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embeddedFontLst>
    <p:embeddedFont>
      <p:font typeface="Helvetica Neue" charset="0"/>
      <p:regular r:id="rId19"/>
      <p:bold r:id="rId20"/>
      <p:italic r:id="rId21"/>
      <p:boldItalic r:id="rId22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79" autoAdjust="0"/>
  </p:normalViewPr>
  <p:slideViewPr>
    <p:cSldViewPr>
      <p:cViewPr varScale="1">
        <p:scale>
          <a:sx n="62" d="100"/>
          <a:sy n="62" d="100"/>
        </p:scale>
        <p:origin x="-9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8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font" Target="fonts/font3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4.fntdata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&#1048;&#1075;&#1088;&#1072;%20&#1056;&#1072;&#1074;&#1085;&#1086;&#1087;&#1083;&#1077;&#1095;&#1080;&#1081;%20&#1088;&#1099;&#1095;&#1072;&#1075;.swf" TargetMode="External"/><Relationship Id="rId7" Type="http://schemas.openxmlformats.org/officeDocument/2006/relationships/slide" Target="../slides/slide15.xml"/><Relationship Id="rId2" Type="http://schemas.openxmlformats.org/officeDocument/2006/relationships/slide" Target="../slides/slide11.xml"/><Relationship Id="rId1" Type="http://schemas.openxmlformats.org/officeDocument/2006/relationships/slide" Target="../slides/slide4.xml"/><Relationship Id="rId6" Type="http://schemas.openxmlformats.org/officeDocument/2006/relationships/slide" Target="../slides/slide14.xml"/><Relationship Id="rId5" Type="http://schemas.openxmlformats.org/officeDocument/2006/relationships/hyperlink" Target="http://files.school-collection.edu.ru/dlrstore/da94c0c8-f13b-40ae-aa15-3f6c6ba4709a/7_138.swf" TargetMode="External"/><Relationship Id="rId4" Type="http://schemas.openxmlformats.org/officeDocument/2006/relationships/hyperlink" Target="&#1059;&#1089;&#1083;&#1086;&#1074;&#1080;&#1077;%20&#1088;&#1072;&#1074;&#1085;&#1086;&#1074;&#1077;&#1089;&#1080;&#1103;%20&#1088;&#1099;&#1095;&#1072;&#1075;&#1072;.swf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da94c0c8-f13b-40ae-aa15-3f6c6ba4709a/7_138.swf" TargetMode="External"/><Relationship Id="rId2" Type="http://schemas.openxmlformats.org/officeDocument/2006/relationships/hyperlink" Target="&#1059;&#1089;&#1083;&#1086;&#1074;&#1080;&#1077;%20&#1088;&#1072;&#1074;&#1085;&#1086;&#1074;&#1077;&#1089;&#1080;&#1103;%20&#1088;&#1099;&#1095;&#1072;&#1075;&#1072;.swf" TargetMode="External"/><Relationship Id="rId1" Type="http://schemas.openxmlformats.org/officeDocument/2006/relationships/hyperlink" Target="&#1048;&#1075;&#1088;&#1072;%20&#1056;&#1072;&#1074;&#1085;&#1086;&#1087;&#1083;&#1077;&#1095;&#1080;&#1081;%20&#1088;&#1099;&#1095;&#1072;&#1075;.sw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5D178A-D803-435F-A51C-952F9CDB0B5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C79B3A6-8FC4-419A-BE6B-2BFAA65F61F3}">
      <dgm:prSet/>
      <dgm:spPr/>
      <dgm:t>
        <a:bodyPr/>
        <a:lstStyle/>
        <a:p>
          <a:pPr algn="ctr" rtl="0"/>
          <a:r>
            <a:rPr lang="ru-RU" b="1" i="0" dirty="0" smtClean="0"/>
            <a:t>План урока: </a:t>
          </a:r>
          <a:endParaRPr lang="ru-RU" dirty="0"/>
        </a:p>
      </dgm:t>
    </dgm:pt>
    <dgm:pt modelId="{782849AD-2113-418B-9FA7-2D8F11B0FFD1}" type="parTrans" cxnId="{B833BF0E-F984-4253-8971-3E9F54A56ADE}">
      <dgm:prSet/>
      <dgm:spPr/>
      <dgm:t>
        <a:bodyPr/>
        <a:lstStyle/>
        <a:p>
          <a:endParaRPr lang="ru-RU"/>
        </a:p>
      </dgm:t>
    </dgm:pt>
    <dgm:pt modelId="{BF620264-D99E-4733-AD75-C11920798232}" type="sibTrans" cxnId="{B833BF0E-F984-4253-8971-3E9F54A56ADE}">
      <dgm:prSet/>
      <dgm:spPr/>
      <dgm:t>
        <a:bodyPr/>
        <a:lstStyle/>
        <a:p>
          <a:endParaRPr lang="ru-RU"/>
        </a:p>
      </dgm:t>
    </dgm:pt>
    <dgm:pt modelId="{689CA652-2E67-4842-88C4-CBCE96BF7A99}">
      <dgm:prSet/>
      <dgm:spPr/>
      <dgm:t>
        <a:bodyPr/>
        <a:lstStyle/>
        <a:p>
          <a:pPr rtl="0"/>
          <a:r>
            <a:rPr lang="ru-RU" b="0" i="0" u="sng" dirty="0" smtClean="0">
              <a:hlinkClick xmlns:r="http://schemas.openxmlformats.org/officeDocument/2006/relationships" r:id="rId1" action="ppaction://hlinksldjump"/>
            </a:rPr>
            <a:t>Простые механизмы</a:t>
          </a:r>
          <a:endParaRPr lang="ru-RU" dirty="0"/>
        </a:p>
      </dgm:t>
    </dgm:pt>
    <dgm:pt modelId="{92660651-A07A-4375-A5C9-4C93D4FE4FAB}" type="parTrans" cxnId="{4EB12566-EFDA-4DFC-B16E-E373EF89971E}">
      <dgm:prSet/>
      <dgm:spPr/>
      <dgm:t>
        <a:bodyPr/>
        <a:lstStyle/>
        <a:p>
          <a:endParaRPr lang="ru-RU"/>
        </a:p>
      </dgm:t>
    </dgm:pt>
    <dgm:pt modelId="{6012266A-DA4E-4A12-B7E0-AB5E96D016D7}" type="sibTrans" cxnId="{4EB12566-EFDA-4DFC-B16E-E373EF89971E}">
      <dgm:prSet/>
      <dgm:spPr/>
      <dgm:t>
        <a:bodyPr/>
        <a:lstStyle/>
        <a:p>
          <a:endParaRPr lang="ru-RU"/>
        </a:p>
      </dgm:t>
    </dgm:pt>
    <dgm:pt modelId="{87EBCCF1-9C2C-4BFE-A78D-206ECE89094C}">
      <dgm:prSet/>
      <dgm:spPr/>
      <dgm:t>
        <a:bodyPr/>
        <a:lstStyle/>
        <a:p>
          <a:pPr rtl="0"/>
          <a:r>
            <a:rPr lang="ru-RU" b="0" i="0" u="sng" dirty="0" smtClean="0">
              <a:hlinkClick xmlns:r="http://schemas.openxmlformats.org/officeDocument/2006/relationships" r:id="rId2" action="ppaction://hlinksldjump"/>
            </a:rPr>
            <a:t>Равновесие рычага</a:t>
          </a:r>
          <a:endParaRPr lang="ru-RU" dirty="0"/>
        </a:p>
      </dgm:t>
    </dgm:pt>
    <dgm:pt modelId="{800BCD59-6073-4DD3-A627-1B32036340EB}" type="parTrans" cxnId="{08D902B8-F93A-4221-9105-812462DBAA8B}">
      <dgm:prSet/>
      <dgm:spPr/>
      <dgm:t>
        <a:bodyPr/>
        <a:lstStyle/>
        <a:p>
          <a:endParaRPr lang="ru-RU"/>
        </a:p>
      </dgm:t>
    </dgm:pt>
    <dgm:pt modelId="{99E65ED1-A313-480D-B6E2-1EA5AE0F4F28}" type="sibTrans" cxnId="{08D902B8-F93A-4221-9105-812462DBAA8B}">
      <dgm:prSet/>
      <dgm:spPr/>
      <dgm:t>
        <a:bodyPr/>
        <a:lstStyle/>
        <a:p>
          <a:endParaRPr lang="ru-RU"/>
        </a:p>
      </dgm:t>
    </dgm:pt>
    <dgm:pt modelId="{307F78CE-72F1-47B2-AC1C-45B794E839FA}">
      <dgm:prSet/>
      <dgm:spPr/>
      <dgm:t>
        <a:bodyPr/>
        <a:lstStyle/>
        <a:p>
          <a:pPr rtl="0"/>
          <a:r>
            <a:rPr lang="ru-RU" b="0" i="0" u="sng" dirty="0" smtClean="0">
              <a:hlinkClick xmlns:r="http://schemas.openxmlformats.org/officeDocument/2006/relationships" r:id="rId3" action="ppaction://hlinkfile"/>
            </a:rPr>
            <a:t>Игра “Равноплечий рычаг”</a:t>
          </a:r>
          <a:endParaRPr lang="ru-RU" dirty="0"/>
        </a:p>
      </dgm:t>
    </dgm:pt>
    <dgm:pt modelId="{1C267B9A-C2FF-464E-84C2-6C0AA6A4F1F4}" type="parTrans" cxnId="{17D935B7-82C8-4FC0-AA67-3CA7A76E5EE1}">
      <dgm:prSet/>
      <dgm:spPr/>
      <dgm:t>
        <a:bodyPr/>
        <a:lstStyle/>
        <a:p>
          <a:endParaRPr lang="ru-RU"/>
        </a:p>
      </dgm:t>
    </dgm:pt>
    <dgm:pt modelId="{DB2DCAF8-080C-4A14-B2BE-FD8732676822}" type="sibTrans" cxnId="{17D935B7-82C8-4FC0-AA67-3CA7A76E5EE1}">
      <dgm:prSet/>
      <dgm:spPr/>
      <dgm:t>
        <a:bodyPr/>
        <a:lstStyle/>
        <a:p>
          <a:endParaRPr lang="ru-RU"/>
        </a:p>
      </dgm:t>
    </dgm:pt>
    <dgm:pt modelId="{52965ACB-FD46-4BD8-8B6B-ABD9B272EB4A}">
      <dgm:prSet/>
      <dgm:spPr/>
      <dgm:t>
        <a:bodyPr/>
        <a:lstStyle/>
        <a:p>
          <a:pPr rtl="0"/>
          <a:r>
            <a:rPr lang="ru-RU" b="0" i="0" u="sng" dirty="0" smtClean="0">
              <a:hlinkClick xmlns:r="http://schemas.openxmlformats.org/officeDocument/2006/relationships" r:id="rId4" action="ppaction://hlinkfile"/>
            </a:rPr>
            <a:t>Закрепление</a:t>
          </a:r>
          <a:endParaRPr lang="ru-RU" b="0" i="0" u="sng" dirty="0">
            <a:hlinkClick xmlns:r="http://schemas.openxmlformats.org/officeDocument/2006/relationships" r:id="rId5"/>
          </a:endParaRPr>
        </a:p>
      </dgm:t>
    </dgm:pt>
    <dgm:pt modelId="{132D3BBB-6D5B-4440-A5EC-9F53AF183B6B}" type="parTrans" cxnId="{2092C381-EE6F-4D03-B0BE-4AEAE28B7929}">
      <dgm:prSet/>
      <dgm:spPr/>
      <dgm:t>
        <a:bodyPr/>
        <a:lstStyle/>
        <a:p>
          <a:endParaRPr lang="ru-RU"/>
        </a:p>
      </dgm:t>
    </dgm:pt>
    <dgm:pt modelId="{5EF4E86A-8ED4-4491-8FD2-9D04701FFB29}" type="sibTrans" cxnId="{2092C381-EE6F-4D03-B0BE-4AEAE28B7929}">
      <dgm:prSet/>
      <dgm:spPr/>
      <dgm:t>
        <a:bodyPr/>
        <a:lstStyle/>
        <a:p>
          <a:endParaRPr lang="ru-RU"/>
        </a:p>
      </dgm:t>
    </dgm:pt>
    <dgm:pt modelId="{1A702650-0312-4722-B996-B1ABC22CC83B}">
      <dgm:prSet/>
      <dgm:spPr/>
      <dgm:t>
        <a:bodyPr/>
        <a:lstStyle/>
        <a:p>
          <a:pPr rtl="0"/>
          <a:r>
            <a:rPr lang="ru-RU" b="0" i="0" u="sng" dirty="0" smtClean="0">
              <a:hlinkClick xmlns:r="http://schemas.openxmlformats.org/officeDocument/2006/relationships" r:id="rId6" action="ppaction://hlinksldjump"/>
            </a:rPr>
            <a:t>Домашнее задание</a:t>
          </a:r>
          <a:endParaRPr lang="ru-RU" dirty="0"/>
        </a:p>
      </dgm:t>
    </dgm:pt>
    <dgm:pt modelId="{7B1B8031-37C1-4A44-B9B0-F9C9FAA26E89}" type="parTrans" cxnId="{2FFDFBA8-EA9E-48C7-B8A2-4F6A24B7C644}">
      <dgm:prSet/>
      <dgm:spPr/>
      <dgm:t>
        <a:bodyPr/>
        <a:lstStyle/>
        <a:p>
          <a:endParaRPr lang="ru-RU"/>
        </a:p>
      </dgm:t>
    </dgm:pt>
    <dgm:pt modelId="{CEB3C82C-380E-48B4-B2B1-7BECE553EA1E}" type="sibTrans" cxnId="{2FFDFBA8-EA9E-48C7-B8A2-4F6A24B7C644}">
      <dgm:prSet/>
      <dgm:spPr/>
      <dgm:t>
        <a:bodyPr/>
        <a:lstStyle/>
        <a:p>
          <a:endParaRPr lang="ru-RU"/>
        </a:p>
      </dgm:t>
    </dgm:pt>
    <dgm:pt modelId="{EE1918FA-E734-4037-AC44-E101B37B279E}">
      <dgm:prSet/>
      <dgm:spPr/>
      <dgm:t>
        <a:bodyPr/>
        <a:lstStyle/>
        <a:p>
          <a:pPr rtl="0"/>
          <a:r>
            <a:rPr lang="ru-RU" b="0" i="0" u="sng" dirty="0" smtClean="0">
              <a:hlinkClick xmlns:r="http://schemas.openxmlformats.org/officeDocument/2006/relationships" r:id="rId7" action="ppaction://hlinksldjump"/>
            </a:rPr>
            <a:t>Список ресурсов</a:t>
          </a:r>
          <a:endParaRPr lang="ru-RU" dirty="0"/>
        </a:p>
      </dgm:t>
    </dgm:pt>
    <dgm:pt modelId="{549E99F2-9A57-48C2-B6D0-5A5E3D21704E}" type="parTrans" cxnId="{49D29BE5-6D32-4A78-B1C3-8D255D1BEAB9}">
      <dgm:prSet/>
      <dgm:spPr/>
      <dgm:t>
        <a:bodyPr/>
        <a:lstStyle/>
        <a:p>
          <a:endParaRPr lang="ru-RU"/>
        </a:p>
      </dgm:t>
    </dgm:pt>
    <dgm:pt modelId="{B770B18C-FE7D-41F1-B775-353649EF7FB3}" type="sibTrans" cxnId="{49D29BE5-6D32-4A78-B1C3-8D255D1BEAB9}">
      <dgm:prSet/>
      <dgm:spPr/>
      <dgm:t>
        <a:bodyPr/>
        <a:lstStyle/>
        <a:p>
          <a:endParaRPr lang="ru-RU"/>
        </a:p>
      </dgm:t>
    </dgm:pt>
    <dgm:pt modelId="{98BFF736-41DC-4067-B0D2-220B326752E7}" type="pres">
      <dgm:prSet presAssocID="{8D5D178A-D803-435F-A51C-952F9CDB0B5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30F6199-8DE3-48DC-AE96-584C3D9E7637}" type="pres">
      <dgm:prSet presAssocID="{7C79B3A6-8FC4-419A-BE6B-2BFAA65F61F3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4C8FDD-C580-44F0-A632-72598EB388B0}" type="pres">
      <dgm:prSet presAssocID="{BF620264-D99E-4733-AD75-C11920798232}" presName="spacer" presStyleCnt="0"/>
      <dgm:spPr/>
    </dgm:pt>
    <dgm:pt modelId="{4BEE611F-60CE-4DFA-A4AA-B770B1380647}" type="pres">
      <dgm:prSet presAssocID="{689CA652-2E67-4842-88C4-CBCE96BF7A99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FDD2A-BD0A-4D36-833D-943E389B12BA}" type="pres">
      <dgm:prSet presAssocID="{6012266A-DA4E-4A12-B7E0-AB5E96D016D7}" presName="spacer" presStyleCnt="0"/>
      <dgm:spPr/>
    </dgm:pt>
    <dgm:pt modelId="{BF3AB4ED-3A4C-4073-A9C4-86632339F287}" type="pres">
      <dgm:prSet presAssocID="{87EBCCF1-9C2C-4BFE-A78D-206ECE89094C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0B007-963F-4C73-B135-DB0153FADA9C}" type="pres">
      <dgm:prSet presAssocID="{99E65ED1-A313-480D-B6E2-1EA5AE0F4F28}" presName="spacer" presStyleCnt="0"/>
      <dgm:spPr/>
    </dgm:pt>
    <dgm:pt modelId="{D69688EE-2459-41C5-9321-CABC8B795A60}" type="pres">
      <dgm:prSet presAssocID="{307F78CE-72F1-47B2-AC1C-45B794E839FA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41C562-F193-464D-9B33-D1F0D1DF8757}" type="pres">
      <dgm:prSet presAssocID="{DB2DCAF8-080C-4A14-B2BE-FD8732676822}" presName="spacer" presStyleCnt="0"/>
      <dgm:spPr/>
    </dgm:pt>
    <dgm:pt modelId="{CEF2D252-35DA-4D34-B91C-61047EAC0AAD}" type="pres">
      <dgm:prSet presAssocID="{52965ACB-FD46-4BD8-8B6B-ABD9B272EB4A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448088-F566-47C5-9920-BC1CD85726E4}" type="pres">
      <dgm:prSet presAssocID="{5EF4E86A-8ED4-4491-8FD2-9D04701FFB29}" presName="spacer" presStyleCnt="0"/>
      <dgm:spPr/>
    </dgm:pt>
    <dgm:pt modelId="{39FB33E7-894D-417B-AEF8-06BBC87F289D}" type="pres">
      <dgm:prSet presAssocID="{1A702650-0312-4722-B996-B1ABC22CC83B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B19AC0-9F1C-4E6E-8C12-A087F7FF61BB}" type="pres">
      <dgm:prSet presAssocID="{CEB3C82C-380E-48B4-B2B1-7BECE553EA1E}" presName="spacer" presStyleCnt="0"/>
      <dgm:spPr/>
    </dgm:pt>
    <dgm:pt modelId="{F976C312-DADC-4D5F-90B7-6BD38A44E7CC}" type="pres">
      <dgm:prSet presAssocID="{EE1918FA-E734-4037-AC44-E101B37B279E}" presName="parentText" presStyleLbl="node1" presStyleIdx="6" presStyleCnt="7" custLinFactNeighborY="-950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0A9C10-AA62-4271-AC8B-733EC943DC13}" type="presOf" srcId="{307F78CE-72F1-47B2-AC1C-45B794E839FA}" destId="{D69688EE-2459-41C5-9321-CABC8B795A60}" srcOrd="0" destOrd="0" presId="urn:microsoft.com/office/officeart/2005/8/layout/vList2"/>
    <dgm:cxn modelId="{49D29BE5-6D32-4A78-B1C3-8D255D1BEAB9}" srcId="{8D5D178A-D803-435F-A51C-952F9CDB0B50}" destId="{EE1918FA-E734-4037-AC44-E101B37B279E}" srcOrd="6" destOrd="0" parTransId="{549E99F2-9A57-48C2-B6D0-5A5E3D21704E}" sibTransId="{B770B18C-FE7D-41F1-B775-353649EF7FB3}"/>
    <dgm:cxn modelId="{4EB12566-EFDA-4DFC-B16E-E373EF89971E}" srcId="{8D5D178A-D803-435F-A51C-952F9CDB0B50}" destId="{689CA652-2E67-4842-88C4-CBCE96BF7A99}" srcOrd="1" destOrd="0" parTransId="{92660651-A07A-4375-A5C9-4C93D4FE4FAB}" sibTransId="{6012266A-DA4E-4A12-B7E0-AB5E96D016D7}"/>
    <dgm:cxn modelId="{2FFDFBA8-EA9E-48C7-B8A2-4F6A24B7C644}" srcId="{8D5D178A-D803-435F-A51C-952F9CDB0B50}" destId="{1A702650-0312-4722-B996-B1ABC22CC83B}" srcOrd="5" destOrd="0" parTransId="{7B1B8031-37C1-4A44-B9B0-F9C9FAA26E89}" sibTransId="{CEB3C82C-380E-48B4-B2B1-7BECE553EA1E}"/>
    <dgm:cxn modelId="{776251C7-17A5-4DC9-904A-81E84A56F750}" type="presOf" srcId="{EE1918FA-E734-4037-AC44-E101B37B279E}" destId="{F976C312-DADC-4D5F-90B7-6BD38A44E7CC}" srcOrd="0" destOrd="0" presId="urn:microsoft.com/office/officeart/2005/8/layout/vList2"/>
    <dgm:cxn modelId="{61056EA5-6966-4FE5-BBC6-F0EB525E2F02}" type="presOf" srcId="{87EBCCF1-9C2C-4BFE-A78D-206ECE89094C}" destId="{BF3AB4ED-3A4C-4073-A9C4-86632339F287}" srcOrd="0" destOrd="0" presId="urn:microsoft.com/office/officeart/2005/8/layout/vList2"/>
    <dgm:cxn modelId="{B833BF0E-F984-4253-8971-3E9F54A56ADE}" srcId="{8D5D178A-D803-435F-A51C-952F9CDB0B50}" destId="{7C79B3A6-8FC4-419A-BE6B-2BFAA65F61F3}" srcOrd="0" destOrd="0" parTransId="{782849AD-2113-418B-9FA7-2D8F11B0FFD1}" sibTransId="{BF620264-D99E-4733-AD75-C11920798232}"/>
    <dgm:cxn modelId="{08D902B8-F93A-4221-9105-812462DBAA8B}" srcId="{8D5D178A-D803-435F-A51C-952F9CDB0B50}" destId="{87EBCCF1-9C2C-4BFE-A78D-206ECE89094C}" srcOrd="2" destOrd="0" parTransId="{800BCD59-6073-4DD3-A627-1B32036340EB}" sibTransId="{99E65ED1-A313-480D-B6E2-1EA5AE0F4F28}"/>
    <dgm:cxn modelId="{B12420DD-C4A6-4A1D-A139-1F790CA35F3A}" type="presOf" srcId="{7C79B3A6-8FC4-419A-BE6B-2BFAA65F61F3}" destId="{C30F6199-8DE3-48DC-AE96-584C3D9E7637}" srcOrd="0" destOrd="0" presId="urn:microsoft.com/office/officeart/2005/8/layout/vList2"/>
    <dgm:cxn modelId="{30027D62-6AB8-490A-9A26-E0D391D06139}" type="presOf" srcId="{1A702650-0312-4722-B996-B1ABC22CC83B}" destId="{39FB33E7-894D-417B-AEF8-06BBC87F289D}" srcOrd="0" destOrd="0" presId="urn:microsoft.com/office/officeart/2005/8/layout/vList2"/>
    <dgm:cxn modelId="{2092C381-EE6F-4D03-B0BE-4AEAE28B7929}" srcId="{8D5D178A-D803-435F-A51C-952F9CDB0B50}" destId="{52965ACB-FD46-4BD8-8B6B-ABD9B272EB4A}" srcOrd="4" destOrd="0" parTransId="{132D3BBB-6D5B-4440-A5EC-9F53AF183B6B}" sibTransId="{5EF4E86A-8ED4-4491-8FD2-9D04701FFB29}"/>
    <dgm:cxn modelId="{504B49CE-0897-47B3-852E-47217E752780}" type="presOf" srcId="{52965ACB-FD46-4BD8-8B6B-ABD9B272EB4A}" destId="{CEF2D252-35DA-4D34-B91C-61047EAC0AAD}" srcOrd="0" destOrd="0" presId="urn:microsoft.com/office/officeart/2005/8/layout/vList2"/>
    <dgm:cxn modelId="{17D935B7-82C8-4FC0-AA67-3CA7A76E5EE1}" srcId="{8D5D178A-D803-435F-A51C-952F9CDB0B50}" destId="{307F78CE-72F1-47B2-AC1C-45B794E839FA}" srcOrd="3" destOrd="0" parTransId="{1C267B9A-C2FF-464E-84C2-6C0AA6A4F1F4}" sibTransId="{DB2DCAF8-080C-4A14-B2BE-FD8732676822}"/>
    <dgm:cxn modelId="{D4E83B4F-7389-436F-AC14-C1361F18F544}" type="presOf" srcId="{8D5D178A-D803-435F-A51C-952F9CDB0B50}" destId="{98BFF736-41DC-4067-B0D2-220B326752E7}" srcOrd="0" destOrd="0" presId="urn:microsoft.com/office/officeart/2005/8/layout/vList2"/>
    <dgm:cxn modelId="{27CED53E-789C-4D39-8DA1-3996789B9F19}" type="presOf" srcId="{689CA652-2E67-4842-88C4-CBCE96BF7A99}" destId="{4BEE611F-60CE-4DFA-A4AA-B770B1380647}" srcOrd="0" destOrd="0" presId="urn:microsoft.com/office/officeart/2005/8/layout/vList2"/>
    <dgm:cxn modelId="{8EA67984-F339-45EB-86D0-2938E303808F}" type="presParOf" srcId="{98BFF736-41DC-4067-B0D2-220B326752E7}" destId="{C30F6199-8DE3-48DC-AE96-584C3D9E7637}" srcOrd="0" destOrd="0" presId="urn:microsoft.com/office/officeart/2005/8/layout/vList2"/>
    <dgm:cxn modelId="{34EEF76F-5F03-4474-8CF7-FD9E7A8E622A}" type="presParOf" srcId="{98BFF736-41DC-4067-B0D2-220B326752E7}" destId="{354C8FDD-C580-44F0-A632-72598EB388B0}" srcOrd="1" destOrd="0" presId="urn:microsoft.com/office/officeart/2005/8/layout/vList2"/>
    <dgm:cxn modelId="{F2FEF6A7-D0AB-4E36-8D4B-4D56B50C9D90}" type="presParOf" srcId="{98BFF736-41DC-4067-B0D2-220B326752E7}" destId="{4BEE611F-60CE-4DFA-A4AA-B770B1380647}" srcOrd="2" destOrd="0" presId="urn:microsoft.com/office/officeart/2005/8/layout/vList2"/>
    <dgm:cxn modelId="{2548980E-5164-4720-8F9A-3FF034C20DA2}" type="presParOf" srcId="{98BFF736-41DC-4067-B0D2-220B326752E7}" destId="{AA1FDD2A-BD0A-4D36-833D-943E389B12BA}" srcOrd="3" destOrd="0" presId="urn:microsoft.com/office/officeart/2005/8/layout/vList2"/>
    <dgm:cxn modelId="{6760B561-4517-4478-98E2-6BDEEC18A083}" type="presParOf" srcId="{98BFF736-41DC-4067-B0D2-220B326752E7}" destId="{BF3AB4ED-3A4C-4073-A9C4-86632339F287}" srcOrd="4" destOrd="0" presId="urn:microsoft.com/office/officeart/2005/8/layout/vList2"/>
    <dgm:cxn modelId="{687923AC-2832-4929-82AB-E4E3D6719455}" type="presParOf" srcId="{98BFF736-41DC-4067-B0D2-220B326752E7}" destId="{0990B007-963F-4C73-B135-DB0153FADA9C}" srcOrd="5" destOrd="0" presId="urn:microsoft.com/office/officeart/2005/8/layout/vList2"/>
    <dgm:cxn modelId="{2AF47CD9-3ED4-4AD9-BE81-080B9647D750}" type="presParOf" srcId="{98BFF736-41DC-4067-B0D2-220B326752E7}" destId="{D69688EE-2459-41C5-9321-CABC8B795A60}" srcOrd="6" destOrd="0" presId="urn:microsoft.com/office/officeart/2005/8/layout/vList2"/>
    <dgm:cxn modelId="{5CDA9507-A934-4EAA-96BC-12117AFEDEB3}" type="presParOf" srcId="{98BFF736-41DC-4067-B0D2-220B326752E7}" destId="{0341C562-F193-464D-9B33-D1F0D1DF8757}" srcOrd="7" destOrd="0" presId="urn:microsoft.com/office/officeart/2005/8/layout/vList2"/>
    <dgm:cxn modelId="{FEED318B-FD73-4C36-851B-053223A14031}" type="presParOf" srcId="{98BFF736-41DC-4067-B0D2-220B326752E7}" destId="{CEF2D252-35DA-4D34-B91C-61047EAC0AAD}" srcOrd="8" destOrd="0" presId="urn:microsoft.com/office/officeart/2005/8/layout/vList2"/>
    <dgm:cxn modelId="{845B2B62-1E83-473B-B44C-DEF9A7ADC3CA}" type="presParOf" srcId="{98BFF736-41DC-4067-B0D2-220B326752E7}" destId="{92448088-F566-47C5-9920-BC1CD85726E4}" srcOrd="9" destOrd="0" presId="urn:microsoft.com/office/officeart/2005/8/layout/vList2"/>
    <dgm:cxn modelId="{BE7662B2-65C2-4352-AA91-3DCC80AC2D15}" type="presParOf" srcId="{98BFF736-41DC-4067-B0D2-220B326752E7}" destId="{39FB33E7-894D-417B-AEF8-06BBC87F289D}" srcOrd="10" destOrd="0" presId="urn:microsoft.com/office/officeart/2005/8/layout/vList2"/>
    <dgm:cxn modelId="{CDD7365C-2E73-439E-BC29-5064DC034CB9}" type="presParOf" srcId="{98BFF736-41DC-4067-B0D2-220B326752E7}" destId="{3FB19AC0-9F1C-4E6E-8C12-A087F7FF61BB}" srcOrd="11" destOrd="0" presId="urn:microsoft.com/office/officeart/2005/8/layout/vList2"/>
    <dgm:cxn modelId="{9806B85E-1163-4293-AB2A-C864B7AE4780}" type="presParOf" srcId="{98BFF736-41DC-4067-B0D2-220B326752E7}" destId="{F976C312-DADC-4D5F-90B7-6BD38A44E7CC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13EB90-206A-44A3-A994-67E32CE920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C80DC4B-229A-40D6-A2C7-EA02A89A9B5D}">
      <dgm:prSet/>
      <dgm:spPr/>
      <dgm:t>
        <a:bodyPr/>
        <a:lstStyle/>
        <a:p>
          <a:pPr algn="ctr" rtl="0"/>
          <a:r>
            <a:rPr lang="ru-RU" b="1" i="0" u="sng" dirty="0" smtClean="0">
              <a:hlinkClick xmlns:r="http://schemas.openxmlformats.org/officeDocument/2006/relationships" r:id="rId1" action="ppaction://hlinksldjump"/>
            </a:rPr>
            <a:t>“Дайте мне точку опоры, и я сдвину Землю”</a:t>
          </a:r>
          <a:endParaRPr lang="ru-RU" b="1" i="0" u="sng" dirty="0"/>
        </a:p>
      </dgm:t>
    </dgm:pt>
    <dgm:pt modelId="{62E5B111-371C-49F9-8384-63404A46F4A9}" type="parTrans" cxnId="{10434509-DAEA-48BE-81C1-207A04199CF8}">
      <dgm:prSet/>
      <dgm:spPr/>
      <dgm:t>
        <a:bodyPr/>
        <a:lstStyle/>
        <a:p>
          <a:endParaRPr lang="ru-RU"/>
        </a:p>
      </dgm:t>
    </dgm:pt>
    <dgm:pt modelId="{6943EC29-3A9C-43E6-A5F3-310CAE61AE2D}" type="sibTrans" cxnId="{10434509-DAEA-48BE-81C1-207A04199CF8}">
      <dgm:prSet/>
      <dgm:spPr/>
      <dgm:t>
        <a:bodyPr/>
        <a:lstStyle/>
        <a:p>
          <a:endParaRPr lang="ru-RU"/>
        </a:p>
      </dgm:t>
    </dgm:pt>
    <dgm:pt modelId="{DD64C616-2149-4F2A-B55E-1665A4AF8BF6}" type="pres">
      <dgm:prSet presAssocID="{3113EB90-206A-44A3-A994-67E32CE920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5B7BAF-A8BD-4D01-B518-346FAA489601}" type="pres">
      <dgm:prSet presAssocID="{BC80DC4B-229A-40D6-A2C7-EA02A89A9B5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434509-DAEA-48BE-81C1-207A04199CF8}" srcId="{3113EB90-206A-44A3-A994-67E32CE9206F}" destId="{BC80DC4B-229A-40D6-A2C7-EA02A89A9B5D}" srcOrd="0" destOrd="0" parTransId="{62E5B111-371C-49F9-8384-63404A46F4A9}" sibTransId="{6943EC29-3A9C-43E6-A5F3-310CAE61AE2D}"/>
    <dgm:cxn modelId="{996BB4D4-623A-4F95-B797-BF778AC7A3C5}" type="presOf" srcId="{BC80DC4B-229A-40D6-A2C7-EA02A89A9B5D}" destId="{975B7BAF-A8BD-4D01-B518-346FAA489601}" srcOrd="0" destOrd="0" presId="urn:microsoft.com/office/officeart/2005/8/layout/vList2"/>
    <dgm:cxn modelId="{01BF00ED-F1AE-4D21-A7AE-3C377708A5F7}" type="presOf" srcId="{3113EB90-206A-44A3-A994-67E32CE9206F}" destId="{DD64C616-2149-4F2A-B55E-1665A4AF8BF6}" srcOrd="0" destOrd="0" presId="urn:microsoft.com/office/officeart/2005/8/layout/vList2"/>
    <dgm:cxn modelId="{FEB30CDE-2C4D-48F9-89C1-A71A45851AED}" type="presParOf" srcId="{DD64C616-2149-4F2A-B55E-1665A4AF8BF6}" destId="{975B7BAF-A8BD-4D01-B518-346FAA48960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0F6199-8DE3-48DC-AE96-584C3D9E7637}">
      <dsp:nvSpPr>
        <dsp:cNvPr id="0" name=""/>
        <dsp:cNvSpPr/>
      </dsp:nvSpPr>
      <dsp:spPr>
        <a:xfrm>
          <a:off x="0" y="86849"/>
          <a:ext cx="504056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i="0" kern="1200" dirty="0" smtClean="0"/>
            <a:t>План урока: </a:t>
          </a:r>
          <a:endParaRPr lang="ru-RU" sz="2500" kern="1200" dirty="0"/>
        </a:p>
      </dsp:txBody>
      <dsp:txXfrm>
        <a:off x="0" y="86849"/>
        <a:ext cx="5040560" cy="585000"/>
      </dsp:txXfrm>
    </dsp:sp>
    <dsp:sp modelId="{4BEE611F-60CE-4DFA-A4AA-B770B1380647}">
      <dsp:nvSpPr>
        <dsp:cNvPr id="0" name=""/>
        <dsp:cNvSpPr/>
      </dsp:nvSpPr>
      <dsp:spPr>
        <a:xfrm>
          <a:off x="0" y="743849"/>
          <a:ext cx="504056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u="sng" kern="1200" dirty="0" smtClean="0">
              <a:hlinkClick xmlns:r="http://schemas.openxmlformats.org/officeDocument/2006/relationships" r:id="" action="ppaction://hlinksldjump"/>
            </a:rPr>
            <a:t>Простые механизмы</a:t>
          </a:r>
          <a:endParaRPr lang="ru-RU" sz="2500" kern="1200" dirty="0"/>
        </a:p>
      </dsp:txBody>
      <dsp:txXfrm>
        <a:off x="0" y="743849"/>
        <a:ext cx="5040560" cy="585000"/>
      </dsp:txXfrm>
    </dsp:sp>
    <dsp:sp modelId="{BF3AB4ED-3A4C-4073-A9C4-86632339F287}">
      <dsp:nvSpPr>
        <dsp:cNvPr id="0" name=""/>
        <dsp:cNvSpPr/>
      </dsp:nvSpPr>
      <dsp:spPr>
        <a:xfrm>
          <a:off x="0" y="1400849"/>
          <a:ext cx="504056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u="sng" kern="1200" dirty="0" smtClean="0">
              <a:hlinkClick xmlns:r="http://schemas.openxmlformats.org/officeDocument/2006/relationships" r:id="" action="ppaction://hlinksldjump"/>
            </a:rPr>
            <a:t>Равновесие рычага</a:t>
          </a:r>
          <a:endParaRPr lang="ru-RU" sz="2500" kern="1200" dirty="0"/>
        </a:p>
      </dsp:txBody>
      <dsp:txXfrm>
        <a:off x="0" y="1400849"/>
        <a:ext cx="5040560" cy="585000"/>
      </dsp:txXfrm>
    </dsp:sp>
    <dsp:sp modelId="{D69688EE-2459-41C5-9321-CABC8B795A60}">
      <dsp:nvSpPr>
        <dsp:cNvPr id="0" name=""/>
        <dsp:cNvSpPr/>
      </dsp:nvSpPr>
      <dsp:spPr>
        <a:xfrm>
          <a:off x="0" y="2057849"/>
          <a:ext cx="504056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u="sng" kern="1200" dirty="0" smtClean="0">
              <a:hlinkClick xmlns:r="http://schemas.openxmlformats.org/officeDocument/2006/relationships" r:id="rId1" action="ppaction://hlinkfile"/>
            </a:rPr>
            <a:t>Игра “Равноплечий рычаг”</a:t>
          </a:r>
          <a:endParaRPr lang="ru-RU" sz="2500" kern="1200" dirty="0"/>
        </a:p>
      </dsp:txBody>
      <dsp:txXfrm>
        <a:off x="0" y="2057849"/>
        <a:ext cx="5040560" cy="585000"/>
      </dsp:txXfrm>
    </dsp:sp>
    <dsp:sp modelId="{CEF2D252-35DA-4D34-B91C-61047EAC0AAD}">
      <dsp:nvSpPr>
        <dsp:cNvPr id="0" name=""/>
        <dsp:cNvSpPr/>
      </dsp:nvSpPr>
      <dsp:spPr>
        <a:xfrm>
          <a:off x="0" y="2714849"/>
          <a:ext cx="504056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u="sng" kern="1200" dirty="0" smtClean="0">
              <a:hlinkClick xmlns:r="http://schemas.openxmlformats.org/officeDocument/2006/relationships" r:id="rId2" action="ppaction://hlinkfile"/>
            </a:rPr>
            <a:t>Закрепление</a:t>
          </a:r>
          <a:endParaRPr lang="ru-RU" sz="2500" b="0" i="0" u="sng" kern="1200" dirty="0">
            <a:hlinkClick xmlns:r="http://schemas.openxmlformats.org/officeDocument/2006/relationships" r:id="rId3"/>
          </a:endParaRPr>
        </a:p>
      </dsp:txBody>
      <dsp:txXfrm>
        <a:off x="0" y="2714849"/>
        <a:ext cx="5040560" cy="585000"/>
      </dsp:txXfrm>
    </dsp:sp>
    <dsp:sp modelId="{39FB33E7-894D-417B-AEF8-06BBC87F289D}">
      <dsp:nvSpPr>
        <dsp:cNvPr id="0" name=""/>
        <dsp:cNvSpPr/>
      </dsp:nvSpPr>
      <dsp:spPr>
        <a:xfrm>
          <a:off x="0" y="3371850"/>
          <a:ext cx="504056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u="sng" kern="1200" dirty="0" smtClean="0">
              <a:hlinkClick xmlns:r="http://schemas.openxmlformats.org/officeDocument/2006/relationships" r:id="" action="ppaction://hlinksldjump"/>
            </a:rPr>
            <a:t>Домашнее задание</a:t>
          </a:r>
          <a:endParaRPr lang="ru-RU" sz="2500" kern="1200" dirty="0"/>
        </a:p>
      </dsp:txBody>
      <dsp:txXfrm>
        <a:off x="0" y="3371850"/>
        <a:ext cx="5040560" cy="585000"/>
      </dsp:txXfrm>
    </dsp:sp>
    <dsp:sp modelId="{F976C312-DADC-4D5F-90B7-6BD38A44E7CC}">
      <dsp:nvSpPr>
        <dsp:cNvPr id="0" name=""/>
        <dsp:cNvSpPr/>
      </dsp:nvSpPr>
      <dsp:spPr>
        <a:xfrm>
          <a:off x="0" y="3960439"/>
          <a:ext cx="5040560" cy="585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u="sng" kern="1200" dirty="0" smtClean="0">
              <a:hlinkClick xmlns:r="http://schemas.openxmlformats.org/officeDocument/2006/relationships" r:id="" action="ppaction://hlinksldjump"/>
            </a:rPr>
            <a:t>Список ресурсов</a:t>
          </a:r>
          <a:endParaRPr lang="ru-RU" sz="2500" kern="1200" dirty="0"/>
        </a:p>
      </dsp:txBody>
      <dsp:txXfrm>
        <a:off x="0" y="3960439"/>
        <a:ext cx="5040560" cy="585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5B7BAF-A8BD-4D01-B518-346FAA489601}">
      <dsp:nvSpPr>
        <dsp:cNvPr id="0" name=""/>
        <dsp:cNvSpPr/>
      </dsp:nvSpPr>
      <dsp:spPr>
        <a:xfrm>
          <a:off x="0" y="599"/>
          <a:ext cx="6940499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u="sng" kern="1200" dirty="0" smtClean="0">
              <a:hlinkClick xmlns:r="http://schemas.openxmlformats.org/officeDocument/2006/relationships" r:id="" action="ppaction://hlinksldjump"/>
            </a:rPr>
            <a:t>“Дайте мне точку опоры, и я сдвину Землю”</a:t>
          </a:r>
          <a:endParaRPr lang="ru-RU" sz="1400" b="1" i="0" u="sng" kern="1200" dirty="0"/>
        </a:p>
      </dsp:txBody>
      <dsp:txXfrm>
        <a:off x="0" y="599"/>
        <a:ext cx="6940499" cy="327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3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>
              <a:defRPr sz="2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5" name="Shape 4"/>
          <p:cNvSpPr txBox="1">
            <a:spLocks noGrp="1"/>
          </p:cNvSpPr>
          <p:nvPr>
            <p:ph type="dt" idx="10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Shape 5"/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endParaRPr noProof="0"/>
          </a:p>
        </p:txBody>
      </p:sp>
      <p:sp>
        <p:nvSpPr>
          <p:cNvPr id="18438" name="Shape 7"/>
          <p:cNvSpPr txBox="1">
            <a:spLocks noGrp="1"/>
          </p:cNvSpPr>
          <p:nvPr>
            <p:ph type="ftr" idx="11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>
              <a:defRPr sz="2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9" name="Shape 8"/>
          <p:cNvSpPr txBox="1">
            <a:spLocks noGrp="1"/>
          </p:cNvSpPr>
          <p:nvPr>
            <p:ph type="sldNum" idx="12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25000"/>
              <a:buFont typeface="Arial" charset="0"/>
              <a:buNone/>
              <a:defRPr sz="1200" smtClean="0"/>
            </a:lvl1pPr>
          </a:lstStyle>
          <a:p>
            <a:pPr>
              <a:defRPr/>
            </a:pPr>
            <a:fld id="{44E521A6-85BA-40A8-9E45-BB76B0C01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5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fld id="{7A014F54-E914-4270-AC7D-7B1FBBAD453A}" type="slidenum">
              <a:rPr lang="ru-RU" sz="1200"/>
              <a:pPr algn="r">
                <a:buClr>
                  <a:srgbClr val="000000"/>
                </a:buClr>
                <a:buSzPct val="25000"/>
                <a:buFont typeface="Arial" charset="0"/>
                <a:buNone/>
              </a:pPr>
              <a:t>1</a:t>
            </a:fld>
            <a:endParaRPr lang="ru-RU" sz="1200"/>
          </a:p>
        </p:txBody>
      </p:sp>
      <p:sp>
        <p:nvSpPr>
          <p:cNvPr id="19459" name="Shape 53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noFill/>
          </a:ln>
        </p:spPr>
      </p:sp>
      <p:sp>
        <p:nvSpPr>
          <p:cNvPr id="19460" name="Shape 5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tIns="45700" bIns="45700" numCol="1" anchor="t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1" name="Shape 55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Arial" charset="0"/>
              <a:buNone/>
            </a:pPr>
            <a:r>
              <a:rPr lang="ru-RU" sz="1200"/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hape 145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  <p:sp>
        <p:nvSpPr>
          <p:cNvPr id="28675" name="Shape 14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Shape 14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fld id="{03775B4B-E67B-4F64-BE54-DC6BD7CFDB87}" type="slidenum">
              <a:rPr lang="ru-RU" sz="1400"/>
              <a:pPr algn="l"/>
              <a:t>10</a:t>
            </a:fld>
            <a:endParaRPr lang="ru-RU" sz="14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hape 154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  <p:sp>
        <p:nvSpPr>
          <p:cNvPr id="29699" name="Shape 15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Shape 15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fld id="{0E682DDF-B2C3-40C8-806D-16583F6739BB}" type="slidenum">
              <a:rPr lang="ru-RU" sz="1400"/>
              <a:pPr algn="l"/>
              <a:t>11</a:t>
            </a:fld>
            <a:endParaRPr lang="ru-RU" sz="1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hape 161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  <p:sp>
        <p:nvSpPr>
          <p:cNvPr id="30723" name="Shape 16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Shape 16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fld id="{151EC1AE-BA55-44DC-ACC5-6C8CFF815F8C}" type="slidenum">
              <a:rPr lang="ru-RU" sz="1400"/>
              <a:pPr algn="l"/>
              <a:t>12</a:t>
            </a:fld>
            <a:endParaRPr lang="ru-RU" sz="14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hape 16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Shape 170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7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Shape 179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hape 18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Shape 18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6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Shape 61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6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Shape 68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7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Shape 75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9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Shape 95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10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Shape 105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116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  <p:sp>
        <p:nvSpPr>
          <p:cNvPr id="25603" name="Shape 11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Shape 11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fld id="{313946DE-3B06-47A0-9182-D66FB2D6F6B0}" type="slidenum">
              <a:rPr lang="ru-RU" sz="1400"/>
              <a:pPr algn="l"/>
              <a:t>7</a:t>
            </a:fld>
            <a:endParaRPr lang="ru-RU" sz="14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hape 126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  <p:sp>
        <p:nvSpPr>
          <p:cNvPr id="26627" name="Shape 12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Shape 12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algn="l"/>
            <a:fld id="{EC36826B-DDBA-4A0A-9446-51293CD3BBC6}" type="slidenum">
              <a:rPr lang="ru-RU" sz="1400"/>
              <a:pPr algn="l"/>
              <a:t>8</a:t>
            </a:fld>
            <a:endParaRPr lang="ru-RU" sz="14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3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Shape 13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round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09600" y="565150"/>
            <a:ext cx="7619999" cy="7048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defRPr sz="4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defRPr sz="4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09600" y="1311275"/>
            <a:ext cx="7619999" cy="44132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Helvetica Neue"/>
              <a:buNone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–"/>
              <a:defRPr sz="28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•"/>
              <a:defRPr sz="24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–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38125" y="219075"/>
            <a:ext cx="8724899" cy="7159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lvl="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219200" y="1447800"/>
            <a:ext cx="3581399" cy="42671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581399" cy="42671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="t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lvl="0" indent="0" rtl="0">
              <a:spcBef>
                <a:spcPts val="0"/>
              </a:spcBef>
              <a:buFont typeface="Helvetica Neue"/>
              <a:buNone/>
              <a:defRPr sz="2000"/>
            </a:lvl1pPr>
            <a:lvl2pPr marL="457200" lvl="1" indent="0" rtl="0">
              <a:spcBef>
                <a:spcPts val="0"/>
              </a:spcBef>
              <a:buFont typeface="Helvetica Neue"/>
              <a:buNone/>
              <a:defRPr sz="1800"/>
            </a:lvl2pPr>
            <a:lvl3pPr marL="914400" lvl="2" indent="0" rtl="0">
              <a:spcBef>
                <a:spcPts val="0"/>
              </a:spcBef>
              <a:buFont typeface="Helvetica Neue"/>
              <a:buNone/>
              <a:defRPr sz="1600"/>
            </a:lvl3pPr>
            <a:lvl4pPr marL="1371600" lvl="3" indent="0" rtl="0">
              <a:spcBef>
                <a:spcPts val="0"/>
              </a:spcBef>
              <a:buFont typeface="Helvetica Neue"/>
              <a:buNone/>
              <a:defRPr sz="1400"/>
            </a:lvl4pPr>
            <a:lvl5pPr marL="1828800" lvl="4" indent="0" rtl="0">
              <a:spcBef>
                <a:spcPts val="0"/>
              </a:spcBef>
              <a:buFont typeface="Helvetica Neue"/>
              <a:buNone/>
              <a:defRPr sz="1400"/>
            </a:lvl5pPr>
            <a:lvl6pPr marL="2286000" lvl="5" indent="0" rtl="0">
              <a:spcBef>
                <a:spcPts val="0"/>
              </a:spcBef>
              <a:buFont typeface="Helvetica Neue"/>
              <a:buNone/>
              <a:defRPr sz="1400"/>
            </a:lvl6pPr>
            <a:lvl7pPr marL="2743200" lvl="6" indent="0" rtl="0">
              <a:spcBef>
                <a:spcPts val="0"/>
              </a:spcBef>
              <a:buFont typeface="Helvetica Neue"/>
              <a:buNone/>
              <a:defRPr sz="1400"/>
            </a:lvl7pPr>
            <a:lvl8pPr marL="3200400" lvl="7" indent="0" rtl="0">
              <a:spcBef>
                <a:spcPts val="0"/>
              </a:spcBef>
              <a:buFont typeface="Helvetica Neue"/>
              <a:buNone/>
              <a:defRPr sz="1400"/>
            </a:lvl8pPr>
            <a:lvl9pPr marL="3657600" lvl="8" indent="0" rtl="0">
              <a:spcBef>
                <a:spcPts val="0"/>
              </a:spcBef>
              <a:buFont typeface="Helvetica Neue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238125" y="219075"/>
            <a:ext cx="8724899" cy="7159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lvl="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1219200" y="1447800"/>
            <a:ext cx="7315200" cy="42671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•"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–"/>
              <a:defRPr sz="2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•"/>
              <a:defRPr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–"/>
              <a:defRPr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 rot="5400000">
            <a:off x="5124450" y="1876425"/>
            <a:ext cx="5495924" cy="218122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lvl="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 rot="5400000">
            <a:off x="685800" y="-228599"/>
            <a:ext cx="5495924" cy="63912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•"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–"/>
              <a:defRPr sz="2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•"/>
              <a:defRPr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–"/>
              <a:defRPr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38125" y="219075"/>
            <a:ext cx="8724899" cy="7159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lvl="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 rot="5400000">
            <a:off x="2743199" y="-76200"/>
            <a:ext cx="4267199" cy="7315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•"/>
              <a:defRPr sz="3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–"/>
              <a:defRPr sz="28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•"/>
              <a:defRPr sz="2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–"/>
              <a:defRPr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Helvetica Neue"/>
              <a:buChar char="»"/>
              <a:defRPr sz="2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Helvetica Neue"/>
              <a:buNone/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Helvetica Neue"/>
              <a:buNone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Helvetica Neue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Helvetica Neue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Helvetica Neue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Helvetica Neue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Helvetica Neue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Helvetica Neue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lvl="0"/>
            <a:endParaRPr noProof="0">
              <a:sym typeface="Helvetica Neue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lvl="0" indent="0" rtl="0">
              <a:spcBef>
                <a:spcPts val="0"/>
              </a:spcBef>
              <a:buFont typeface="Helvetica Neue"/>
              <a:buNone/>
              <a:defRPr sz="1400"/>
            </a:lvl1pPr>
            <a:lvl2pPr marL="457200" lvl="1" indent="0" rtl="0">
              <a:spcBef>
                <a:spcPts val="0"/>
              </a:spcBef>
              <a:buFont typeface="Helvetica Neue"/>
              <a:buNone/>
              <a:defRPr sz="1200"/>
            </a:lvl2pPr>
            <a:lvl3pPr marL="914400" lvl="2" indent="0" rtl="0">
              <a:spcBef>
                <a:spcPts val="0"/>
              </a:spcBef>
              <a:buFont typeface="Helvetica Neue"/>
              <a:buNone/>
              <a:defRPr sz="1000"/>
            </a:lvl3pPr>
            <a:lvl4pPr marL="1371600" lvl="3" indent="0" rtl="0">
              <a:spcBef>
                <a:spcPts val="0"/>
              </a:spcBef>
              <a:buFont typeface="Helvetica Neue"/>
              <a:buNone/>
              <a:defRPr sz="900"/>
            </a:lvl4pPr>
            <a:lvl5pPr marL="1828800" lvl="4" indent="0" rtl="0">
              <a:spcBef>
                <a:spcPts val="0"/>
              </a:spcBef>
              <a:buFont typeface="Helvetica Neue"/>
              <a:buNone/>
              <a:defRPr sz="900"/>
            </a:lvl5pPr>
            <a:lvl6pPr marL="2286000" lvl="5" indent="0" rtl="0">
              <a:spcBef>
                <a:spcPts val="0"/>
              </a:spcBef>
              <a:buFont typeface="Helvetica Neue"/>
              <a:buNone/>
              <a:defRPr sz="900"/>
            </a:lvl6pPr>
            <a:lvl7pPr marL="2743200" lvl="6" indent="0" rtl="0">
              <a:spcBef>
                <a:spcPts val="0"/>
              </a:spcBef>
              <a:buFont typeface="Helvetica Neue"/>
              <a:buNone/>
              <a:defRPr sz="900"/>
            </a:lvl7pPr>
            <a:lvl8pPr marL="3200400" lvl="7" indent="0" rtl="0">
              <a:spcBef>
                <a:spcPts val="0"/>
              </a:spcBef>
              <a:buFont typeface="Helvetica Neue"/>
              <a:buNone/>
              <a:defRPr sz="900"/>
            </a:lvl8pPr>
            <a:lvl9pPr marL="3657600" lvl="8" indent="0" rtl="0">
              <a:spcBef>
                <a:spcPts val="0"/>
              </a:spcBef>
              <a:buFont typeface="Helvetica Neue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lvl="0" indent="0" rtl="0">
              <a:spcBef>
                <a:spcPts val="0"/>
              </a:spcBef>
              <a:buFont typeface="Helvetica Neue"/>
              <a:buNone/>
              <a:defRPr sz="1400"/>
            </a:lvl1pPr>
            <a:lvl2pPr marL="457200" lvl="1" indent="0" rtl="0">
              <a:spcBef>
                <a:spcPts val="0"/>
              </a:spcBef>
              <a:buFont typeface="Helvetica Neue"/>
              <a:buNone/>
              <a:defRPr sz="1200"/>
            </a:lvl2pPr>
            <a:lvl3pPr marL="914400" lvl="2" indent="0" rtl="0">
              <a:spcBef>
                <a:spcPts val="0"/>
              </a:spcBef>
              <a:buFont typeface="Helvetica Neue"/>
              <a:buNone/>
              <a:defRPr sz="1000"/>
            </a:lvl3pPr>
            <a:lvl4pPr marL="1371600" lvl="3" indent="0" rtl="0">
              <a:spcBef>
                <a:spcPts val="0"/>
              </a:spcBef>
              <a:buFont typeface="Helvetica Neue"/>
              <a:buNone/>
              <a:defRPr sz="900"/>
            </a:lvl4pPr>
            <a:lvl5pPr marL="1828800" lvl="4" indent="0" rtl="0">
              <a:spcBef>
                <a:spcPts val="0"/>
              </a:spcBef>
              <a:buFont typeface="Helvetica Neue"/>
              <a:buNone/>
              <a:defRPr sz="900"/>
            </a:lvl5pPr>
            <a:lvl6pPr marL="2286000" lvl="5" indent="0" rtl="0">
              <a:spcBef>
                <a:spcPts val="0"/>
              </a:spcBef>
              <a:buFont typeface="Helvetica Neue"/>
              <a:buNone/>
              <a:defRPr sz="900"/>
            </a:lvl6pPr>
            <a:lvl7pPr marL="2743200" lvl="6" indent="0" rtl="0">
              <a:spcBef>
                <a:spcPts val="0"/>
              </a:spcBef>
              <a:buFont typeface="Helvetica Neue"/>
              <a:buNone/>
              <a:defRPr sz="900"/>
            </a:lvl7pPr>
            <a:lvl8pPr marL="3200400" lvl="7" indent="0" rtl="0">
              <a:spcBef>
                <a:spcPts val="0"/>
              </a:spcBef>
              <a:buFont typeface="Helvetica Neue"/>
              <a:buNone/>
              <a:defRPr sz="900"/>
            </a:lvl8pPr>
            <a:lvl9pPr marL="3657600" lvl="8" indent="0" rtl="0">
              <a:spcBef>
                <a:spcPts val="0"/>
              </a:spcBef>
              <a:buFont typeface="Helvetica Neue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38125" y="219075"/>
            <a:ext cx="8724899" cy="7159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lvl="0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lvl="0" indent="0" rtl="0">
              <a:spcBef>
                <a:spcPts val="0"/>
              </a:spcBef>
              <a:buFont typeface="Helvetica Neue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Helvetica Neue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Helvetica Neue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Helvetica Neue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Helvetica Neue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Helvetica Neue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Helvetica Neue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Helvetica Neue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Helvetica Neue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lvl="0" indent="0" rtl="0">
              <a:spcBef>
                <a:spcPts val="0"/>
              </a:spcBef>
              <a:buFont typeface="Helvetica Neue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Helvetica Neue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Helvetica Neue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Helvetica Neue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Helvetica Neue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Helvetica Neue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Helvetica Neue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Helvetica Neue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Helvetica Neue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10"/>
          <p:cNvSpPr txBox="1">
            <a:spLocks noGrp="1"/>
          </p:cNvSpPr>
          <p:nvPr>
            <p:ph type="title"/>
          </p:nvPr>
        </p:nvSpPr>
        <p:spPr bwMode="auto">
          <a:xfrm>
            <a:off x="238125" y="219075"/>
            <a:ext cx="87249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7" name="Shape 11"/>
          <p:cNvSpPr txBox="1">
            <a:spLocks noGrp="1"/>
          </p:cNvSpPr>
          <p:nvPr>
            <p:ph type="body" idx="1"/>
          </p:nvPr>
        </p:nvSpPr>
        <p:spPr bwMode="auto">
          <a:xfrm>
            <a:off x="1219200" y="14478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16"/>
          <p:cNvSpPr txBox="1">
            <a:spLocks noGrp="1"/>
          </p:cNvSpPr>
          <p:nvPr>
            <p:ph type="title"/>
          </p:nvPr>
        </p:nvSpPr>
        <p:spPr bwMode="auto">
          <a:xfrm>
            <a:off x="238125" y="219075"/>
            <a:ext cx="87249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2051" name="Shape 17"/>
          <p:cNvSpPr txBox="1">
            <a:spLocks noGrp="1"/>
          </p:cNvSpPr>
          <p:nvPr>
            <p:ph type="body" idx="1"/>
          </p:nvPr>
        </p:nvSpPr>
        <p:spPr bwMode="auto">
          <a:xfrm>
            <a:off x="1219200" y="14478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slide" Target="slide4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4.jpeg"/><Relationship Id="rId4" Type="http://schemas.openxmlformats.org/officeDocument/2006/relationships/hyperlink" Target="https://www.youtube.com/v/N9dOiTnxG7Y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odtdocs.ru/fizika/34467/index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slide" Target="slide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malfiz.at.ua/_ph/2/971852959.jpg" TargetMode="External"/><Relationship Id="rId13" Type="http://schemas.openxmlformats.org/officeDocument/2006/relationships/hyperlink" Target="http://fs00.infourok.ru/images/doc/255/260018/img4.jpg" TargetMode="External"/><Relationship Id="rId3" Type="http://schemas.openxmlformats.org/officeDocument/2006/relationships/hyperlink" Target="https://upload.wikimedia.org/wikipedia/commons/thumb/e/e7/Domenico-Fetti_Archimedes_1620.jpg/250px-Domenico-Fetti_Archimedes_1620.jpg" TargetMode="External"/><Relationship Id="rId7" Type="http://schemas.openxmlformats.org/officeDocument/2006/relationships/hyperlink" Target="https://s-media-cache-ak0.pinimg.com/originals/cb/66/bd/cb66bda6d6e2ddae5f4f754010d17711.jpg" TargetMode="External"/><Relationship Id="rId12" Type="http://schemas.openxmlformats.org/officeDocument/2006/relationships/hyperlink" Target="http://class-fizika.narod.ru/7_vorot.ht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files.school-collection.edu.ru/dlrstore/669b5267-e921-11dc-95ff-0800200c9a66/5_9.swf" TargetMode="External"/><Relationship Id="rId11" Type="http://schemas.openxmlformats.org/officeDocument/2006/relationships/hyperlink" Target="http://chenjiawan.com/photo/5604dc87d38c9.jpg" TargetMode="External"/><Relationship Id="rId5" Type="http://schemas.openxmlformats.org/officeDocument/2006/relationships/hyperlink" Target="http://files.school-collection.edu.ru/dlrstore/c200d762-acfd-11db-ad09-0050fc69ce6f/%5bPH-SED-07_1-2-03%5d_%5bIG_001-01%5d.swf" TargetMode="External"/><Relationship Id="rId10" Type="http://schemas.openxmlformats.org/officeDocument/2006/relationships/hyperlink" Target="http://5klass.net/datas/fizika/Primery-prostykh-mekhanizmov/0007-007-Naklonnaja-ploskost.jpg" TargetMode="External"/><Relationship Id="rId4" Type="http://schemas.openxmlformats.org/officeDocument/2006/relationships/hyperlink" Target="http://biografix.ru/biografii/uchenye/20-biografiya-arhimeda.html" TargetMode="External"/><Relationship Id="rId9" Type="http://schemas.openxmlformats.org/officeDocument/2006/relationships/hyperlink" Target="http://www.fizika.ru/fakultat/tema-03/03278b.gif" TargetMode="External"/><Relationship Id="rId1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&#1056;&#1072;&#1074;&#1085;&#1086;&#1074;&#1077;&#1089;&#1080;&#1077;%20&#1088;&#1099;&#1095;&#1072;&#1075;&#1072;.mp4" TargetMode="Externa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hyperlink" Target="http://odtdocs.ru/fizika/34467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slide" Target="slide8.xml"/><Relationship Id="rId11" Type="http://schemas.openxmlformats.org/officeDocument/2006/relationships/slide" Target="slide10.xml"/><Relationship Id="rId5" Type="http://schemas.openxmlformats.org/officeDocument/2006/relationships/slide" Target="slide6.xml"/><Relationship Id="rId10" Type="http://schemas.openxmlformats.org/officeDocument/2006/relationships/slide" Target="slide3.xml"/><Relationship Id="rId4" Type="http://schemas.openxmlformats.org/officeDocument/2006/relationships/slide" Target="slide4.xml"/><Relationship Id="rId9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slide" Target="slide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jpeg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slide" Target="slide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57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036050" cy="2736850"/>
          </a:xfrm>
        </p:spPr>
        <p:txBody>
          <a:bodyPr tIns="45700" bIns="45700"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Times New Roman" pitchFamily="18" charset="0"/>
              <a:buNone/>
            </a:pPr>
            <a:r>
              <a:rPr lang="ru-RU" sz="4800" dirty="0" smtClean="0">
                <a:solidFill>
                  <a:srgbClr val="000000"/>
                </a:solidFill>
                <a:latin typeface="Times New Roman" pitchFamily="18" charset="0"/>
                <a:ea typeface="Helvetica Neue" charset="0"/>
                <a:cs typeface="Helvetica Neue" charset="0"/>
                <a:sym typeface="Times New Roman" pitchFamily="18" charset="0"/>
              </a:rPr>
              <a:t>Простые механизмы. Рычаг. Равновесие сил на рычаге.</a:t>
            </a:r>
            <a:br>
              <a:rPr lang="ru-RU" sz="4800" dirty="0" smtClean="0">
                <a:solidFill>
                  <a:srgbClr val="000000"/>
                </a:solidFill>
                <a:latin typeface="Times New Roman" pitchFamily="18" charset="0"/>
                <a:ea typeface="Helvetica Neue" charset="0"/>
                <a:cs typeface="Helvetica Neue" charset="0"/>
                <a:sym typeface="Times New Roman" pitchFamily="18" charset="0"/>
              </a:rPr>
            </a:br>
            <a:endParaRPr lang="ru-RU" b="1" dirty="0" smtClean="0">
              <a:solidFill>
                <a:srgbClr val="FFFFFF"/>
              </a:solidFill>
              <a:latin typeface="Times New Roman" pitchFamily="18" charset="0"/>
              <a:ea typeface="Helvetica Neue" charset="0"/>
              <a:cs typeface="Helvetica Neue" charset="0"/>
              <a:sym typeface="Times New Roman" pitchFamily="18" charset="0"/>
            </a:endParaRPr>
          </a:p>
        </p:txBody>
      </p:sp>
      <p:sp>
        <p:nvSpPr>
          <p:cNvPr id="3075" name="Shape 58"/>
          <p:cNvSpPr txBox="1">
            <a:spLocks noChangeArrowheads="1"/>
          </p:cNvSpPr>
          <p:nvPr/>
        </p:nvSpPr>
        <p:spPr bwMode="auto">
          <a:xfrm>
            <a:off x="339725" y="4403725"/>
            <a:ext cx="4545013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FFFFFF"/>
              </a:buClr>
              <a:buSzPct val="25000"/>
              <a:buFont typeface="Times New Roman" pitchFamily="18" charset="0"/>
              <a:buNone/>
            </a:pPr>
            <a:r>
              <a:rPr lang="ru-RU" sz="2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Автор презентации: </a:t>
            </a:r>
          </a:p>
          <a:p>
            <a:pPr algn="ctr">
              <a:buClr>
                <a:srgbClr val="FFFFFF"/>
              </a:buClr>
              <a:buSzPct val="25000"/>
              <a:buFont typeface="Times New Roman" pitchFamily="18" charset="0"/>
              <a:buNone/>
            </a:pPr>
            <a:r>
              <a:rPr lang="ru-RU" sz="2000" i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Мамедова Елена Николаевна, </a:t>
            </a:r>
          </a:p>
          <a:p>
            <a:pPr algn="ctr">
              <a:buClr>
                <a:srgbClr val="FFFFFF"/>
              </a:buClr>
              <a:buSzPct val="25000"/>
              <a:buFont typeface="Times New Roman" pitchFamily="18" charset="0"/>
              <a:buNone/>
            </a:pPr>
            <a:r>
              <a:rPr lang="ru-RU" sz="2000" i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учитель физики и информатики, </a:t>
            </a:r>
          </a:p>
          <a:p>
            <a:pPr algn="ctr">
              <a:buClr>
                <a:srgbClr val="FFFFFF"/>
              </a:buClr>
              <a:buSzPct val="25000"/>
              <a:buFont typeface="Times New Roman" pitchFamily="18" charset="0"/>
              <a:buNone/>
            </a:pPr>
            <a:r>
              <a:rPr lang="ru-RU" sz="2000" i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МКОУ «Новопетропавловская CОШ», Далматовский район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hape 149"/>
          <p:cNvSpPr txBox="1">
            <a:spLocks noChangeArrowheads="1"/>
          </p:cNvSpPr>
          <p:nvPr/>
        </p:nvSpPr>
        <p:spPr bwMode="auto">
          <a:xfrm>
            <a:off x="0" y="214313"/>
            <a:ext cx="91440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Клин — простой механизм в виде призмы, рабочие поверхности которого сходятся под острым углом. </a:t>
            </a:r>
          </a:p>
        </p:txBody>
      </p:sp>
      <p:pic>
        <p:nvPicPr>
          <p:cNvPr id="150" name="Shape 150"/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3375" y="996950"/>
            <a:ext cx="3822700" cy="487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1" name="Shape 151"/>
          <p:cNvPicPr preferRelativeResize="0">
            <a:picLocks noChangeAspect="1" noChangeArrowheads="1"/>
          </p:cNvPicPr>
          <p:nvPr/>
        </p:nvPicPr>
        <p:blipFill>
          <a:blip r:embed="rId4" cstate="email"/>
          <a:srcRect r="47852"/>
          <a:stretch>
            <a:fillRect/>
          </a:stretch>
        </p:blipFill>
        <p:spPr bwMode="auto">
          <a:xfrm>
            <a:off x="4897438" y="996950"/>
            <a:ext cx="3822700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Shape 152">
            <a:hlinkClick r:id="rId5" action="ppaction://hlinksldjump"/>
          </p:cNvPr>
          <p:cNvSpPr>
            <a:spLocks/>
          </p:cNvSpPr>
          <p:nvPr/>
        </p:nvSpPr>
        <p:spPr bwMode="auto">
          <a:xfrm>
            <a:off x="7380288" y="6308725"/>
            <a:ext cx="360362" cy="306388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60000 w 120000"/>
              <a:gd name="T9" fmla="*/ 15000 h 120000"/>
              <a:gd name="T10" fmla="*/ 21744 w 120000"/>
              <a:gd name="T11" fmla="*/ 60000 h 120000"/>
              <a:gd name="T12" fmla="*/ 31308 w 120000"/>
              <a:gd name="T13" fmla="*/ 60000 h 120000"/>
              <a:gd name="T14" fmla="*/ 31308 w 120000"/>
              <a:gd name="T15" fmla="*/ 105000 h 120000"/>
              <a:gd name="T16" fmla="*/ 88691 w 120000"/>
              <a:gd name="T17" fmla="*/ 105000 h 120000"/>
              <a:gd name="T18" fmla="*/ 88691 w 120000"/>
              <a:gd name="T19" fmla="*/ 60000 h 120000"/>
              <a:gd name="T20" fmla="*/ 98255 w 120000"/>
              <a:gd name="T21" fmla="*/ 60000 h 120000"/>
              <a:gd name="T22" fmla="*/ 83909 w 120000"/>
              <a:gd name="T23" fmla="*/ 43125 h 120000"/>
              <a:gd name="T24" fmla="*/ 83909 w 120000"/>
              <a:gd name="T25" fmla="*/ 20625 h 120000"/>
              <a:gd name="T26" fmla="*/ 74345 w 120000"/>
              <a:gd name="T27" fmla="*/ 20625 h 120000"/>
              <a:gd name="T28" fmla="*/ 74345 w 120000"/>
              <a:gd name="T29" fmla="*/ 31875 h 120000"/>
              <a:gd name="T30" fmla="*/ 83909 w 120000"/>
              <a:gd name="T31" fmla="*/ 43125 h 120000"/>
              <a:gd name="T32" fmla="*/ 83909 w 120000"/>
              <a:gd name="T33" fmla="*/ 20625 h 120000"/>
              <a:gd name="T34" fmla="*/ 74345 w 120000"/>
              <a:gd name="T35" fmla="*/ 20625 h 120000"/>
              <a:gd name="T36" fmla="*/ 74345 w 120000"/>
              <a:gd name="T37" fmla="*/ 31875 h 120000"/>
              <a:gd name="T38" fmla="*/ 31308 w 120000"/>
              <a:gd name="T39" fmla="*/ 60000 h 120000"/>
              <a:gd name="T40" fmla="*/ 31308 w 120000"/>
              <a:gd name="T41" fmla="*/ 105000 h 120000"/>
              <a:gd name="T42" fmla="*/ 55218 w 120000"/>
              <a:gd name="T43" fmla="*/ 105000 h 120000"/>
              <a:gd name="T44" fmla="*/ 55218 w 120000"/>
              <a:gd name="T45" fmla="*/ 82500 h 120000"/>
              <a:gd name="T46" fmla="*/ 64781 w 120000"/>
              <a:gd name="T47" fmla="*/ 82500 h 120000"/>
              <a:gd name="T48" fmla="*/ 64781 w 120000"/>
              <a:gd name="T49" fmla="*/ 105000 h 120000"/>
              <a:gd name="T50" fmla="*/ 88691 w 120000"/>
              <a:gd name="T51" fmla="*/ 105000 h 120000"/>
              <a:gd name="T52" fmla="*/ 88691 w 120000"/>
              <a:gd name="T53" fmla="*/ 60000 h 120000"/>
              <a:gd name="T54" fmla="*/ 60000 w 120000"/>
              <a:gd name="T55" fmla="*/ 15000 h 120000"/>
              <a:gd name="T56" fmla="*/ 21744 w 120000"/>
              <a:gd name="T57" fmla="*/ 60000 h 120000"/>
              <a:gd name="T58" fmla="*/ 98255 w 120000"/>
              <a:gd name="T59" fmla="*/ 60000 h 120000"/>
              <a:gd name="T60" fmla="*/ 55218 w 120000"/>
              <a:gd name="T61" fmla="*/ 82500 h 120000"/>
              <a:gd name="T62" fmla="*/ 64781 w 120000"/>
              <a:gd name="T63" fmla="*/ 82500 h 120000"/>
              <a:gd name="T64" fmla="*/ 64781 w 120000"/>
              <a:gd name="T65" fmla="*/ 105000 h 120000"/>
              <a:gd name="T66" fmla="*/ 55218 w 120000"/>
              <a:gd name="T67" fmla="*/ 105000 h 120000"/>
              <a:gd name="T68" fmla="*/ 60000 w 120000"/>
              <a:gd name="T69" fmla="*/ 15000 h 120000"/>
              <a:gd name="T70" fmla="*/ 74345 w 120000"/>
              <a:gd name="T71" fmla="*/ 31875 h 120000"/>
              <a:gd name="T72" fmla="*/ 74345 w 120000"/>
              <a:gd name="T73" fmla="*/ 20625 h 120000"/>
              <a:gd name="T74" fmla="*/ 83909 w 120000"/>
              <a:gd name="T75" fmla="*/ 20625 h 120000"/>
              <a:gd name="T76" fmla="*/ 83909 w 120000"/>
              <a:gd name="T77" fmla="*/ 43125 h 120000"/>
              <a:gd name="T78" fmla="*/ 98255 w 120000"/>
              <a:gd name="T79" fmla="*/ 60000 h 120000"/>
              <a:gd name="T80" fmla="*/ 88691 w 120000"/>
              <a:gd name="T81" fmla="*/ 60000 h 120000"/>
              <a:gd name="T82" fmla="*/ 88691 w 120000"/>
              <a:gd name="T83" fmla="*/ 105000 h 120000"/>
              <a:gd name="T84" fmla="*/ 31308 w 120000"/>
              <a:gd name="T85" fmla="*/ 105000 h 120000"/>
              <a:gd name="T86" fmla="*/ 31308 w 120000"/>
              <a:gd name="T87" fmla="*/ 60000 h 120000"/>
              <a:gd name="T88" fmla="*/ 21744 w 120000"/>
              <a:gd name="T89" fmla="*/ 60000 h 120000"/>
              <a:gd name="T90" fmla="*/ 74345 w 120000"/>
              <a:gd name="T91" fmla="*/ 31875 h 120000"/>
              <a:gd name="T92" fmla="*/ 83909 w 120000"/>
              <a:gd name="T93" fmla="*/ 43125 h 120000"/>
              <a:gd name="T94" fmla="*/ 88691 w 120000"/>
              <a:gd name="T95" fmla="*/ 60000 h 120000"/>
              <a:gd name="T96" fmla="*/ 31308 w 120000"/>
              <a:gd name="T97" fmla="*/ 60000 h 120000"/>
              <a:gd name="T98" fmla="*/ 55218 w 120000"/>
              <a:gd name="T99" fmla="*/ 105000 h 120000"/>
              <a:gd name="T100" fmla="*/ 55218 w 120000"/>
              <a:gd name="T101" fmla="*/ 82500 h 120000"/>
              <a:gd name="T102" fmla="*/ 64781 w 120000"/>
              <a:gd name="T103" fmla="*/ 82500 h 120000"/>
              <a:gd name="T104" fmla="*/ 64781 w 120000"/>
              <a:gd name="T105" fmla="*/ 105000 h 120000"/>
              <a:gd name="T106" fmla="*/ 0 w 120000"/>
              <a:gd name="T107" fmla="*/ 0 h 120000"/>
              <a:gd name="T108" fmla="*/ 120000 w 120000"/>
              <a:gd name="T109" fmla="*/ 0 h 120000"/>
              <a:gd name="T110" fmla="*/ 120000 w 120000"/>
              <a:gd name="T111" fmla="*/ 120000 h 120000"/>
              <a:gd name="T112" fmla="*/ 0 w 120000"/>
              <a:gd name="T113" fmla="*/ 120000 h 1200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20000"/>
              <a:gd name="T172" fmla="*/ 0 h 120000"/>
              <a:gd name="T173" fmla="*/ 120000 w 120000"/>
              <a:gd name="T174" fmla="*/ 120000 h 12000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1744" y="60000"/>
                </a:lnTo>
                <a:lnTo>
                  <a:pt x="31308" y="60000"/>
                </a:lnTo>
                <a:lnTo>
                  <a:pt x="31308" y="105000"/>
                </a:lnTo>
                <a:lnTo>
                  <a:pt x="88691" y="105000"/>
                </a:lnTo>
                <a:lnTo>
                  <a:pt x="88691" y="60000"/>
                </a:lnTo>
                <a:lnTo>
                  <a:pt x="98255" y="60000"/>
                </a:lnTo>
                <a:lnTo>
                  <a:pt x="83909" y="43125"/>
                </a:ln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</a:path>
              <a:path w="120000" h="120000" extrusionOk="0">
                <a:moveTo>
                  <a:pt x="83909" y="43125"/>
                </a:move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  <a:moveTo>
                  <a:pt x="31308" y="60000"/>
                </a:moveTo>
                <a:lnTo>
                  <a:pt x="31308" y="105000"/>
                </a:lnTo>
                <a:lnTo>
                  <a:pt x="55218" y="105000"/>
                </a:ln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  <a:lnTo>
                  <a:pt x="88691" y="105000"/>
                </a:lnTo>
                <a:lnTo>
                  <a:pt x="88691" y="60000"/>
                </a:lnTo>
                <a:close/>
              </a:path>
              <a:path w="120000" h="120000" extrusionOk="0">
                <a:moveTo>
                  <a:pt x="60000" y="15000"/>
                </a:moveTo>
                <a:lnTo>
                  <a:pt x="21744" y="60000"/>
                </a:lnTo>
                <a:lnTo>
                  <a:pt x="98255" y="60000"/>
                </a:lnTo>
                <a:close/>
                <a:moveTo>
                  <a:pt x="55218" y="82500"/>
                </a:moveTo>
                <a:lnTo>
                  <a:pt x="64781" y="82500"/>
                </a:lnTo>
                <a:lnTo>
                  <a:pt x="64781" y="105000"/>
                </a:lnTo>
                <a:lnTo>
                  <a:pt x="55218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345" y="31875"/>
                </a:lnTo>
                <a:lnTo>
                  <a:pt x="74345" y="20625"/>
                </a:lnTo>
                <a:lnTo>
                  <a:pt x="83909" y="20625"/>
                </a:lnTo>
                <a:lnTo>
                  <a:pt x="83909" y="43125"/>
                </a:lnTo>
                <a:lnTo>
                  <a:pt x="98255" y="60000"/>
                </a:lnTo>
                <a:lnTo>
                  <a:pt x="88691" y="60000"/>
                </a:lnTo>
                <a:lnTo>
                  <a:pt x="88691" y="105000"/>
                </a:lnTo>
                <a:lnTo>
                  <a:pt x="31308" y="105000"/>
                </a:lnTo>
                <a:lnTo>
                  <a:pt x="31308" y="60000"/>
                </a:lnTo>
                <a:lnTo>
                  <a:pt x="21744" y="60000"/>
                </a:lnTo>
                <a:close/>
                <a:moveTo>
                  <a:pt x="74345" y="31875"/>
                </a:moveTo>
                <a:lnTo>
                  <a:pt x="83909" y="43125"/>
                </a:lnTo>
                <a:moveTo>
                  <a:pt x="88691" y="60000"/>
                </a:moveTo>
                <a:lnTo>
                  <a:pt x="31308" y="60000"/>
                </a:lnTo>
                <a:moveTo>
                  <a:pt x="55218" y="105000"/>
                </a:move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 rotWithShape="0">
            <a:gsLst>
              <a:gs pos="0">
                <a:srgbClr val="BCD3CF"/>
              </a:gs>
              <a:gs pos="100000">
                <a:srgbClr val="045B4B">
                  <a:alpha val="1489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hape 1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77138" y="6488113"/>
            <a:ext cx="342900" cy="277812"/>
          </a:xfrm>
          <a:prstGeom prst="rightArrow">
            <a:avLst>
              <a:gd name="adj1" fmla="val 50000"/>
              <a:gd name="adj2" fmla="val 50280"/>
            </a:avLst>
          </a:prstGeom>
          <a:solidFill>
            <a:srgbClr val="BCD3C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ru-RU"/>
          </a:p>
        </p:txBody>
      </p:sp>
      <p:pic>
        <p:nvPicPr>
          <p:cNvPr id="5122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512" y="332656"/>
            <a:ext cx="8748017" cy="609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hape 165"/>
          <p:cNvSpPr txBox="1">
            <a:spLocks noChangeArrowheads="1"/>
          </p:cNvSpPr>
          <p:nvPr/>
        </p:nvSpPr>
        <p:spPr bwMode="auto">
          <a:xfrm>
            <a:off x="50800" y="582613"/>
            <a:ext cx="8640763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/>
            <a:r>
              <a:rPr lang="ru-RU" sz="3000" b="1" i="1" u="sng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Условие равновесия рычага:</a:t>
            </a:r>
          </a:p>
          <a:p>
            <a:pPr algn="ctr"/>
            <a:r>
              <a:rPr lang="ru-RU" sz="3000" i="1" dirty="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Рычаг находится в равновесии тогда, когда силы, действующие на него, обратно пропорциональны плечам этих сил.</a:t>
            </a:r>
          </a:p>
          <a:p>
            <a:pPr algn="ctr">
              <a:lnSpc>
                <a:spcPct val="115000"/>
              </a:lnSpc>
              <a:spcAft>
                <a:spcPts val="1200"/>
              </a:spcAft>
            </a:pPr>
            <a:endParaRPr lang="ru-RU" sz="3000" b="1" dirty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pic>
        <p:nvPicPr>
          <p:cNvPr id="14339" name="Shape 166"/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8325" y="1806575"/>
            <a:ext cx="7881938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Shape 167">
            <a:hlinkClick r:id="rId4" action="ppaction://hlinksldjump"/>
          </p:cNvPr>
          <p:cNvSpPr>
            <a:spLocks/>
          </p:cNvSpPr>
          <p:nvPr/>
        </p:nvSpPr>
        <p:spPr bwMode="auto">
          <a:xfrm>
            <a:off x="7380288" y="6308725"/>
            <a:ext cx="360362" cy="306388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60000 w 120000"/>
              <a:gd name="T9" fmla="*/ 15000 h 120000"/>
              <a:gd name="T10" fmla="*/ 21744 w 120000"/>
              <a:gd name="T11" fmla="*/ 60000 h 120000"/>
              <a:gd name="T12" fmla="*/ 31308 w 120000"/>
              <a:gd name="T13" fmla="*/ 60000 h 120000"/>
              <a:gd name="T14" fmla="*/ 31308 w 120000"/>
              <a:gd name="T15" fmla="*/ 105000 h 120000"/>
              <a:gd name="T16" fmla="*/ 88691 w 120000"/>
              <a:gd name="T17" fmla="*/ 105000 h 120000"/>
              <a:gd name="T18" fmla="*/ 88691 w 120000"/>
              <a:gd name="T19" fmla="*/ 60000 h 120000"/>
              <a:gd name="T20" fmla="*/ 98255 w 120000"/>
              <a:gd name="T21" fmla="*/ 60000 h 120000"/>
              <a:gd name="T22" fmla="*/ 83909 w 120000"/>
              <a:gd name="T23" fmla="*/ 43125 h 120000"/>
              <a:gd name="T24" fmla="*/ 83909 w 120000"/>
              <a:gd name="T25" fmla="*/ 20625 h 120000"/>
              <a:gd name="T26" fmla="*/ 74345 w 120000"/>
              <a:gd name="T27" fmla="*/ 20625 h 120000"/>
              <a:gd name="T28" fmla="*/ 74345 w 120000"/>
              <a:gd name="T29" fmla="*/ 31875 h 120000"/>
              <a:gd name="T30" fmla="*/ 83909 w 120000"/>
              <a:gd name="T31" fmla="*/ 43125 h 120000"/>
              <a:gd name="T32" fmla="*/ 83909 w 120000"/>
              <a:gd name="T33" fmla="*/ 20625 h 120000"/>
              <a:gd name="T34" fmla="*/ 74345 w 120000"/>
              <a:gd name="T35" fmla="*/ 20625 h 120000"/>
              <a:gd name="T36" fmla="*/ 74345 w 120000"/>
              <a:gd name="T37" fmla="*/ 31875 h 120000"/>
              <a:gd name="T38" fmla="*/ 31308 w 120000"/>
              <a:gd name="T39" fmla="*/ 60000 h 120000"/>
              <a:gd name="T40" fmla="*/ 31308 w 120000"/>
              <a:gd name="T41" fmla="*/ 105000 h 120000"/>
              <a:gd name="T42" fmla="*/ 55218 w 120000"/>
              <a:gd name="T43" fmla="*/ 105000 h 120000"/>
              <a:gd name="T44" fmla="*/ 55218 w 120000"/>
              <a:gd name="T45" fmla="*/ 82500 h 120000"/>
              <a:gd name="T46" fmla="*/ 64781 w 120000"/>
              <a:gd name="T47" fmla="*/ 82500 h 120000"/>
              <a:gd name="T48" fmla="*/ 64781 w 120000"/>
              <a:gd name="T49" fmla="*/ 105000 h 120000"/>
              <a:gd name="T50" fmla="*/ 88691 w 120000"/>
              <a:gd name="T51" fmla="*/ 105000 h 120000"/>
              <a:gd name="T52" fmla="*/ 88691 w 120000"/>
              <a:gd name="T53" fmla="*/ 60000 h 120000"/>
              <a:gd name="T54" fmla="*/ 60000 w 120000"/>
              <a:gd name="T55" fmla="*/ 15000 h 120000"/>
              <a:gd name="T56" fmla="*/ 21744 w 120000"/>
              <a:gd name="T57" fmla="*/ 60000 h 120000"/>
              <a:gd name="T58" fmla="*/ 98255 w 120000"/>
              <a:gd name="T59" fmla="*/ 60000 h 120000"/>
              <a:gd name="T60" fmla="*/ 55218 w 120000"/>
              <a:gd name="T61" fmla="*/ 82500 h 120000"/>
              <a:gd name="T62" fmla="*/ 64781 w 120000"/>
              <a:gd name="T63" fmla="*/ 82500 h 120000"/>
              <a:gd name="T64" fmla="*/ 64781 w 120000"/>
              <a:gd name="T65" fmla="*/ 105000 h 120000"/>
              <a:gd name="T66" fmla="*/ 55218 w 120000"/>
              <a:gd name="T67" fmla="*/ 105000 h 120000"/>
              <a:gd name="T68" fmla="*/ 60000 w 120000"/>
              <a:gd name="T69" fmla="*/ 15000 h 120000"/>
              <a:gd name="T70" fmla="*/ 74345 w 120000"/>
              <a:gd name="T71" fmla="*/ 31875 h 120000"/>
              <a:gd name="T72" fmla="*/ 74345 w 120000"/>
              <a:gd name="T73" fmla="*/ 20625 h 120000"/>
              <a:gd name="T74" fmla="*/ 83909 w 120000"/>
              <a:gd name="T75" fmla="*/ 20625 h 120000"/>
              <a:gd name="T76" fmla="*/ 83909 w 120000"/>
              <a:gd name="T77" fmla="*/ 43125 h 120000"/>
              <a:gd name="T78" fmla="*/ 98255 w 120000"/>
              <a:gd name="T79" fmla="*/ 60000 h 120000"/>
              <a:gd name="T80" fmla="*/ 88691 w 120000"/>
              <a:gd name="T81" fmla="*/ 60000 h 120000"/>
              <a:gd name="T82" fmla="*/ 88691 w 120000"/>
              <a:gd name="T83" fmla="*/ 105000 h 120000"/>
              <a:gd name="T84" fmla="*/ 31308 w 120000"/>
              <a:gd name="T85" fmla="*/ 105000 h 120000"/>
              <a:gd name="T86" fmla="*/ 31308 w 120000"/>
              <a:gd name="T87" fmla="*/ 60000 h 120000"/>
              <a:gd name="T88" fmla="*/ 21744 w 120000"/>
              <a:gd name="T89" fmla="*/ 60000 h 120000"/>
              <a:gd name="T90" fmla="*/ 74345 w 120000"/>
              <a:gd name="T91" fmla="*/ 31875 h 120000"/>
              <a:gd name="T92" fmla="*/ 83909 w 120000"/>
              <a:gd name="T93" fmla="*/ 43125 h 120000"/>
              <a:gd name="T94" fmla="*/ 88691 w 120000"/>
              <a:gd name="T95" fmla="*/ 60000 h 120000"/>
              <a:gd name="T96" fmla="*/ 31308 w 120000"/>
              <a:gd name="T97" fmla="*/ 60000 h 120000"/>
              <a:gd name="T98" fmla="*/ 55218 w 120000"/>
              <a:gd name="T99" fmla="*/ 105000 h 120000"/>
              <a:gd name="T100" fmla="*/ 55218 w 120000"/>
              <a:gd name="T101" fmla="*/ 82500 h 120000"/>
              <a:gd name="T102" fmla="*/ 64781 w 120000"/>
              <a:gd name="T103" fmla="*/ 82500 h 120000"/>
              <a:gd name="T104" fmla="*/ 64781 w 120000"/>
              <a:gd name="T105" fmla="*/ 105000 h 120000"/>
              <a:gd name="T106" fmla="*/ 0 w 120000"/>
              <a:gd name="T107" fmla="*/ 0 h 120000"/>
              <a:gd name="T108" fmla="*/ 120000 w 120000"/>
              <a:gd name="T109" fmla="*/ 0 h 120000"/>
              <a:gd name="T110" fmla="*/ 120000 w 120000"/>
              <a:gd name="T111" fmla="*/ 120000 h 120000"/>
              <a:gd name="T112" fmla="*/ 0 w 120000"/>
              <a:gd name="T113" fmla="*/ 120000 h 1200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20000"/>
              <a:gd name="T172" fmla="*/ 0 h 120000"/>
              <a:gd name="T173" fmla="*/ 120000 w 120000"/>
              <a:gd name="T174" fmla="*/ 120000 h 12000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1744" y="60000"/>
                </a:lnTo>
                <a:lnTo>
                  <a:pt x="31308" y="60000"/>
                </a:lnTo>
                <a:lnTo>
                  <a:pt x="31308" y="105000"/>
                </a:lnTo>
                <a:lnTo>
                  <a:pt x="88691" y="105000"/>
                </a:lnTo>
                <a:lnTo>
                  <a:pt x="88691" y="60000"/>
                </a:lnTo>
                <a:lnTo>
                  <a:pt x="98255" y="60000"/>
                </a:lnTo>
                <a:lnTo>
                  <a:pt x="83909" y="43125"/>
                </a:ln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</a:path>
              <a:path w="120000" h="120000" extrusionOk="0">
                <a:moveTo>
                  <a:pt x="83909" y="43125"/>
                </a:move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  <a:moveTo>
                  <a:pt x="31308" y="60000"/>
                </a:moveTo>
                <a:lnTo>
                  <a:pt x="31308" y="105000"/>
                </a:lnTo>
                <a:lnTo>
                  <a:pt x="55218" y="105000"/>
                </a:ln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  <a:lnTo>
                  <a:pt x="88691" y="105000"/>
                </a:lnTo>
                <a:lnTo>
                  <a:pt x="88691" y="60000"/>
                </a:lnTo>
                <a:close/>
              </a:path>
              <a:path w="120000" h="120000" extrusionOk="0">
                <a:moveTo>
                  <a:pt x="60000" y="15000"/>
                </a:moveTo>
                <a:lnTo>
                  <a:pt x="21744" y="60000"/>
                </a:lnTo>
                <a:lnTo>
                  <a:pt x="98255" y="60000"/>
                </a:lnTo>
                <a:close/>
                <a:moveTo>
                  <a:pt x="55218" y="82500"/>
                </a:moveTo>
                <a:lnTo>
                  <a:pt x="64781" y="82500"/>
                </a:lnTo>
                <a:lnTo>
                  <a:pt x="64781" y="105000"/>
                </a:lnTo>
                <a:lnTo>
                  <a:pt x="55218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345" y="31875"/>
                </a:lnTo>
                <a:lnTo>
                  <a:pt x="74345" y="20625"/>
                </a:lnTo>
                <a:lnTo>
                  <a:pt x="83909" y="20625"/>
                </a:lnTo>
                <a:lnTo>
                  <a:pt x="83909" y="43125"/>
                </a:lnTo>
                <a:lnTo>
                  <a:pt x="98255" y="60000"/>
                </a:lnTo>
                <a:lnTo>
                  <a:pt x="88691" y="60000"/>
                </a:lnTo>
                <a:lnTo>
                  <a:pt x="88691" y="105000"/>
                </a:lnTo>
                <a:lnTo>
                  <a:pt x="31308" y="105000"/>
                </a:lnTo>
                <a:lnTo>
                  <a:pt x="31308" y="60000"/>
                </a:lnTo>
                <a:lnTo>
                  <a:pt x="21744" y="60000"/>
                </a:lnTo>
                <a:close/>
                <a:moveTo>
                  <a:pt x="74345" y="31875"/>
                </a:moveTo>
                <a:lnTo>
                  <a:pt x="83909" y="43125"/>
                </a:lnTo>
                <a:moveTo>
                  <a:pt x="88691" y="60000"/>
                </a:moveTo>
                <a:lnTo>
                  <a:pt x="31308" y="60000"/>
                </a:lnTo>
                <a:moveTo>
                  <a:pt x="55218" y="105000"/>
                </a:move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 rotWithShape="0">
            <a:gsLst>
              <a:gs pos="0">
                <a:srgbClr val="BCD3CF"/>
              </a:gs>
              <a:gs pos="100000">
                <a:srgbClr val="045B4B">
                  <a:alpha val="1489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172"/>
          <p:cNvSpPr txBox="1">
            <a:spLocks noGrp="1"/>
          </p:cNvSpPr>
          <p:nvPr>
            <p:ph type="title"/>
          </p:nvPr>
        </p:nvSpPr>
        <p:spPr>
          <a:xfrm>
            <a:off x="238125" y="219075"/>
            <a:ext cx="8724900" cy="715963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SzPct val="25000"/>
            </a:pPr>
            <a:endParaRPr lang="ru-RU" smtClean="0">
              <a:solidFill>
                <a:srgbClr val="FFFFFF"/>
              </a:solidFill>
              <a:latin typeface="Helvetica Neue" charset="0"/>
              <a:cs typeface="Arial" charset="0"/>
              <a:sym typeface="Helvetica Neue" charset="0"/>
            </a:endParaRPr>
          </a:p>
        </p:txBody>
      </p:sp>
      <p:sp>
        <p:nvSpPr>
          <p:cNvPr id="15363" name="Shape 173">
            <a:hlinkClick r:id="rId3" action="ppaction://hlinksldjump"/>
          </p:cNvPr>
          <p:cNvSpPr>
            <a:spLocks/>
          </p:cNvSpPr>
          <p:nvPr/>
        </p:nvSpPr>
        <p:spPr bwMode="auto">
          <a:xfrm>
            <a:off x="7380288" y="6308725"/>
            <a:ext cx="360362" cy="306388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60000 w 120000"/>
              <a:gd name="T9" fmla="*/ 15000 h 120000"/>
              <a:gd name="T10" fmla="*/ 21744 w 120000"/>
              <a:gd name="T11" fmla="*/ 60000 h 120000"/>
              <a:gd name="T12" fmla="*/ 31308 w 120000"/>
              <a:gd name="T13" fmla="*/ 60000 h 120000"/>
              <a:gd name="T14" fmla="*/ 31308 w 120000"/>
              <a:gd name="T15" fmla="*/ 105000 h 120000"/>
              <a:gd name="T16" fmla="*/ 88691 w 120000"/>
              <a:gd name="T17" fmla="*/ 105000 h 120000"/>
              <a:gd name="T18" fmla="*/ 88691 w 120000"/>
              <a:gd name="T19" fmla="*/ 60000 h 120000"/>
              <a:gd name="T20" fmla="*/ 98255 w 120000"/>
              <a:gd name="T21" fmla="*/ 60000 h 120000"/>
              <a:gd name="T22" fmla="*/ 83909 w 120000"/>
              <a:gd name="T23" fmla="*/ 43125 h 120000"/>
              <a:gd name="T24" fmla="*/ 83909 w 120000"/>
              <a:gd name="T25" fmla="*/ 20625 h 120000"/>
              <a:gd name="T26" fmla="*/ 74345 w 120000"/>
              <a:gd name="T27" fmla="*/ 20625 h 120000"/>
              <a:gd name="T28" fmla="*/ 74345 w 120000"/>
              <a:gd name="T29" fmla="*/ 31875 h 120000"/>
              <a:gd name="T30" fmla="*/ 83909 w 120000"/>
              <a:gd name="T31" fmla="*/ 43125 h 120000"/>
              <a:gd name="T32" fmla="*/ 83909 w 120000"/>
              <a:gd name="T33" fmla="*/ 20625 h 120000"/>
              <a:gd name="T34" fmla="*/ 74345 w 120000"/>
              <a:gd name="T35" fmla="*/ 20625 h 120000"/>
              <a:gd name="T36" fmla="*/ 74345 w 120000"/>
              <a:gd name="T37" fmla="*/ 31875 h 120000"/>
              <a:gd name="T38" fmla="*/ 31308 w 120000"/>
              <a:gd name="T39" fmla="*/ 60000 h 120000"/>
              <a:gd name="T40" fmla="*/ 31308 w 120000"/>
              <a:gd name="T41" fmla="*/ 105000 h 120000"/>
              <a:gd name="T42" fmla="*/ 55218 w 120000"/>
              <a:gd name="T43" fmla="*/ 105000 h 120000"/>
              <a:gd name="T44" fmla="*/ 55218 w 120000"/>
              <a:gd name="T45" fmla="*/ 82500 h 120000"/>
              <a:gd name="T46" fmla="*/ 64781 w 120000"/>
              <a:gd name="T47" fmla="*/ 82500 h 120000"/>
              <a:gd name="T48" fmla="*/ 64781 w 120000"/>
              <a:gd name="T49" fmla="*/ 105000 h 120000"/>
              <a:gd name="T50" fmla="*/ 88691 w 120000"/>
              <a:gd name="T51" fmla="*/ 105000 h 120000"/>
              <a:gd name="T52" fmla="*/ 88691 w 120000"/>
              <a:gd name="T53" fmla="*/ 60000 h 120000"/>
              <a:gd name="T54" fmla="*/ 60000 w 120000"/>
              <a:gd name="T55" fmla="*/ 15000 h 120000"/>
              <a:gd name="T56" fmla="*/ 21744 w 120000"/>
              <a:gd name="T57" fmla="*/ 60000 h 120000"/>
              <a:gd name="T58" fmla="*/ 98255 w 120000"/>
              <a:gd name="T59" fmla="*/ 60000 h 120000"/>
              <a:gd name="T60" fmla="*/ 55218 w 120000"/>
              <a:gd name="T61" fmla="*/ 82500 h 120000"/>
              <a:gd name="T62" fmla="*/ 64781 w 120000"/>
              <a:gd name="T63" fmla="*/ 82500 h 120000"/>
              <a:gd name="T64" fmla="*/ 64781 w 120000"/>
              <a:gd name="T65" fmla="*/ 105000 h 120000"/>
              <a:gd name="T66" fmla="*/ 55218 w 120000"/>
              <a:gd name="T67" fmla="*/ 105000 h 120000"/>
              <a:gd name="T68" fmla="*/ 60000 w 120000"/>
              <a:gd name="T69" fmla="*/ 15000 h 120000"/>
              <a:gd name="T70" fmla="*/ 74345 w 120000"/>
              <a:gd name="T71" fmla="*/ 31875 h 120000"/>
              <a:gd name="T72" fmla="*/ 74345 w 120000"/>
              <a:gd name="T73" fmla="*/ 20625 h 120000"/>
              <a:gd name="T74" fmla="*/ 83909 w 120000"/>
              <a:gd name="T75" fmla="*/ 20625 h 120000"/>
              <a:gd name="T76" fmla="*/ 83909 w 120000"/>
              <a:gd name="T77" fmla="*/ 43125 h 120000"/>
              <a:gd name="T78" fmla="*/ 98255 w 120000"/>
              <a:gd name="T79" fmla="*/ 60000 h 120000"/>
              <a:gd name="T80" fmla="*/ 88691 w 120000"/>
              <a:gd name="T81" fmla="*/ 60000 h 120000"/>
              <a:gd name="T82" fmla="*/ 88691 w 120000"/>
              <a:gd name="T83" fmla="*/ 105000 h 120000"/>
              <a:gd name="T84" fmla="*/ 31308 w 120000"/>
              <a:gd name="T85" fmla="*/ 105000 h 120000"/>
              <a:gd name="T86" fmla="*/ 31308 w 120000"/>
              <a:gd name="T87" fmla="*/ 60000 h 120000"/>
              <a:gd name="T88" fmla="*/ 21744 w 120000"/>
              <a:gd name="T89" fmla="*/ 60000 h 120000"/>
              <a:gd name="T90" fmla="*/ 74345 w 120000"/>
              <a:gd name="T91" fmla="*/ 31875 h 120000"/>
              <a:gd name="T92" fmla="*/ 83909 w 120000"/>
              <a:gd name="T93" fmla="*/ 43125 h 120000"/>
              <a:gd name="T94" fmla="*/ 88691 w 120000"/>
              <a:gd name="T95" fmla="*/ 60000 h 120000"/>
              <a:gd name="T96" fmla="*/ 31308 w 120000"/>
              <a:gd name="T97" fmla="*/ 60000 h 120000"/>
              <a:gd name="T98" fmla="*/ 55218 w 120000"/>
              <a:gd name="T99" fmla="*/ 105000 h 120000"/>
              <a:gd name="T100" fmla="*/ 55218 w 120000"/>
              <a:gd name="T101" fmla="*/ 82500 h 120000"/>
              <a:gd name="T102" fmla="*/ 64781 w 120000"/>
              <a:gd name="T103" fmla="*/ 82500 h 120000"/>
              <a:gd name="T104" fmla="*/ 64781 w 120000"/>
              <a:gd name="T105" fmla="*/ 105000 h 120000"/>
              <a:gd name="T106" fmla="*/ 0 w 120000"/>
              <a:gd name="T107" fmla="*/ 0 h 120000"/>
              <a:gd name="T108" fmla="*/ 120000 w 120000"/>
              <a:gd name="T109" fmla="*/ 0 h 120000"/>
              <a:gd name="T110" fmla="*/ 120000 w 120000"/>
              <a:gd name="T111" fmla="*/ 120000 h 120000"/>
              <a:gd name="T112" fmla="*/ 0 w 120000"/>
              <a:gd name="T113" fmla="*/ 120000 h 1200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20000"/>
              <a:gd name="T172" fmla="*/ 0 h 120000"/>
              <a:gd name="T173" fmla="*/ 120000 w 120000"/>
              <a:gd name="T174" fmla="*/ 120000 h 12000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1744" y="60000"/>
                </a:lnTo>
                <a:lnTo>
                  <a:pt x="31308" y="60000"/>
                </a:lnTo>
                <a:lnTo>
                  <a:pt x="31308" y="105000"/>
                </a:lnTo>
                <a:lnTo>
                  <a:pt x="88691" y="105000"/>
                </a:lnTo>
                <a:lnTo>
                  <a:pt x="88691" y="60000"/>
                </a:lnTo>
                <a:lnTo>
                  <a:pt x="98255" y="60000"/>
                </a:lnTo>
                <a:lnTo>
                  <a:pt x="83909" y="43125"/>
                </a:ln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</a:path>
              <a:path w="120000" h="120000" extrusionOk="0">
                <a:moveTo>
                  <a:pt x="83909" y="43125"/>
                </a:move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  <a:moveTo>
                  <a:pt x="31308" y="60000"/>
                </a:moveTo>
                <a:lnTo>
                  <a:pt x="31308" y="105000"/>
                </a:lnTo>
                <a:lnTo>
                  <a:pt x="55218" y="105000"/>
                </a:ln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  <a:lnTo>
                  <a:pt x="88691" y="105000"/>
                </a:lnTo>
                <a:lnTo>
                  <a:pt x="88691" y="60000"/>
                </a:lnTo>
                <a:close/>
              </a:path>
              <a:path w="120000" h="120000" extrusionOk="0">
                <a:moveTo>
                  <a:pt x="60000" y="15000"/>
                </a:moveTo>
                <a:lnTo>
                  <a:pt x="21744" y="60000"/>
                </a:lnTo>
                <a:lnTo>
                  <a:pt x="98255" y="60000"/>
                </a:lnTo>
                <a:close/>
                <a:moveTo>
                  <a:pt x="55218" y="82500"/>
                </a:moveTo>
                <a:lnTo>
                  <a:pt x="64781" y="82500"/>
                </a:lnTo>
                <a:lnTo>
                  <a:pt x="64781" y="105000"/>
                </a:lnTo>
                <a:lnTo>
                  <a:pt x="55218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345" y="31875"/>
                </a:lnTo>
                <a:lnTo>
                  <a:pt x="74345" y="20625"/>
                </a:lnTo>
                <a:lnTo>
                  <a:pt x="83909" y="20625"/>
                </a:lnTo>
                <a:lnTo>
                  <a:pt x="83909" y="43125"/>
                </a:lnTo>
                <a:lnTo>
                  <a:pt x="98255" y="60000"/>
                </a:lnTo>
                <a:lnTo>
                  <a:pt x="88691" y="60000"/>
                </a:lnTo>
                <a:lnTo>
                  <a:pt x="88691" y="105000"/>
                </a:lnTo>
                <a:lnTo>
                  <a:pt x="31308" y="105000"/>
                </a:lnTo>
                <a:lnTo>
                  <a:pt x="31308" y="60000"/>
                </a:lnTo>
                <a:lnTo>
                  <a:pt x="21744" y="60000"/>
                </a:lnTo>
                <a:close/>
                <a:moveTo>
                  <a:pt x="74345" y="31875"/>
                </a:moveTo>
                <a:lnTo>
                  <a:pt x="83909" y="43125"/>
                </a:lnTo>
                <a:moveTo>
                  <a:pt x="88691" y="60000"/>
                </a:moveTo>
                <a:lnTo>
                  <a:pt x="31308" y="60000"/>
                </a:lnTo>
                <a:moveTo>
                  <a:pt x="55218" y="105000"/>
                </a:move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 rotWithShape="0">
            <a:gsLst>
              <a:gs pos="0">
                <a:srgbClr val="BCD3CF"/>
              </a:gs>
              <a:gs pos="100000">
                <a:srgbClr val="045B4B">
                  <a:alpha val="1489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ru-RU"/>
          </a:p>
        </p:txBody>
      </p:sp>
      <p:sp>
        <p:nvSpPr>
          <p:cNvPr id="15364" name="Shape 174"/>
          <p:cNvSpPr txBox="1">
            <a:spLocks noChangeArrowheads="1"/>
          </p:cNvSpPr>
          <p:nvPr/>
        </p:nvSpPr>
        <p:spPr bwMode="auto">
          <a:xfrm>
            <a:off x="238125" y="0"/>
            <a:ext cx="5203825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lnSpc>
                <a:spcPct val="115000"/>
              </a:lnSpc>
            </a:pPr>
            <a:r>
              <a:rPr lang="ru-RU" sz="1100"/>
              <a:t>	</a:t>
            </a:r>
          </a:p>
          <a:p>
            <a:pPr algn="ctr"/>
            <a:r>
              <a:rPr lang="ru-RU" sz="2400">
                <a:latin typeface="Courier New" pitchFamily="49" charset="0"/>
                <a:cs typeface="Courier New" pitchFamily="49" charset="0"/>
                <a:sym typeface="Courier New" pitchFamily="49" charset="0"/>
              </a:rPr>
              <a:t>А</a:t>
            </a:r>
            <a:r>
              <a:rPr lang="ru-RU" sz="24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рхимед – древнегреческий ученый, физик, математик, механик.  </a:t>
            </a:r>
          </a:p>
          <a:p>
            <a:pPr algn="ctr"/>
            <a:r>
              <a:rPr lang="ru-RU" sz="2400" b="1">
                <a:latin typeface="Courier New" pitchFamily="49" charset="0"/>
                <a:cs typeface="Courier New" pitchFamily="49" charset="0"/>
                <a:sym typeface="Courier New" pitchFamily="49" charset="0"/>
              </a:rPr>
              <a:t>Архимед появился на свет в 287 до н. э. в Сиракузах на Сицилии.</a:t>
            </a:r>
            <a:r>
              <a:rPr lang="ru-RU" sz="2400" b="1"/>
              <a:t> </a:t>
            </a:r>
          </a:p>
        </p:txBody>
      </p:sp>
      <p:pic>
        <p:nvPicPr>
          <p:cNvPr id="15365" name="Shape 175"/>
          <p:cNvPicPr preferRelativeResize="0"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24128" y="332656"/>
            <a:ext cx="317500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Shape 176"/>
          <p:cNvSpPr txBox="1">
            <a:spLocks noChangeArrowheads="1"/>
          </p:cNvSpPr>
          <p:nvPr/>
        </p:nvSpPr>
        <p:spPr bwMode="auto">
          <a:xfrm>
            <a:off x="238125" y="2546350"/>
            <a:ext cx="5434013" cy="41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</a:pPr>
            <a:r>
              <a:rPr lang="ru-RU" sz="1700" b="1"/>
              <a:t>Основные достижения Архимеда</a:t>
            </a:r>
          </a:p>
          <a:p>
            <a:pPr algn="just">
              <a:buFontTx/>
              <a:buChar char="●"/>
            </a:pPr>
            <a:r>
              <a:rPr lang="ru-RU" sz="1100"/>
              <a:t> </a:t>
            </a:r>
            <a:r>
              <a:rPr lang="ru-RU" sz="1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Разработал способ определения плотности тел с помощью погружения в жидкость.</a:t>
            </a:r>
          </a:p>
          <a:p>
            <a:pPr algn="just">
              <a:buSzPct val="100000"/>
              <a:buFont typeface="Courier New" pitchFamily="49" charset="0"/>
              <a:buNone/>
            </a:pPr>
            <a:r>
              <a:rPr lang="ru-RU" sz="1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Совершенствование рычагов.</a:t>
            </a:r>
          </a:p>
          <a:p>
            <a:pPr algn="just">
              <a:buSzPct val="100000"/>
              <a:buFont typeface="Courier New" pitchFamily="49" charset="0"/>
              <a:buNone/>
            </a:pPr>
            <a:r>
              <a:rPr lang="ru-RU" sz="1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Винт Архимеда.</a:t>
            </a:r>
          </a:p>
          <a:p>
            <a:pPr algn="just">
              <a:buSzPct val="100000"/>
              <a:buFont typeface="Courier New" pitchFamily="49" charset="0"/>
              <a:buNone/>
            </a:pPr>
            <a:r>
              <a:rPr lang="ru-RU" sz="1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Автор книги «О равновесии плоских фигур» и сочинения «О плавающих телах».</a:t>
            </a:r>
          </a:p>
          <a:p>
            <a:pPr algn="just">
              <a:buSzPct val="100000"/>
              <a:buFont typeface="Courier New" pitchFamily="49" charset="0"/>
              <a:buNone/>
            </a:pPr>
            <a:r>
              <a:rPr lang="ru-RU" sz="1800">
                <a:latin typeface="Courier New" pitchFamily="49" charset="0"/>
                <a:cs typeface="Courier New" pitchFamily="49" charset="0"/>
                <a:sym typeface="Courier New" pitchFamily="49" charset="0"/>
              </a:rPr>
              <a:t>Построил планетарий, который позволил наблюдать за движением небесных тел.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hape 181"/>
          <p:cNvSpPr txBox="1">
            <a:spLocks noChangeArrowheads="1"/>
          </p:cNvSpPr>
          <p:nvPr/>
        </p:nvSpPr>
        <p:spPr bwMode="auto">
          <a:xfrm>
            <a:off x="323850" y="3284538"/>
            <a:ext cx="4572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charset="0"/>
              <a:buNone/>
            </a:pPr>
            <a:endParaRPr lang="ru-RU" sz="2400" u="sng">
              <a:solidFill>
                <a:schemeClr val="hlink"/>
              </a:solidFill>
              <a:hlinkClick r:id="rId3"/>
            </a:endParaRPr>
          </a:p>
        </p:txBody>
      </p:sp>
      <p:sp>
        <p:nvSpPr>
          <p:cNvPr id="16387" name="Shape 182"/>
          <p:cNvSpPr txBox="1">
            <a:spLocks noChangeArrowheads="1"/>
          </p:cNvSpPr>
          <p:nvPr/>
        </p:nvSpPr>
        <p:spPr bwMode="auto">
          <a:xfrm>
            <a:off x="-306388" y="588963"/>
            <a:ext cx="9542463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ru-RU" sz="6000" b="1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Домашнее задание</a:t>
            </a:r>
          </a:p>
          <a:p>
            <a:pPr algn="ctr">
              <a:lnSpc>
                <a:spcPct val="115000"/>
              </a:lnSpc>
            </a:pPr>
            <a:endParaRPr lang="ru-RU" sz="3600" b="1">
              <a:solidFill>
                <a:srgbClr val="F2F2F2"/>
              </a:solidFill>
            </a:endParaRPr>
          </a:p>
          <a:p>
            <a:endParaRPr lang="ru-RU"/>
          </a:p>
        </p:txBody>
      </p:sp>
      <p:sp>
        <p:nvSpPr>
          <p:cNvPr id="16388" name="Shape 183">
            <a:hlinkClick r:id="rId4" action="ppaction://hlinksldjump"/>
          </p:cNvPr>
          <p:cNvSpPr>
            <a:spLocks/>
          </p:cNvSpPr>
          <p:nvPr/>
        </p:nvSpPr>
        <p:spPr bwMode="auto">
          <a:xfrm>
            <a:off x="7380288" y="6308725"/>
            <a:ext cx="360362" cy="306388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60000 w 120000"/>
              <a:gd name="T9" fmla="*/ 15000 h 120000"/>
              <a:gd name="T10" fmla="*/ 21744 w 120000"/>
              <a:gd name="T11" fmla="*/ 60000 h 120000"/>
              <a:gd name="T12" fmla="*/ 31308 w 120000"/>
              <a:gd name="T13" fmla="*/ 60000 h 120000"/>
              <a:gd name="T14" fmla="*/ 31308 w 120000"/>
              <a:gd name="T15" fmla="*/ 105000 h 120000"/>
              <a:gd name="T16" fmla="*/ 88691 w 120000"/>
              <a:gd name="T17" fmla="*/ 105000 h 120000"/>
              <a:gd name="T18" fmla="*/ 88691 w 120000"/>
              <a:gd name="T19" fmla="*/ 60000 h 120000"/>
              <a:gd name="T20" fmla="*/ 98255 w 120000"/>
              <a:gd name="T21" fmla="*/ 60000 h 120000"/>
              <a:gd name="T22" fmla="*/ 83909 w 120000"/>
              <a:gd name="T23" fmla="*/ 43125 h 120000"/>
              <a:gd name="T24" fmla="*/ 83909 w 120000"/>
              <a:gd name="T25" fmla="*/ 20625 h 120000"/>
              <a:gd name="T26" fmla="*/ 74345 w 120000"/>
              <a:gd name="T27" fmla="*/ 20625 h 120000"/>
              <a:gd name="T28" fmla="*/ 74345 w 120000"/>
              <a:gd name="T29" fmla="*/ 31875 h 120000"/>
              <a:gd name="T30" fmla="*/ 83909 w 120000"/>
              <a:gd name="T31" fmla="*/ 43125 h 120000"/>
              <a:gd name="T32" fmla="*/ 83909 w 120000"/>
              <a:gd name="T33" fmla="*/ 20625 h 120000"/>
              <a:gd name="T34" fmla="*/ 74345 w 120000"/>
              <a:gd name="T35" fmla="*/ 20625 h 120000"/>
              <a:gd name="T36" fmla="*/ 74345 w 120000"/>
              <a:gd name="T37" fmla="*/ 31875 h 120000"/>
              <a:gd name="T38" fmla="*/ 31308 w 120000"/>
              <a:gd name="T39" fmla="*/ 60000 h 120000"/>
              <a:gd name="T40" fmla="*/ 31308 w 120000"/>
              <a:gd name="T41" fmla="*/ 105000 h 120000"/>
              <a:gd name="T42" fmla="*/ 55218 w 120000"/>
              <a:gd name="T43" fmla="*/ 105000 h 120000"/>
              <a:gd name="T44" fmla="*/ 55218 w 120000"/>
              <a:gd name="T45" fmla="*/ 82500 h 120000"/>
              <a:gd name="T46" fmla="*/ 64781 w 120000"/>
              <a:gd name="T47" fmla="*/ 82500 h 120000"/>
              <a:gd name="T48" fmla="*/ 64781 w 120000"/>
              <a:gd name="T49" fmla="*/ 105000 h 120000"/>
              <a:gd name="T50" fmla="*/ 88691 w 120000"/>
              <a:gd name="T51" fmla="*/ 105000 h 120000"/>
              <a:gd name="T52" fmla="*/ 88691 w 120000"/>
              <a:gd name="T53" fmla="*/ 60000 h 120000"/>
              <a:gd name="T54" fmla="*/ 60000 w 120000"/>
              <a:gd name="T55" fmla="*/ 15000 h 120000"/>
              <a:gd name="T56" fmla="*/ 21744 w 120000"/>
              <a:gd name="T57" fmla="*/ 60000 h 120000"/>
              <a:gd name="T58" fmla="*/ 98255 w 120000"/>
              <a:gd name="T59" fmla="*/ 60000 h 120000"/>
              <a:gd name="T60" fmla="*/ 55218 w 120000"/>
              <a:gd name="T61" fmla="*/ 82500 h 120000"/>
              <a:gd name="T62" fmla="*/ 64781 w 120000"/>
              <a:gd name="T63" fmla="*/ 82500 h 120000"/>
              <a:gd name="T64" fmla="*/ 64781 w 120000"/>
              <a:gd name="T65" fmla="*/ 105000 h 120000"/>
              <a:gd name="T66" fmla="*/ 55218 w 120000"/>
              <a:gd name="T67" fmla="*/ 105000 h 120000"/>
              <a:gd name="T68" fmla="*/ 60000 w 120000"/>
              <a:gd name="T69" fmla="*/ 15000 h 120000"/>
              <a:gd name="T70" fmla="*/ 74345 w 120000"/>
              <a:gd name="T71" fmla="*/ 31875 h 120000"/>
              <a:gd name="T72" fmla="*/ 74345 w 120000"/>
              <a:gd name="T73" fmla="*/ 20625 h 120000"/>
              <a:gd name="T74" fmla="*/ 83909 w 120000"/>
              <a:gd name="T75" fmla="*/ 20625 h 120000"/>
              <a:gd name="T76" fmla="*/ 83909 w 120000"/>
              <a:gd name="T77" fmla="*/ 43125 h 120000"/>
              <a:gd name="T78" fmla="*/ 98255 w 120000"/>
              <a:gd name="T79" fmla="*/ 60000 h 120000"/>
              <a:gd name="T80" fmla="*/ 88691 w 120000"/>
              <a:gd name="T81" fmla="*/ 60000 h 120000"/>
              <a:gd name="T82" fmla="*/ 88691 w 120000"/>
              <a:gd name="T83" fmla="*/ 105000 h 120000"/>
              <a:gd name="T84" fmla="*/ 31308 w 120000"/>
              <a:gd name="T85" fmla="*/ 105000 h 120000"/>
              <a:gd name="T86" fmla="*/ 31308 w 120000"/>
              <a:gd name="T87" fmla="*/ 60000 h 120000"/>
              <a:gd name="T88" fmla="*/ 21744 w 120000"/>
              <a:gd name="T89" fmla="*/ 60000 h 120000"/>
              <a:gd name="T90" fmla="*/ 74345 w 120000"/>
              <a:gd name="T91" fmla="*/ 31875 h 120000"/>
              <a:gd name="T92" fmla="*/ 83909 w 120000"/>
              <a:gd name="T93" fmla="*/ 43125 h 120000"/>
              <a:gd name="T94" fmla="*/ 88691 w 120000"/>
              <a:gd name="T95" fmla="*/ 60000 h 120000"/>
              <a:gd name="T96" fmla="*/ 31308 w 120000"/>
              <a:gd name="T97" fmla="*/ 60000 h 120000"/>
              <a:gd name="T98" fmla="*/ 55218 w 120000"/>
              <a:gd name="T99" fmla="*/ 105000 h 120000"/>
              <a:gd name="T100" fmla="*/ 55218 w 120000"/>
              <a:gd name="T101" fmla="*/ 82500 h 120000"/>
              <a:gd name="T102" fmla="*/ 64781 w 120000"/>
              <a:gd name="T103" fmla="*/ 82500 h 120000"/>
              <a:gd name="T104" fmla="*/ 64781 w 120000"/>
              <a:gd name="T105" fmla="*/ 105000 h 120000"/>
              <a:gd name="T106" fmla="*/ 0 w 120000"/>
              <a:gd name="T107" fmla="*/ 0 h 120000"/>
              <a:gd name="T108" fmla="*/ 120000 w 120000"/>
              <a:gd name="T109" fmla="*/ 0 h 120000"/>
              <a:gd name="T110" fmla="*/ 120000 w 120000"/>
              <a:gd name="T111" fmla="*/ 120000 h 120000"/>
              <a:gd name="T112" fmla="*/ 0 w 120000"/>
              <a:gd name="T113" fmla="*/ 120000 h 1200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20000"/>
              <a:gd name="T172" fmla="*/ 0 h 120000"/>
              <a:gd name="T173" fmla="*/ 120000 w 120000"/>
              <a:gd name="T174" fmla="*/ 120000 h 12000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1744" y="60000"/>
                </a:lnTo>
                <a:lnTo>
                  <a:pt x="31308" y="60000"/>
                </a:lnTo>
                <a:lnTo>
                  <a:pt x="31308" y="105000"/>
                </a:lnTo>
                <a:lnTo>
                  <a:pt x="88691" y="105000"/>
                </a:lnTo>
                <a:lnTo>
                  <a:pt x="88691" y="60000"/>
                </a:lnTo>
                <a:lnTo>
                  <a:pt x="98255" y="60000"/>
                </a:lnTo>
                <a:lnTo>
                  <a:pt x="83909" y="43125"/>
                </a:ln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</a:path>
              <a:path w="120000" h="120000" extrusionOk="0">
                <a:moveTo>
                  <a:pt x="83909" y="43125"/>
                </a:move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  <a:moveTo>
                  <a:pt x="31308" y="60000"/>
                </a:moveTo>
                <a:lnTo>
                  <a:pt x="31308" y="105000"/>
                </a:lnTo>
                <a:lnTo>
                  <a:pt x="55218" y="105000"/>
                </a:ln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  <a:lnTo>
                  <a:pt x="88691" y="105000"/>
                </a:lnTo>
                <a:lnTo>
                  <a:pt x="88691" y="60000"/>
                </a:lnTo>
                <a:close/>
              </a:path>
              <a:path w="120000" h="120000" extrusionOk="0">
                <a:moveTo>
                  <a:pt x="60000" y="15000"/>
                </a:moveTo>
                <a:lnTo>
                  <a:pt x="21744" y="60000"/>
                </a:lnTo>
                <a:lnTo>
                  <a:pt x="98255" y="60000"/>
                </a:lnTo>
                <a:close/>
                <a:moveTo>
                  <a:pt x="55218" y="82500"/>
                </a:moveTo>
                <a:lnTo>
                  <a:pt x="64781" y="82500"/>
                </a:lnTo>
                <a:lnTo>
                  <a:pt x="64781" y="105000"/>
                </a:lnTo>
                <a:lnTo>
                  <a:pt x="55218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345" y="31875"/>
                </a:lnTo>
                <a:lnTo>
                  <a:pt x="74345" y="20625"/>
                </a:lnTo>
                <a:lnTo>
                  <a:pt x="83909" y="20625"/>
                </a:lnTo>
                <a:lnTo>
                  <a:pt x="83909" y="43125"/>
                </a:lnTo>
                <a:lnTo>
                  <a:pt x="98255" y="60000"/>
                </a:lnTo>
                <a:lnTo>
                  <a:pt x="88691" y="60000"/>
                </a:lnTo>
                <a:lnTo>
                  <a:pt x="88691" y="105000"/>
                </a:lnTo>
                <a:lnTo>
                  <a:pt x="31308" y="105000"/>
                </a:lnTo>
                <a:lnTo>
                  <a:pt x="31308" y="60000"/>
                </a:lnTo>
                <a:lnTo>
                  <a:pt x="21744" y="60000"/>
                </a:lnTo>
                <a:close/>
                <a:moveTo>
                  <a:pt x="74345" y="31875"/>
                </a:moveTo>
                <a:lnTo>
                  <a:pt x="83909" y="43125"/>
                </a:lnTo>
                <a:moveTo>
                  <a:pt x="88691" y="60000"/>
                </a:moveTo>
                <a:lnTo>
                  <a:pt x="31308" y="60000"/>
                </a:lnTo>
                <a:moveTo>
                  <a:pt x="55218" y="105000"/>
                </a:move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 rotWithShape="0">
            <a:gsLst>
              <a:gs pos="0">
                <a:srgbClr val="BCD3CF"/>
              </a:gs>
              <a:gs pos="100000">
                <a:srgbClr val="045B4B">
                  <a:alpha val="1489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ru-RU"/>
          </a:p>
        </p:txBody>
      </p:sp>
      <p:sp>
        <p:nvSpPr>
          <p:cNvPr id="16389" name="Shape 184"/>
          <p:cNvSpPr txBox="1">
            <a:spLocks noChangeArrowheads="1"/>
          </p:cNvSpPr>
          <p:nvPr/>
        </p:nvSpPr>
        <p:spPr bwMode="auto">
          <a:xfrm>
            <a:off x="658813" y="1944688"/>
            <a:ext cx="794385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§ 55 – 57. </a:t>
            </a:r>
          </a:p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Подготовить сообщение по теме "Рычаги в технике и в быту", "Простые механизмы в работе".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189"/>
          <p:cNvSpPr txBox="1">
            <a:spLocks noChangeArrowheads="1"/>
          </p:cNvSpPr>
          <p:nvPr/>
        </p:nvSpPr>
        <p:spPr bwMode="auto">
          <a:xfrm>
            <a:off x="117475" y="749300"/>
            <a:ext cx="8662988" cy="524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marL="457200" indent="-317500">
              <a:lnSpc>
                <a:spcPct val="115000"/>
              </a:lnSpc>
              <a:buClr>
                <a:srgbClr val="262626"/>
              </a:buClr>
              <a:buFont typeface="Times New Roman" pitchFamily="18" charset="0"/>
              <a:buAutoNum type="arabicPeriod"/>
            </a:pPr>
            <a:r>
              <a:rPr lang="ru-RU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А.В. Перышкин. Физика. 7 класс. - М.; Дрофа</a:t>
            </a:r>
          </a:p>
          <a:p>
            <a:pPr marL="457200" indent="-317500">
              <a:lnSpc>
                <a:spcPct val="115000"/>
              </a:lnSpc>
              <a:buClr>
                <a:srgbClr val="262626"/>
              </a:buClr>
              <a:buFont typeface="Times New Roman" pitchFamily="18" charset="0"/>
              <a:buAutoNum type="arabicPeriod"/>
            </a:pPr>
            <a:r>
              <a:rPr lang="ru-RU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Е.М. Гутник, Е,В. Рыбакова, Е.В. Шаронина. Методические материалы для учителя. Физика. 7 класс. - М.; Дрофа</a:t>
            </a:r>
          </a:p>
          <a:p>
            <a:pPr marL="457200" indent="-317500">
              <a:lnSpc>
                <a:spcPct val="115000"/>
              </a:lnSpc>
              <a:buClr>
                <a:srgbClr val="262626"/>
              </a:buClr>
              <a:buFont typeface="Times New Roman" pitchFamily="18" charset="0"/>
              <a:buAutoNum type="arabicPeriod"/>
            </a:pPr>
            <a:r>
              <a:rPr lang="ru-RU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Л.А. Горев. Занимательные опыты по физике. – М.; Просвещение</a:t>
            </a:r>
          </a:p>
          <a:p>
            <a:pPr marL="457200" indent="-317500">
              <a:lnSpc>
                <a:spcPct val="115000"/>
              </a:lnSpc>
              <a:buClr>
                <a:srgbClr val="262626"/>
              </a:buClr>
              <a:buFont typeface="Times New Roman" pitchFamily="18" charset="0"/>
              <a:buAutoNum type="arabicPeriod"/>
            </a:pPr>
            <a:r>
              <a:rPr lang="ru-RU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Единая коллекция цифровых образовательных ресурсов:</a:t>
            </a:r>
          </a:p>
          <a:p>
            <a:pPr marL="457200" indent="-317500">
              <a:lnSpc>
                <a:spcPct val="115000"/>
              </a:lnSpc>
              <a:buClr>
                <a:srgbClr val="262626"/>
              </a:buClr>
              <a:buFont typeface="Times New Roman" pitchFamily="18" charset="0"/>
              <a:buAutoNum type="arabicPeriod"/>
            </a:pPr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  <a:hlinkClick r:id="rId3"/>
              </a:rPr>
              <a:t>https://upload.wikimedia.org/wikipedia/commons/thumb/e/e7/Domenico-Fetti_Archimedes_1620.jpg/250px-Domenico-Fetti_Archimedes_1620.jpg </a:t>
            </a:r>
          </a:p>
          <a:p>
            <a:pPr marL="457200" indent="-317500">
              <a:lnSpc>
                <a:spcPct val="115000"/>
              </a:lnSpc>
              <a:buClr>
                <a:srgbClr val="262626"/>
              </a:buClr>
              <a:buFont typeface="Times New Roman" pitchFamily="18" charset="0"/>
              <a:buAutoNum type="arabicPeriod"/>
            </a:pPr>
            <a:r>
              <a:rPr lang="ru-RU" u="sng">
                <a:latin typeface="Times New Roman" pitchFamily="18" charset="0"/>
                <a:cs typeface="Times New Roman" pitchFamily="18" charset="0"/>
                <a:sym typeface="Times New Roman" pitchFamily="18" charset="0"/>
                <a:hlinkClick r:id="rId4"/>
              </a:rPr>
              <a:t>http://biografix.ru/biografii/uchenye/20-biografiya-arhimeda.html -</a:t>
            </a:r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биография Архимеда</a:t>
            </a:r>
          </a:p>
          <a:p>
            <a:pPr marL="457200" indent="-317500">
              <a:lnSpc>
                <a:spcPct val="115000"/>
              </a:lnSpc>
              <a:buClr>
                <a:srgbClr val="262626"/>
              </a:buClr>
              <a:buFont typeface="Times New Roman" pitchFamily="18" charset="0"/>
              <a:buAutoNum type="arabicPeriod"/>
            </a:pPr>
            <a:r>
              <a:rPr lang="ru-RU" u="sng">
                <a:latin typeface="Times New Roman" pitchFamily="18" charset="0"/>
                <a:cs typeface="Times New Roman" pitchFamily="18" charset="0"/>
                <a:sym typeface="Times New Roman" pitchFamily="18" charset="0"/>
                <a:hlinkClick r:id="rId5"/>
              </a:rPr>
              <a:t>http://files.school-collection.edu.ru/dlrstore/c200d762-acfd-11db-ad09-0050fc69ce6f/%5BPH-SED-07_1-2-03%5D_%5BIG_001-01%5D.swf</a:t>
            </a:r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- игра “Равноплечий рычаг”</a:t>
            </a:r>
          </a:p>
          <a:p>
            <a:pPr marL="457200" indent="-317500">
              <a:lnSpc>
                <a:spcPct val="115000"/>
              </a:lnSpc>
              <a:buClr>
                <a:srgbClr val="262626"/>
              </a:buClr>
              <a:buFont typeface="Times New Roman" pitchFamily="18" charset="0"/>
              <a:buAutoNum type="arabicPeriod"/>
            </a:pPr>
            <a:r>
              <a:rPr lang="ru-RU" u="sng">
                <a:latin typeface="Times New Roman" pitchFamily="18" charset="0"/>
                <a:cs typeface="Times New Roman" pitchFamily="18" charset="0"/>
                <a:sym typeface="Times New Roman" pitchFamily="18" charset="0"/>
                <a:hlinkClick r:id="rId6"/>
              </a:rPr>
              <a:t>http://files.school-collection.edu.ru/dlrstore/669b5267-e921-11dc-95ff-0800200c9a66/5_9.swf</a:t>
            </a:r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 - картинка “Рычаг”</a:t>
            </a:r>
          </a:p>
          <a:p>
            <a:pPr marL="457200" indent="-317500">
              <a:lnSpc>
                <a:spcPct val="115000"/>
              </a:lnSpc>
              <a:buClr>
                <a:srgbClr val="262626"/>
              </a:buClr>
              <a:buFont typeface="Times New Roman" pitchFamily="18" charset="0"/>
              <a:buAutoNum type="arabicPeriod"/>
            </a:pPr>
            <a:r>
              <a:rPr lang="ru-RU" u="sng">
                <a:latin typeface="Times New Roman" pitchFamily="18" charset="0"/>
                <a:cs typeface="Times New Roman" pitchFamily="18" charset="0"/>
                <a:sym typeface="Times New Roman" pitchFamily="18" charset="0"/>
                <a:hlinkClick r:id="rId7"/>
              </a:rPr>
              <a:t>https://s-media-cache-ak0.pinimg.com/originals/cb/66/bd/cb66bda6d6e2ddae5f4f754010d17711.jpg</a:t>
            </a:r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-рычаг</a:t>
            </a:r>
          </a:p>
          <a:p>
            <a:pPr marL="457200" indent="-317500">
              <a:lnSpc>
                <a:spcPct val="115000"/>
              </a:lnSpc>
              <a:buClr>
                <a:srgbClr val="262626"/>
              </a:buClr>
              <a:buFont typeface="Times New Roman" pitchFamily="18" charset="0"/>
              <a:buAutoNum type="arabicPeriod"/>
            </a:pPr>
            <a:r>
              <a:rPr lang="ru-RU" u="sng">
                <a:latin typeface="Times New Roman" pitchFamily="18" charset="0"/>
                <a:cs typeface="Times New Roman" pitchFamily="18" charset="0"/>
                <a:sym typeface="Times New Roman" pitchFamily="18" charset="0"/>
                <a:hlinkClick r:id="rId8"/>
              </a:rPr>
              <a:t>http://malfiz.at.ua/_ph/2/971852959.jpg</a:t>
            </a:r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-блок</a:t>
            </a:r>
          </a:p>
          <a:p>
            <a:pPr marL="457200" indent="-317500">
              <a:lnSpc>
                <a:spcPct val="115000"/>
              </a:lnSpc>
              <a:buClr>
                <a:srgbClr val="262626"/>
              </a:buClr>
              <a:buFont typeface="Times New Roman" pitchFamily="18" charset="0"/>
              <a:buAutoNum type="arabicPeriod"/>
            </a:pPr>
            <a:r>
              <a:rPr lang="ru-RU" u="sng">
                <a:latin typeface="Times New Roman" pitchFamily="18" charset="0"/>
                <a:cs typeface="Times New Roman" pitchFamily="18" charset="0"/>
                <a:sym typeface="Times New Roman" pitchFamily="18" charset="0"/>
                <a:hlinkClick r:id="rId9"/>
              </a:rPr>
              <a:t>http://www.fizika.ru/fakultat/tema-03/03278b.gif</a:t>
            </a:r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- винт</a:t>
            </a:r>
          </a:p>
          <a:p>
            <a:pPr marL="457200" indent="-317500">
              <a:lnSpc>
                <a:spcPct val="115000"/>
              </a:lnSpc>
              <a:buClr>
                <a:srgbClr val="262626"/>
              </a:buClr>
              <a:buFont typeface="Times New Roman" pitchFamily="18" charset="0"/>
              <a:buAutoNum type="arabicPeriod"/>
            </a:pPr>
            <a:r>
              <a:rPr lang="ru-RU" u="sng">
                <a:latin typeface="Times New Roman" pitchFamily="18" charset="0"/>
                <a:cs typeface="Times New Roman" pitchFamily="18" charset="0"/>
                <a:sym typeface="Times New Roman" pitchFamily="18" charset="0"/>
                <a:hlinkClick r:id="rId10"/>
              </a:rPr>
              <a:t>http://5klass.net/datas/fizika/Primery-prostykh-mekhanizmov/0007-007-Naklonnaja-ploskost.jpg</a:t>
            </a:r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-наклонная плоскость</a:t>
            </a:r>
          </a:p>
          <a:p>
            <a:pPr marL="457200" indent="-317500">
              <a:lnSpc>
                <a:spcPct val="115000"/>
              </a:lnSpc>
              <a:buClr>
                <a:srgbClr val="262626"/>
              </a:buClr>
              <a:buFont typeface="Times New Roman" pitchFamily="18" charset="0"/>
              <a:buAutoNum type="arabicPeriod"/>
            </a:pPr>
            <a:r>
              <a:rPr lang="ru-RU" u="sng">
                <a:latin typeface="Times New Roman" pitchFamily="18" charset="0"/>
                <a:cs typeface="Times New Roman" pitchFamily="18" charset="0"/>
                <a:sym typeface="Times New Roman" pitchFamily="18" charset="0"/>
                <a:hlinkClick r:id="rId11"/>
              </a:rPr>
              <a:t>http://chenjiawan.com/photo/5604dc87d38c9.jpg</a:t>
            </a:r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-блок</a:t>
            </a:r>
          </a:p>
          <a:p>
            <a:pPr marL="457200" indent="-317500">
              <a:lnSpc>
                <a:spcPct val="115000"/>
              </a:lnSpc>
              <a:buClr>
                <a:srgbClr val="262626"/>
              </a:buClr>
              <a:buFont typeface="Times New Roman" pitchFamily="18" charset="0"/>
              <a:buAutoNum type="arabicPeriod"/>
            </a:pPr>
            <a:r>
              <a:rPr lang="ru-RU" u="sng">
                <a:latin typeface="Times New Roman" pitchFamily="18" charset="0"/>
                <a:cs typeface="Times New Roman" pitchFamily="18" charset="0"/>
                <a:sym typeface="Times New Roman" pitchFamily="18" charset="0"/>
                <a:hlinkClick r:id="rId12"/>
              </a:rPr>
              <a:t>http://class-fizika.narod.ru/7_vorot.htm-</a:t>
            </a:r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ворот</a:t>
            </a:r>
          </a:p>
          <a:p>
            <a:pPr marL="457200" indent="-317500">
              <a:buClr>
                <a:srgbClr val="262626"/>
              </a:buClr>
              <a:buFont typeface="Times New Roman" pitchFamily="18" charset="0"/>
              <a:buAutoNum type="arabicPeriod"/>
            </a:pPr>
            <a:r>
              <a:rPr lang="ru-RU" u="sng">
                <a:latin typeface="Times New Roman" pitchFamily="18" charset="0"/>
                <a:cs typeface="Times New Roman" pitchFamily="18" charset="0"/>
                <a:sym typeface="Times New Roman" pitchFamily="18" charset="0"/>
                <a:hlinkClick r:id="rId13"/>
              </a:rPr>
              <a:t>http://fs00.infourok.ru/images/doc/255/260018/img4.jpg</a:t>
            </a:r>
            <a:r>
              <a:rPr lang="ru-RU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</a:t>
            </a:r>
          </a:p>
        </p:txBody>
      </p:sp>
      <p:sp>
        <p:nvSpPr>
          <p:cNvPr id="17411" name="Shape 190"/>
          <p:cNvSpPr txBox="1">
            <a:spLocks noChangeArrowheads="1"/>
          </p:cNvSpPr>
          <p:nvPr/>
        </p:nvSpPr>
        <p:spPr bwMode="auto">
          <a:xfrm>
            <a:off x="0" y="-79375"/>
            <a:ext cx="95408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ru-RU" sz="3000" b="1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СПИСОК РЕСУРСОВ:</a:t>
            </a:r>
          </a:p>
        </p:txBody>
      </p:sp>
      <p:sp>
        <p:nvSpPr>
          <p:cNvPr id="17412" name="Shape 191">
            <a:hlinkClick r:id="rId14" action="ppaction://hlinksldjump"/>
          </p:cNvPr>
          <p:cNvSpPr>
            <a:spLocks/>
          </p:cNvSpPr>
          <p:nvPr/>
        </p:nvSpPr>
        <p:spPr bwMode="auto">
          <a:xfrm>
            <a:off x="7380288" y="6308725"/>
            <a:ext cx="360362" cy="306388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60000 w 120000"/>
              <a:gd name="T9" fmla="*/ 15000 h 120000"/>
              <a:gd name="T10" fmla="*/ 21744 w 120000"/>
              <a:gd name="T11" fmla="*/ 60000 h 120000"/>
              <a:gd name="T12" fmla="*/ 31308 w 120000"/>
              <a:gd name="T13" fmla="*/ 60000 h 120000"/>
              <a:gd name="T14" fmla="*/ 31308 w 120000"/>
              <a:gd name="T15" fmla="*/ 105000 h 120000"/>
              <a:gd name="T16" fmla="*/ 88691 w 120000"/>
              <a:gd name="T17" fmla="*/ 105000 h 120000"/>
              <a:gd name="T18" fmla="*/ 88691 w 120000"/>
              <a:gd name="T19" fmla="*/ 60000 h 120000"/>
              <a:gd name="T20" fmla="*/ 98255 w 120000"/>
              <a:gd name="T21" fmla="*/ 60000 h 120000"/>
              <a:gd name="T22" fmla="*/ 83909 w 120000"/>
              <a:gd name="T23" fmla="*/ 43125 h 120000"/>
              <a:gd name="T24" fmla="*/ 83909 w 120000"/>
              <a:gd name="T25" fmla="*/ 20625 h 120000"/>
              <a:gd name="T26" fmla="*/ 74345 w 120000"/>
              <a:gd name="T27" fmla="*/ 20625 h 120000"/>
              <a:gd name="T28" fmla="*/ 74345 w 120000"/>
              <a:gd name="T29" fmla="*/ 31875 h 120000"/>
              <a:gd name="T30" fmla="*/ 83909 w 120000"/>
              <a:gd name="T31" fmla="*/ 43125 h 120000"/>
              <a:gd name="T32" fmla="*/ 83909 w 120000"/>
              <a:gd name="T33" fmla="*/ 20625 h 120000"/>
              <a:gd name="T34" fmla="*/ 74345 w 120000"/>
              <a:gd name="T35" fmla="*/ 20625 h 120000"/>
              <a:gd name="T36" fmla="*/ 74345 w 120000"/>
              <a:gd name="T37" fmla="*/ 31875 h 120000"/>
              <a:gd name="T38" fmla="*/ 31308 w 120000"/>
              <a:gd name="T39" fmla="*/ 60000 h 120000"/>
              <a:gd name="T40" fmla="*/ 31308 w 120000"/>
              <a:gd name="T41" fmla="*/ 105000 h 120000"/>
              <a:gd name="T42" fmla="*/ 55218 w 120000"/>
              <a:gd name="T43" fmla="*/ 105000 h 120000"/>
              <a:gd name="T44" fmla="*/ 55218 w 120000"/>
              <a:gd name="T45" fmla="*/ 82500 h 120000"/>
              <a:gd name="T46" fmla="*/ 64781 w 120000"/>
              <a:gd name="T47" fmla="*/ 82500 h 120000"/>
              <a:gd name="T48" fmla="*/ 64781 w 120000"/>
              <a:gd name="T49" fmla="*/ 105000 h 120000"/>
              <a:gd name="T50" fmla="*/ 88691 w 120000"/>
              <a:gd name="T51" fmla="*/ 105000 h 120000"/>
              <a:gd name="T52" fmla="*/ 88691 w 120000"/>
              <a:gd name="T53" fmla="*/ 60000 h 120000"/>
              <a:gd name="T54" fmla="*/ 60000 w 120000"/>
              <a:gd name="T55" fmla="*/ 15000 h 120000"/>
              <a:gd name="T56" fmla="*/ 21744 w 120000"/>
              <a:gd name="T57" fmla="*/ 60000 h 120000"/>
              <a:gd name="T58" fmla="*/ 98255 w 120000"/>
              <a:gd name="T59" fmla="*/ 60000 h 120000"/>
              <a:gd name="T60" fmla="*/ 55218 w 120000"/>
              <a:gd name="T61" fmla="*/ 82500 h 120000"/>
              <a:gd name="T62" fmla="*/ 64781 w 120000"/>
              <a:gd name="T63" fmla="*/ 82500 h 120000"/>
              <a:gd name="T64" fmla="*/ 64781 w 120000"/>
              <a:gd name="T65" fmla="*/ 105000 h 120000"/>
              <a:gd name="T66" fmla="*/ 55218 w 120000"/>
              <a:gd name="T67" fmla="*/ 105000 h 120000"/>
              <a:gd name="T68" fmla="*/ 60000 w 120000"/>
              <a:gd name="T69" fmla="*/ 15000 h 120000"/>
              <a:gd name="T70" fmla="*/ 74345 w 120000"/>
              <a:gd name="T71" fmla="*/ 31875 h 120000"/>
              <a:gd name="T72" fmla="*/ 74345 w 120000"/>
              <a:gd name="T73" fmla="*/ 20625 h 120000"/>
              <a:gd name="T74" fmla="*/ 83909 w 120000"/>
              <a:gd name="T75" fmla="*/ 20625 h 120000"/>
              <a:gd name="T76" fmla="*/ 83909 w 120000"/>
              <a:gd name="T77" fmla="*/ 43125 h 120000"/>
              <a:gd name="T78" fmla="*/ 98255 w 120000"/>
              <a:gd name="T79" fmla="*/ 60000 h 120000"/>
              <a:gd name="T80" fmla="*/ 88691 w 120000"/>
              <a:gd name="T81" fmla="*/ 60000 h 120000"/>
              <a:gd name="T82" fmla="*/ 88691 w 120000"/>
              <a:gd name="T83" fmla="*/ 105000 h 120000"/>
              <a:gd name="T84" fmla="*/ 31308 w 120000"/>
              <a:gd name="T85" fmla="*/ 105000 h 120000"/>
              <a:gd name="T86" fmla="*/ 31308 w 120000"/>
              <a:gd name="T87" fmla="*/ 60000 h 120000"/>
              <a:gd name="T88" fmla="*/ 21744 w 120000"/>
              <a:gd name="T89" fmla="*/ 60000 h 120000"/>
              <a:gd name="T90" fmla="*/ 74345 w 120000"/>
              <a:gd name="T91" fmla="*/ 31875 h 120000"/>
              <a:gd name="T92" fmla="*/ 83909 w 120000"/>
              <a:gd name="T93" fmla="*/ 43125 h 120000"/>
              <a:gd name="T94" fmla="*/ 88691 w 120000"/>
              <a:gd name="T95" fmla="*/ 60000 h 120000"/>
              <a:gd name="T96" fmla="*/ 31308 w 120000"/>
              <a:gd name="T97" fmla="*/ 60000 h 120000"/>
              <a:gd name="T98" fmla="*/ 55218 w 120000"/>
              <a:gd name="T99" fmla="*/ 105000 h 120000"/>
              <a:gd name="T100" fmla="*/ 55218 w 120000"/>
              <a:gd name="T101" fmla="*/ 82500 h 120000"/>
              <a:gd name="T102" fmla="*/ 64781 w 120000"/>
              <a:gd name="T103" fmla="*/ 82500 h 120000"/>
              <a:gd name="T104" fmla="*/ 64781 w 120000"/>
              <a:gd name="T105" fmla="*/ 105000 h 120000"/>
              <a:gd name="T106" fmla="*/ 0 w 120000"/>
              <a:gd name="T107" fmla="*/ 0 h 120000"/>
              <a:gd name="T108" fmla="*/ 120000 w 120000"/>
              <a:gd name="T109" fmla="*/ 0 h 120000"/>
              <a:gd name="T110" fmla="*/ 120000 w 120000"/>
              <a:gd name="T111" fmla="*/ 120000 h 120000"/>
              <a:gd name="T112" fmla="*/ 0 w 120000"/>
              <a:gd name="T113" fmla="*/ 120000 h 1200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20000"/>
              <a:gd name="T172" fmla="*/ 0 h 120000"/>
              <a:gd name="T173" fmla="*/ 120000 w 120000"/>
              <a:gd name="T174" fmla="*/ 120000 h 12000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1744" y="60000"/>
                </a:lnTo>
                <a:lnTo>
                  <a:pt x="31308" y="60000"/>
                </a:lnTo>
                <a:lnTo>
                  <a:pt x="31308" y="105000"/>
                </a:lnTo>
                <a:lnTo>
                  <a:pt x="88691" y="105000"/>
                </a:lnTo>
                <a:lnTo>
                  <a:pt x="88691" y="60000"/>
                </a:lnTo>
                <a:lnTo>
                  <a:pt x="98255" y="60000"/>
                </a:lnTo>
                <a:lnTo>
                  <a:pt x="83909" y="43125"/>
                </a:ln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</a:path>
              <a:path w="120000" h="120000" extrusionOk="0">
                <a:moveTo>
                  <a:pt x="83909" y="43125"/>
                </a:move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  <a:moveTo>
                  <a:pt x="31308" y="60000"/>
                </a:moveTo>
                <a:lnTo>
                  <a:pt x="31308" y="105000"/>
                </a:lnTo>
                <a:lnTo>
                  <a:pt x="55218" y="105000"/>
                </a:ln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  <a:lnTo>
                  <a:pt x="88691" y="105000"/>
                </a:lnTo>
                <a:lnTo>
                  <a:pt x="88691" y="60000"/>
                </a:lnTo>
                <a:close/>
              </a:path>
              <a:path w="120000" h="120000" extrusionOk="0">
                <a:moveTo>
                  <a:pt x="60000" y="15000"/>
                </a:moveTo>
                <a:lnTo>
                  <a:pt x="21744" y="60000"/>
                </a:lnTo>
                <a:lnTo>
                  <a:pt x="98255" y="60000"/>
                </a:lnTo>
                <a:close/>
                <a:moveTo>
                  <a:pt x="55218" y="82500"/>
                </a:moveTo>
                <a:lnTo>
                  <a:pt x="64781" y="82500"/>
                </a:lnTo>
                <a:lnTo>
                  <a:pt x="64781" y="105000"/>
                </a:lnTo>
                <a:lnTo>
                  <a:pt x="55218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345" y="31875"/>
                </a:lnTo>
                <a:lnTo>
                  <a:pt x="74345" y="20625"/>
                </a:lnTo>
                <a:lnTo>
                  <a:pt x="83909" y="20625"/>
                </a:lnTo>
                <a:lnTo>
                  <a:pt x="83909" y="43125"/>
                </a:lnTo>
                <a:lnTo>
                  <a:pt x="98255" y="60000"/>
                </a:lnTo>
                <a:lnTo>
                  <a:pt x="88691" y="60000"/>
                </a:lnTo>
                <a:lnTo>
                  <a:pt x="88691" y="105000"/>
                </a:lnTo>
                <a:lnTo>
                  <a:pt x="31308" y="105000"/>
                </a:lnTo>
                <a:lnTo>
                  <a:pt x="31308" y="60000"/>
                </a:lnTo>
                <a:lnTo>
                  <a:pt x="21744" y="60000"/>
                </a:lnTo>
                <a:close/>
                <a:moveTo>
                  <a:pt x="74345" y="31875"/>
                </a:moveTo>
                <a:lnTo>
                  <a:pt x="83909" y="43125"/>
                </a:lnTo>
                <a:moveTo>
                  <a:pt x="88691" y="60000"/>
                </a:moveTo>
                <a:lnTo>
                  <a:pt x="31308" y="60000"/>
                </a:lnTo>
                <a:moveTo>
                  <a:pt x="55218" y="105000"/>
                </a:move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 rotWithShape="0">
            <a:gsLst>
              <a:gs pos="0">
                <a:srgbClr val="BCD3CF"/>
              </a:gs>
              <a:gs pos="100000">
                <a:srgbClr val="045B4B">
                  <a:alpha val="1489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63"/>
          <p:cNvSpPr txBox="1">
            <a:spLocks noChangeArrowheads="1"/>
          </p:cNvSpPr>
          <p:nvPr/>
        </p:nvSpPr>
        <p:spPr bwMode="auto">
          <a:xfrm>
            <a:off x="2041525" y="225425"/>
            <a:ext cx="6784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658B7F"/>
              </a:buClr>
              <a:buFont typeface="Times New Roman" pitchFamily="18" charset="0"/>
              <a:buNone/>
            </a:pPr>
            <a:endParaRPr lang="ru-RU">
              <a:solidFill>
                <a:srgbClr val="262626"/>
              </a:solidFill>
            </a:endParaRPr>
          </a:p>
        </p:txBody>
      </p:sp>
      <p:cxnSp>
        <p:nvCxnSpPr>
          <p:cNvPr id="4099" name="Shape 64"/>
          <p:cNvCxnSpPr>
            <a:cxnSpLocks noChangeShapeType="1"/>
          </p:cNvCxnSpPr>
          <p:nvPr/>
        </p:nvCxnSpPr>
        <p:spPr bwMode="auto">
          <a:xfrm>
            <a:off x="2051050" y="1052513"/>
            <a:ext cx="6769100" cy="0"/>
          </a:xfrm>
          <a:prstGeom prst="straightConnector1">
            <a:avLst/>
          </a:prstGeom>
          <a:noFill/>
          <a:ln w="38100">
            <a:solidFill>
              <a:srgbClr val="404040"/>
            </a:solidFill>
            <a:miter lim="800000"/>
            <a:headEnd/>
            <a:tailEnd/>
          </a:ln>
        </p:spPr>
      </p:cxnSp>
      <p:sp>
        <p:nvSpPr>
          <p:cNvPr id="4100" name="Shape 65"/>
          <p:cNvSpPr txBox="1">
            <a:spLocks noChangeArrowheads="1"/>
          </p:cNvSpPr>
          <p:nvPr/>
        </p:nvSpPr>
        <p:spPr bwMode="auto">
          <a:xfrm>
            <a:off x="1871663" y="728663"/>
            <a:ext cx="7272337" cy="529272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lnSpc>
                <a:spcPct val="144000"/>
              </a:lnSpc>
            </a:pPr>
            <a:r>
              <a:rPr lang="ru-RU" sz="360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Цели урока:</a:t>
            </a:r>
          </a:p>
          <a:p>
            <a:pPr>
              <a:lnSpc>
                <a:spcPct val="138000"/>
              </a:lnSpc>
            </a:pPr>
            <a:r>
              <a:rPr lang="ru-RU" sz="360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Изучить:</a:t>
            </a:r>
          </a:p>
          <a:p>
            <a:pPr>
              <a:lnSpc>
                <a:spcPct val="138000"/>
              </a:lnSpc>
              <a:buClr>
                <a:srgbClr val="4D4D4D"/>
              </a:buClr>
              <a:buSzPct val="100000"/>
              <a:buFont typeface="Wingdings" pitchFamily="2" charset="2"/>
              <a:buChar char="§"/>
            </a:pPr>
            <a:r>
              <a:rPr lang="ru-RU" sz="360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понятия простого механизма;</a:t>
            </a:r>
          </a:p>
          <a:p>
            <a:pPr>
              <a:lnSpc>
                <a:spcPct val="138000"/>
              </a:lnSpc>
              <a:buClr>
                <a:srgbClr val="4D4D4D"/>
              </a:buClr>
              <a:buSzPct val="100000"/>
              <a:buFont typeface="Wingdings" pitchFamily="2" charset="2"/>
              <a:buChar char="§"/>
            </a:pPr>
            <a:r>
              <a:rPr lang="ru-RU" sz="360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виды простого механизма;</a:t>
            </a:r>
          </a:p>
          <a:p>
            <a:pPr>
              <a:lnSpc>
                <a:spcPct val="138000"/>
              </a:lnSpc>
              <a:buClr>
                <a:srgbClr val="4D4D4D"/>
              </a:buClr>
              <a:buSzPct val="100000"/>
              <a:buFont typeface="Wingdings" pitchFamily="2" charset="2"/>
              <a:buChar char="§"/>
            </a:pPr>
            <a:r>
              <a:rPr lang="ru-RU" sz="360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принцип действия рычага;  </a:t>
            </a:r>
          </a:p>
          <a:p>
            <a:pPr>
              <a:lnSpc>
                <a:spcPct val="138000"/>
              </a:lnSpc>
              <a:buClr>
                <a:srgbClr val="4D4D4D"/>
              </a:buClr>
              <a:buSzPct val="100000"/>
              <a:buFont typeface="Wingdings" pitchFamily="2" charset="2"/>
              <a:buChar char="§"/>
            </a:pPr>
            <a:r>
              <a:rPr lang="ru-RU" sz="3600">
                <a:solidFill>
                  <a:srgbClr val="4D4D4D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условия равновесия рычага.</a:t>
            </a:r>
          </a:p>
          <a:p>
            <a:pPr>
              <a:lnSpc>
                <a:spcPct val="115000"/>
              </a:lnSpc>
            </a:pPr>
            <a:endParaRPr lang="ru-RU" sz="3600">
              <a:solidFill>
                <a:srgbClr val="4D4D4D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algn="just"/>
            <a:endParaRPr lang="ru-RU" sz="2400">
              <a:solidFill>
                <a:srgbClr val="30303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683568" y="980728"/>
          <a:ext cx="5040560" cy="470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1547664" y="332656"/>
          <a:ext cx="6940499" cy="3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012160" y="1196752"/>
            <a:ext cx="259228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77"/>
          <p:cNvSpPr txBox="1">
            <a:spLocks noChangeArrowheads="1"/>
          </p:cNvSpPr>
          <p:nvPr/>
        </p:nvSpPr>
        <p:spPr bwMode="auto">
          <a:xfrm>
            <a:off x="2170113" y="357188"/>
            <a:ext cx="5210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ctr">
              <a:buClr>
                <a:srgbClr val="F2F2F2"/>
              </a:buClr>
              <a:buFont typeface="Times New Roman" pitchFamily="18" charset="0"/>
              <a:buNone/>
            </a:pPr>
            <a:endParaRPr lang="ru-RU"/>
          </a:p>
        </p:txBody>
      </p:sp>
      <p:sp>
        <p:nvSpPr>
          <p:cNvPr id="6147" name="Shape 78"/>
          <p:cNvSpPr txBox="1">
            <a:spLocks noChangeArrowheads="1"/>
          </p:cNvSpPr>
          <p:nvPr/>
        </p:nvSpPr>
        <p:spPr bwMode="auto">
          <a:xfrm>
            <a:off x="1633538" y="530225"/>
            <a:ext cx="6472237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/>
            <a:r>
              <a:rPr lang="ru-RU" sz="2400" b="1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ПРОСТЫЕ МЕХАНИЗМЫ</a:t>
            </a:r>
          </a:p>
          <a:p>
            <a:pPr algn="ctr"/>
            <a:r>
              <a:rPr lang="ru-RU" sz="2400" b="1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приспособления, служащие для преобразования силы</a:t>
            </a:r>
          </a:p>
        </p:txBody>
      </p:sp>
      <p:sp>
        <p:nvSpPr>
          <p:cNvPr id="6148" name="Shape 79"/>
          <p:cNvSpPr txBox="1">
            <a:spLocks noChangeArrowheads="1"/>
          </p:cNvSpPr>
          <p:nvPr/>
        </p:nvSpPr>
        <p:spPr bwMode="auto">
          <a:xfrm>
            <a:off x="760413" y="1535113"/>
            <a:ext cx="17462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endParaRPr lang="ru-RU"/>
          </a:p>
        </p:txBody>
      </p:sp>
      <p:sp>
        <p:nvSpPr>
          <p:cNvPr id="6149" name="Shape 80"/>
          <p:cNvSpPr>
            <a:spLocks noChangeArrowheads="1"/>
          </p:cNvSpPr>
          <p:nvPr/>
        </p:nvSpPr>
        <p:spPr bwMode="auto">
          <a:xfrm>
            <a:off x="1327150" y="1608138"/>
            <a:ext cx="2233613" cy="10255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pPr algn="ctr"/>
            <a:r>
              <a:rPr lang="ru-RU" sz="30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  <a:hlinkClick r:id="rId3" action="ppaction://hlinksldjump"/>
              </a:rPr>
              <a:t>Рычаг</a:t>
            </a:r>
            <a:endParaRPr lang="ru-RU" sz="3000" b="1" u="sng">
              <a:solidFill>
                <a:schemeClr val="hlink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  <a:hlinkClick r:id="rId4" action="ppaction://hlinksldjump"/>
            </a:endParaRPr>
          </a:p>
        </p:txBody>
      </p:sp>
      <p:sp>
        <p:nvSpPr>
          <p:cNvPr id="6150" name="Shape 81"/>
          <p:cNvSpPr>
            <a:spLocks noChangeArrowheads="1"/>
          </p:cNvSpPr>
          <p:nvPr/>
        </p:nvSpPr>
        <p:spPr bwMode="auto">
          <a:xfrm>
            <a:off x="52388" y="3649663"/>
            <a:ext cx="2082800" cy="9239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pPr algn="ctr"/>
            <a:r>
              <a:rPr lang="ru-RU" sz="30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  <a:hlinkClick r:id="rId5" action="ppaction://hlinksldjump"/>
              </a:rPr>
              <a:t>Блок</a:t>
            </a:r>
            <a:endParaRPr lang="ru-RU" sz="3000" b="1" u="sng">
              <a:solidFill>
                <a:schemeClr val="hlink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  <a:hlinkClick r:id="rId4" action="ppaction://hlinksldjump"/>
            </a:endParaRPr>
          </a:p>
        </p:txBody>
      </p:sp>
      <p:sp>
        <p:nvSpPr>
          <p:cNvPr id="6151" name="Shape 82"/>
          <p:cNvSpPr>
            <a:spLocks noChangeArrowheads="1"/>
          </p:cNvSpPr>
          <p:nvPr/>
        </p:nvSpPr>
        <p:spPr bwMode="auto">
          <a:xfrm>
            <a:off x="5168900" y="1608138"/>
            <a:ext cx="2501900" cy="10255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pPr algn="ctr"/>
            <a:r>
              <a:rPr lang="ru-RU" sz="30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  <a:hlinkClick r:id="rId6" action="ppaction://hlinksldjump"/>
              </a:rPr>
              <a:t>Наклонная </a:t>
            </a:r>
            <a:r>
              <a:rPr lang="ru-RU" sz="30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  <a:hlinkClick r:id="rId4" action="ppaction://hlinksldjump"/>
              </a:rPr>
              <a:t>плоскость</a:t>
            </a:r>
          </a:p>
        </p:txBody>
      </p:sp>
      <p:sp>
        <p:nvSpPr>
          <p:cNvPr id="6152" name="Shape 83"/>
          <p:cNvSpPr>
            <a:spLocks noChangeArrowheads="1"/>
          </p:cNvSpPr>
          <p:nvPr/>
        </p:nvSpPr>
        <p:spPr bwMode="auto">
          <a:xfrm>
            <a:off x="4686300" y="3659188"/>
            <a:ext cx="1990725" cy="9144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pPr algn="ctr"/>
            <a:r>
              <a:rPr lang="ru-RU" sz="30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  <a:hlinkClick r:id="rId7" action="ppaction://hlinksldjump"/>
              </a:rPr>
              <a:t>Винт</a:t>
            </a:r>
            <a:endParaRPr lang="ru-RU" sz="3000" b="1" u="sng">
              <a:solidFill>
                <a:schemeClr val="hlink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  <a:hlinkClick r:id="rId8"/>
            </a:endParaRPr>
          </a:p>
        </p:txBody>
      </p:sp>
      <p:cxnSp>
        <p:nvCxnSpPr>
          <p:cNvPr id="6153" name="Shape 84"/>
          <p:cNvCxnSpPr>
            <a:cxnSpLocks noChangeShapeType="1"/>
          </p:cNvCxnSpPr>
          <p:nvPr/>
        </p:nvCxnSpPr>
        <p:spPr bwMode="auto">
          <a:xfrm flipH="1">
            <a:off x="1974850" y="1217613"/>
            <a:ext cx="1222375" cy="409575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6154" name="Shape 85"/>
          <p:cNvCxnSpPr>
            <a:cxnSpLocks noChangeShapeType="1"/>
            <a:stCxn id="6151" idx="2"/>
            <a:endCxn id="6152" idx="0"/>
          </p:cNvCxnSpPr>
          <p:nvPr/>
        </p:nvCxnSpPr>
        <p:spPr bwMode="auto">
          <a:xfrm flipH="1">
            <a:off x="5681663" y="2633663"/>
            <a:ext cx="738187" cy="1025525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6155" name="Shape 86"/>
          <p:cNvCxnSpPr>
            <a:cxnSpLocks noChangeShapeType="1"/>
          </p:cNvCxnSpPr>
          <p:nvPr/>
        </p:nvCxnSpPr>
        <p:spPr bwMode="auto">
          <a:xfrm>
            <a:off x="7173913" y="2651125"/>
            <a:ext cx="774700" cy="879475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sp>
        <p:nvSpPr>
          <p:cNvPr id="6156" name="Shape 87"/>
          <p:cNvSpPr>
            <a:spLocks noChangeArrowheads="1"/>
          </p:cNvSpPr>
          <p:nvPr/>
        </p:nvSpPr>
        <p:spPr bwMode="auto">
          <a:xfrm>
            <a:off x="2414588" y="3649663"/>
            <a:ext cx="1992312" cy="9239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pPr algn="ctr"/>
            <a:r>
              <a:rPr lang="ru-RU" sz="30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  <a:hlinkClick r:id="rId9" action="ppaction://hlinksldjump"/>
              </a:rPr>
              <a:t>Ворот</a:t>
            </a:r>
            <a:endParaRPr lang="ru-RU" sz="3000" b="1" u="sng">
              <a:solidFill>
                <a:schemeClr val="hlink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  <a:hlinkClick r:id="rId10" action="ppaction://hlinksldjump"/>
            </a:endParaRPr>
          </a:p>
        </p:txBody>
      </p:sp>
      <p:sp>
        <p:nvSpPr>
          <p:cNvPr id="6157" name="Shape 88"/>
          <p:cNvSpPr>
            <a:spLocks noChangeArrowheads="1"/>
          </p:cNvSpPr>
          <p:nvPr/>
        </p:nvSpPr>
        <p:spPr bwMode="auto">
          <a:xfrm>
            <a:off x="7038975" y="3694113"/>
            <a:ext cx="1990725" cy="87947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pPr algn="ctr"/>
            <a:r>
              <a:rPr lang="ru-RU" sz="3000" b="1" u="sng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  <a:hlinkClick r:id="rId11" action="ppaction://hlinksldjump"/>
              </a:rPr>
              <a:t>Клин</a:t>
            </a:r>
            <a:endParaRPr lang="ru-RU" sz="3000" b="1" u="sng">
              <a:solidFill>
                <a:schemeClr val="hlink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  <a:hlinkClick r:id="rId12"/>
            </a:endParaRPr>
          </a:p>
        </p:txBody>
      </p:sp>
      <p:cxnSp>
        <p:nvCxnSpPr>
          <p:cNvPr id="6158" name="Shape 89"/>
          <p:cNvCxnSpPr>
            <a:cxnSpLocks noChangeShapeType="1"/>
          </p:cNvCxnSpPr>
          <p:nvPr/>
        </p:nvCxnSpPr>
        <p:spPr bwMode="auto">
          <a:xfrm flipH="1">
            <a:off x="1066800" y="2673350"/>
            <a:ext cx="765175" cy="987425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6159" name="Shape 90"/>
          <p:cNvCxnSpPr>
            <a:cxnSpLocks noChangeShapeType="1"/>
            <a:endCxn id="6156" idx="0"/>
          </p:cNvCxnSpPr>
          <p:nvPr/>
        </p:nvCxnSpPr>
        <p:spPr bwMode="auto">
          <a:xfrm>
            <a:off x="2819400" y="2673350"/>
            <a:ext cx="592138" cy="976313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6160" name="Shape 91"/>
          <p:cNvCxnSpPr>
            <a:cxnSpLocks noChangeShapeType="1"/>
          </p:cNvCxnSpPr>
          <p:nvPr/>
        </p:nvCxnSpPr>
        <p:spPr bwMode="auto">
          <a:xfrm>
            <a:off x="5786438" y="1162050"/>
            <a:ext cx="1025525" cy="419100"/>
          </a:xfrm>
          <a:prstGeom prst="straightConnector1">
            <a:avLst/>
          </a:prstGeom>
          <a:noFill/>
          <a:ln w="2857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sp>
        <p:nvSpPr>
          <p:cNvPr id="6161" name="Shape 92">
            <a:hlinkClick r:id="rId10" action="ppaction://hlinksldjump"/>
          </p:cNvPr>
          <p:cNvSpPr>
            <a:spLocks/>
          </p:cNvSpPr>
          <p:nvPr/>
        </p:nvSpPr>
        <p:spPr bwMode="auto">
          <a:xfrm>
            <a:off x="7380288" y="6308725"/>
            <a:ext cx="360362" cy="306388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60000 w 120000"/>
              <a:gd name="T9" fmla="*/ 15000 h 120000"/>
              <a:gd name="T10" fmla="*/ 21744 w 120000"/>
              <a:gd name="T11" fmla="*/ 60000 h 120000"/>
              <a:gd name="T12" fmla="*/ 31308 w 120000"/>
              <a:gd name="T13" fmla="*/ 60000 h 120000"/>
              <a:gd name="T14" fmla="*/ 31308 w 120000"/>
              <a:gd name="T15" fmla="*/ 105000 h 120000"/>
              <a:gd name="T16" fmla="*/ 88691 w 120000"/>
              <a:gd name="T17" fmla="*/ 105000 h 120000"/>
              <a:gd name="T18" fmla="*/ 88691 w 120000"/>
              <a:gd name="T19" fmla="*/ 60000 h 120000"/>
              <a:gd name="T20" fmla="*/ 98255 w 120000"/>
              <a:gd name="T21" fmla="*/ 60000 h 120000"/>
              <a:gd name="T22" fmla="*/ 83909 w 120000"/>
              <a:gd name="T23" fmla="*/ 43125 h 120000"/>
              <a:gd name="T24" fmla="*/ 83909 w 120000"/>
              <a:gd name="T25" fmla="*/ 20625 h 120000"/>
              <a:gd name="T26" fmla="*/ 74345 w 120000"/>
              <a:gd name="T27" fmla="*/ 20625 h 120000"/>
              <a:gd name="T28" fmla="*/ 74345 w 120000"/>
              <a:gd name="T29" fmla="*/ 31875 h 120000"/>
              <a:gd name="T30" fmla="*/ 83909 w 120000"/>
              <a:gd name="T31" fmla="*/ 43125 h 120000"/>
              <a:gd name="T32" fmla="*/ 83909 w 120000"/>
              <a:gd name="T33" fmla="*/ 20625 h 120000"/>
              <a:gd name="T34" fmla="*/ 74345 w 120000"/>
              <a:gd name="T35" fmla="*/ 20625 h 120000"/>
              <a:gd name="T36" fmla="*/ 74345 w 120000"/>
              <a:gd name="T37" fmla="*/ 31875 h 120000"/>
              <a:gd name="T38" fmla="*/ 31308 w 120000"/>
              <a:gd name="T39" fmla="*/ 60000 h 120000"/>
              <a:gd name="T40" fmla="*/ 31308 w 120000"/>
              <a:gd name="T41" fmla="*/ 105000 h 120000"/>
              <a:gd name="T42" fmla="*/ 55218 w 120000"/>
              <a:gd name="T43" fmla="*/ 105000 h 120000"/>
              <a:gd name="T44" fmla="*/ 55218 w 120000"/>
              <a:gd name="T45" fmla="*/ 82500 h 120000"/>
              <a:gd name="T46" fmla="*/ 64781 w 120000"/>
              <a:gd name="T47" fmla="*/ 82500 h 120000"/>
              <a:gd name="T48" fmla="*/ 64781 w 120000"/>
              <a:gd name="T49" fmla="*/ 105000 h 120000"/>
              <a:gd name="T50" fmla="*/ 88691 w 120000"/>
              <a:gd name="T51" fmla="*/ 105000 h 120000"/>
              <a:gd name="T52" fmla="*/ 88691 w 120000"/>
              <a:gd name="T53" fmla="*/ 60000 h 120000"/>
              <a:gd name="T54" fmla="*/ 60000 w 120000"/>
              <a:gd name="T55" fmla="*/ 15000 h 120000"/>
              <a:gd name="T56" fmla="*/ 21744 w 120000"/>
              <a:gd name="T57" fmla="*/ 60000 h 120000"/>
              <a:gd name="T58" fmla="*/ 98255 w 120000"/>
              <a:gd name="T59" fmla="*/ 60000 h 120000"/>
              <a:gd name="T60" fmla="*/ 55218 w 120000"/>
              <a:gd name="T61" fmla="*/ 82500 h 120000"/>
              <a:gd name="T62" fmla="*/ 64781 w 120000"/>
              <a:gd name="T63" fmla="*/ 82500 h 120000"/>
              <a:gd name="T64" fmla="*/ 64781 w 120000"/>
              <a:gd name="T65" fmla="*/ 105000 h 120000"/>
              <a:gd name="T66" fmla="*/ 55218 w 120000"/>
              <a:gd name="T67" fmla="*/ 105000 h 120000"/>
              <a:gd name="T68" fmla="*/ 60000 w 120000"/>
              <a:gd name="T69" fmla="*/ 15000 h 120000"/>
              <a:gd name="T70" fmla="*/ 74345 w 120000"/>
              <a:gd name="T71" fmla="*/ 31875 h 120000"/>
              <a:gd name="T72" fmla="*/ 74345 w 120000"/>
              <a:gd name="T73" fmla="*/ 20625 h 120000"/>
              <a:gd name="T74" fmla="*/ 83909 w 120000"/>
              <a:gd name="T75" fmla="*/ 20625 h 120000"/>
              <a:gd name="T76" fmla="*/ 83909 w 120000"/>
              <a:gd name="T77" fmla="*/ 43125 h 120000"/>
              <a:gd name="T78" fmla="*/ 98255 w 120000"/>
              <a:gd name="T79" fmla="*/ 60000 h 120000"/>
              <a:gd name="T80" fmla="*/ 88691 w 120000"/>
              <a:gd name="T81" fmla="*/ 60000 h 120000"/>
              <a:gd name="T82" fmla="*/ 88691 w 120000"/>
              <a:gd name="T83" fmla="*/ 105000 h 120000"/>
              <a:gd name="T84" fmla="*/ 31308 w 120000"/>
              <a:gd name="T85" fmla="*/ 105000 h 120000"/>
              <a:gd name="T86" fmla="*/ 31308 w 120000"/>
              <a:gd name="T87" fmla="*/ 60000 h 120000"/>
              <a:gd name="T88" fmla="*/ 21744 w 120000"/>
              <a:gd name="T89" fmla="*/ 60000 h 120000"/>
              <a:gd name="T90" fmla="*/ 74345 w 120000"/>
              <a:gd name="T91" fmla="*/ 31875 h 120000"/>
              <a:gd name="T92" fmla="*/ 83909 w 120000"/>
              <a:gd name="T93" fmla="*/ 43125 h 120000"/>
              <a:gd name="T94" fmla="*/ 88691 w 120000"/>
              <a:gd name="T95" fmla="*/ 60000 h 120000"/>
              <a:gd name="T96" fmla="*/ 31308 w 120000"/>
              <a:gd name="T97" fmla="*/ 60000 h 120000"/>
              <a:gd name="T98" fmla="*/ 55218 w 120000"/>
              <a:gd name="T99" fmla="*/ 105000 h 120000"/>
              <a:gd name="T100" fmla="*/ 55218 w 120000"/>
              <a:gd name="T101" fmla="*/ 82500 h 120000"/>
              <a:gd name="T102" fmla="*/ 64781 w 120000"/>
              <a:gd name="T103" fmla="*/ 82500 h 120000"/>
              <a:gd name="T104" fmla="*/ 64781 w 120000"/>
              <a:gd name="T105" fmla="*/ 105000 h 120000"/>
              <a:gd name="T106" fmla="*/ 0 w 120000"/>
              <a:gd name="T107" fmla="*/ 0 h 120000"/>
              <a:gd name="T108" fmla="*/ 120000 w 120000"/>
              <a:gd name="T109" fmla="*/ 0 h 120000"/>
              <a:gd name="T110" fmla="*/ 120000 w 120000"/>
              <a:gd name="T111" fmla="*/ 120000 h 120000"/>
              <a:gd name="T112" fmla="*/ 0 w 120000"/>
              <a:gd name="T113" fmla="*/ 120000 h 1200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20000"/>
              <a:gd name="T172" fmla="*/ 0 h 120000"/>
              <a:gd name="T173" fmla="*/ 120000 w 120000"/>
              <a:gd name="T174" fmla="*/ 120000 h 12000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1744" y="60000"/>
                </a:lnTo>
                <a:lnTo>
                  <a:pt x="31308" y="60000"/>
                </a:lnTo>
                <a:lnTo>
                  <a:pt x="31308" y="105000"/>
                </a:lnTo>
                <a:lnTo>
                  <a:pt x="88691" y="105000"/>
                </a:lnTo>
                <a:lnTo>
                  <a:pt x="88691" y="60000"/>
                </a:lnTo>
                <a:lnTo>
                  <a:pt x="98255" y="60000"/>
                </a:lnTo>
                <a:lnTo>
                  <a:pt x="83909" y="43125"/>
                </a:ln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</a:path>
              <a:path w="120000" h="120000" extrusionOk="0">
                <a:moveTo>
                  <a:pt x="83909" y="43125"/>
                </a:move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  <a:moveTo>
                  <a:pt x="31308" y="60000"/>
                </a:moveTo>
                <a:lnTo>
                  <a:pt x="31308" y="105000"/>
                </a:lnTo>
                <a:lnTo>
                  <a:pt x="55218" y="105000"/>
                </a:ln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  <a:lnTo>
                  <a:pt x="88691" y="105000"/>
                </a:lnTo>
                <a:lnTo>
                  <a:pt x="88691" y="60000"/>
                </a:lnTo>
                <a:close/>
              </a:path>
              <a:path w="120000" h="120000" extrusionOk="0">
                <a:moveTo>
                  <a:pt x="60000" y="15000"/>
                </a:moveTo>
                <a:lnTo>
                  <a:pt x="21744" y="60000"/>
                </a:lnTo>
                <a:lnTo>
                  <a:pt x="98255" y="60000"/>
                </a:lnTo>
                <a:close/>
                <a:moveTo>
                  <a:pt x="55218" y="82500"/>
                </a:moveTo>
                <a:lnTo>
                  <a:pt x="64781" y="82500"/>
                </a:lnTo>
                <a:lnTo>
                  <a:pt x="64781" y="105000"/>
                </a:lnTo>
                <a:lnTo>
                  <a:pt x="55218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345" y="31875"/>
                </a:lnTo>
                <a:lnTo>
                  <a:pt x="74345" y="20625"/>
                </a:lnTo>
                <a:lnTo>
                  <a:pt x="83909" y="20625"/>
                </a:lnTo>
                <a:lnTo>
                  <a:pt x="83909" y="43125"/>
                </a:lnTo>
                <a:lnTo>
                  <a:pt x="98255" y="60000"/>
                </a:lnTo>
                <a:lnTo>
                  <a:pt x="88691" y="60000"/>
                </a:lnTo>
                <a:lnTo>
                  <a:pt x="88691" y="105000"/>
                </a:lnTo>
                <a:lnTo>
                  <a:pt x="31308" y="105000"/>
                </a:lnTo>
                <a:lnTo>
                  <a:pt x="31308" y="60000"/>
                </a:lnTo>
                <a:lnTo>
                  <a:pt x="21744" y="60000"/>
                </a:lnTo>
                <a:close/>
                <a:moveTo>
                  <a:pt x="74345" y="31875"/>
                </a:moveTo>
                <a:lnTo>
                  <a:pt x="83909" y="43125"/>
                </a:lnTo>
                <a:moveTo>
                  <a:pt x="88691" y="60000"/>
                </a:moveTo>
                <a:lnTo>
                  <a:pt x="31308" y="60000"/>
                </a:lnTo>
                <a:moveTo>
                  <a:pt x="55218" y="105000"/>
                </a:move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 rotWithShape="0">
            <a:gsLst>
              <a:gs pos="0">
                <a:srgbClr val="BCD3CF"/>
              </a:gs>
              <a:gs pos="100000">
                <a:srgbClr val="045B4B">
                  <a:alpha val="1489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97"/>
          <p:cNvSpPr txBox="1">
            <a:spLocks noChangeArrowheads="1"/>
          </p:cNvSpPr>
          <p:nvPr/>
        </p:nvSpPr>
        <p:spPr bwMode="auto">
          <a:xfrm>
            <a:off x="217488" y="153988"/>
            <a:ext cx="8720137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Рычаг - представляет собой твердое тело, способное вращаться вокруг неподвижной опоры</a:t>
            </a:r>
          </a:p>
        </p:txBody>
      </p:sp>
      <p:pic>
        <p:nvPicPr>
          <p:cNvPr id="98" name="Shape 98"/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7488" y="933450"/>
            <a:ext cx="4124325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Shape 100"/>
          <p:cNvPicPr preferRelativeResize="0"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50975" y="4611688"/>
            <a:ext cx="24574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Shape 101"/>
          <p:cNvPicPr preferRelativeResize="0"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11725" y="4681538"/>
            <a:ext cx="24003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hape 102">
            <a:hlinkClick r:id="rId6" action="ppaction://hlinksldjump"/>
          </p:cNvPr>
          <p:cNvSpPr>
            <a:spLocks/>
          </p:cNvSpPr>
          <p:nvPr/>
        </p:nvSpPr>
        <p:spPr bwMode="auto">
          <a:xfrm>
            <a:off x="7380288" y="6308725"/>
            <a:ext cx="360362" cy="306388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60000 w 120000"/>
              <a:gd name="T9" fmla="*/ 15000 h 120000"/>
              <a:gd name="T10" fmla="*/ 21744 w 120000"/>
              <a:gd name="T11" fmla="*/ 60000 h 120000"/>
              <a:gd name="T12" fmla="*/ 31308 w 120000"/>
              <a:gd name="T13" fmla="*/ 60000 h 120000"/>
              <a:gd name="T14" fmla="*/ 31308 w 120000"/>
              <a:gd name="T15" fmla="*/ 105000 h 120000"/>
              <a:gd name="T16" fmla="*/ 88691 w 120000"/>
              <a:gd name="T17" fmla="*/ 105000 h 120000"/>
              <a:gd name="T18" fmla="*/ 88691 w 120000"/>
              <a:gd name="T19" fmla="*/ 60000 h 120000"/>
              <a:gd name="T20" fmla="*/ 98255 w 120000"/>
              <a:gd name="T21" fmla="*/ 60000 h 120000"/>
              <a:gd name="T22" fmla="*/ 83909 w 120000"/>
              <a:gd name="T23" fmla="*/ 43125 h 120000"/>
              <a:gd name="T24" fmla="*/ 83909 w 120000"/>
              <a:gd name="T25" fmla="*/ 20625 h 120000"/>
              <a:gd name="T26" fmla="*/ 74345 w 120000"/>
              <a:gd name="T27" fmla="*/ 20625 h 120000"/>
              <a:gd name="T28" fmla="*/ 74345 w 120000"/>
              <a:gd name="T29" fmla="*/ 31875 h 120000"/>
              <a:gd name="T30" fmla="*/ 83909 w 120000"/>
              <a:gd name="T31" fmla="*/ 43125 h 120000"/>
              <a:gd name="T32" fmla="*/ 83909 w 120000"/>
              <a:gd name="T33" fmla="*/ 20625 h 120000"/>
              <a:gd name="T34" fmla="*/ 74345 w 120000"/>
              <a:gd name="T35" fmla="*/ 20625 h 120000"/>
              <a:gd name="T36" fmla="*/ 74345 w 120000"/>
              <a:gd name="T37" fmla="*/ 31875 h 120000"/>
              <a:gd name="T38" fmla="*/ 31308 w 120000"/>
              <a:gd name="T39" fmla="*/ 60000 h 120000"/>
              <a:gd name="T40" fmla="*/ 31308 w 120000"/>
              <a:gd name="T41" fmla="*/ 105000 h 120000"/>
              <a:gd name="T42" fmla="*/ 55218 w 120000"/>
              <a:gd name="T43" fmla="*/ 105000 h 120000"/>
              <a:gd name="T44" fmla="*/ 55218 w 120000"/>
              <a:gd name="T45" fmla="*/ 82500 h 120000"/>
              <a:gd name="T46" fmla="*/ 64781 w 120000"/>
              <a:gd name="T47" fmla="*/ 82500 h 120000"/>
              <a:gd name="T48" fmla="*/ 64781 w 120000"/>
              <a:gd name="T49" fmla="*/ 105000 h 120000"/>
              <a:gd name="T50" fmla="*/ 88691 w 120000"/>
              <a:gd name="T51" fmla="*/ 105000 h 120000"/>
              <a:gd name="T52" fmla="*/ 88691 w 120000"/>
              <a:gd name="T53" fmla="*/ 60000 h 120000"/>
              <a:gd name="T54" fmla="*/ 60000 w 120000"/>
              <a:gd name="T55" fmla="*/ 15000 h 120000"/>
              <a:gd name="T56" fmla="*/ 21744 w 120000"/>
              <a:gd name="T57" fmla="*/ 60000 h 120000"/>
              <a:gd name="T58" fmla="*/ 98255 w 120000"/>
              <a:gd name="T59" fmla="*/ 60000 h 120000"/>
              <a:gd name="T60" fmla="*/ 55218 w 120000"/>
              <a:gd name="T61" fmla="*/ 82500 h 120000"/>
              <a:gd name="T62" fmla="*/ 64781 w 120000"/>
              <a:gd name="T63" fmla="*/ 82500 h 120000"/>
              <a:gd name="T64" fmla="*/ 64781 w 120000"/>
              <a:gd name="T65" fmla="*/ 105000 h 120000"/>
              <a:gd name="T66" fmla="*/ 55218 w 120000"/>
              <a:gd name="T67" fmla="*/ 105000 h 120000"/>
              <a:gd name="T68" fmla="*/ 60000 w 120000"/>
              <a:gd name="T69" fmla="*/ 15000 h 120000"/>
              <a:gd name="T70" fmla="*/ 74345 w 120000"/>
              <a:gd name="T71" fmla="*/ 31875 h 120000"/>
              <a:gd name="T72" fmla="*/ 74345 w 120000"/>
              <a:gd name="T73" fmla="*/ 20625 h 120000"/>
              <a:gd name="T74" fmla="*/ 83909 w 120000"/>
              <a:gd name="T75" fmla="*/ 20625 h 120000"/>
              <a:gd name="T76" fmla="*/ 83909 w 120000"/>
              <a:gd name="T77" fmla="*/ 43125 h 120000"/>
              <a:gd name="T78" fmla="*/ 98255 w 120000"/>
              <a:gd name="T79" fmla="*/ 60000 h 120000"/>
              <a:gd name="T80" fmla="*/ 88691 w 120000"/>
              <a:gd name="T81" fmla="*/ 60000 h 120000"/>
              <a:gd name="T82" fmla="*/ 88691 w 120000"/>
              <a:gd name="T83" fmla="*/ 105000 h 120000"/>
              <a:gd name="T84" fmla="*/ 31308 w 120000"/>
              <a:gd name="T85" fmla="*/ 105000 h 120000"/>
              <a:gd name="T86" fmla="*/ 31308 w 120000"/>
              <a:gd name="T87" fmla="*/ 60000 h 120000"/>
              <a:gd name="T88" fmla="*/ 21744 w 120000"/>
              <a:gd name="T89" fmla="*/ 60000 h 120000"/>
              <a:gd name="T90" fmla="*/ 74345 w 120000"/>
              <a:gd name="T91" fmla="*/ 31875 h 120000"/>
              <a:gd name="T92" fmla="*/ 83909 w 120000"/>
              <a:gd name="T93" fmla="*/ 43125 h 120000"/>
              <a:gd name="T94" fmla="*/ 88691 w 120000"/>
              <a:gd name="T95" fmla="*/ 60000 h 120000"/>
              <a:gd name="T96" fmla="*/ 31308 w 120000"/>
              <a:gd name="T97" fmla="*/ 60000 h 120000"/>
              <a:gd name="T98" fmla="*/ 55218 w 120000"/>
              <a:gd name="T99" fmla="*/ 105000 h 120000"/>
              <a:gd name="T100" fmla="*/ 55218 w 120000"/>
              <a:gd name="T101" fmla="*/ 82500 h 120000"/>
              <a:gd name="T102" fmla="*/ 64781 w 120000"/>
              <a:gd name="T103" fmla="*/ 82500 h 120000"/>
              <a:gd name="T104" fmla="*/ 64781 w 120000"/>
              <a:gd name="T105" fmla="*/ 105000 h 120000"/>
              <a:gd name="T106" fmla="*/ 0 w 120000"/>
              <a:gd name="T107" fmla="*/ 0 h 120000"/>
              <a:gd name="T108" fmla="*/ 120000 w 120000"/>
              <a:gd name="T109" fmla="*/ 0 h 120000"/>
              <a:gd name="T110" fmla="*/ 120000 w 120000"/>
              <a:gd name="T111" fmla="*/ 120000 h 120000"/>
              <a:gd name="T112" fmla="*/ 0 w 120000"/>
              <a:gd name="T113" fmla="*/ 120000 h 1200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20000"/>
              <a:gd name="T172" fmla="*/ 0 h 120000"/>
              <a:gd name="T173" fmla="*/ 120000 w 120000"/>
              <a:gd name="T174" fmla="*/ 120000 h 12000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1744" y="60000"/>
                </a:lnTo>
                <a:lnTo>
                  <a:pt x="31308" y="60000"/>
                </a:lnTo>
                <a:lnTo>
                  <a:pt x="31308" y="105000"/>
                </a:lnTo>
                <a:lnTo>
                  <a:pt x="88691" y="105000"/>
                </a:lnTo>
                <a:lnTo>
                  <a:pt x="88691" y="60000"/>
                </a:lnTo>
                <a:lnTo>
                  <a:pt x="98255" y="60000"/>
                </a:lnTo>
                <a:lnTo>
                  <a:pt x="83909" y="43125"/>
                </a:ln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</a:path>
              <a:path w="120000" h="120000" extrusionOk="0">
                <a:moveTo>
                  <a:pt x="83909" y="43125"/>
                </a:move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  <a:moveTo>
                  <a:pt x="31308" y="60000"/>
                </a:moveTo>
                <a:lnTo>
                  <a:pt x="31308" y="105000"/>
                </a:lnTo>
                <a:lnTo>
                  <a:pt x="55218" y="105000"/>
                </a:ln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  <a:lnTo>
                  <a:pt x="88691" y="105000"/>
                </a:lnTo>
                <a:lnTo>
                  <a:pt x="88691" y="60000"/>
                </a:lnTo>
                <a:close/>
              </a:path>
              <a:path w="120000" h="120000" extrusionOk="0">
                <a:moveTo>
                  <a:pt x="60000" y="15000"/>
                </a:moveTo>
                <a:lnTo>
                  <a:pt x="21744" y="60000"/>
                </a:lnTo>
                <a:lnTo>
                  <a:pt x="98255" y="60000"/>
                </a:lnTo>
                <a:close/>
                <a:moveTo>
                  <a:pt x="55218" y="82500"/>
                </a:moveTo>
                <a:lnTo>
                  <a:pt x="64781" y="82500"/>
                </a:lnTo>
                <a:lnTo>
                  <a:pt x="64781" y="105000"/>
                </a:lnTo>
                <a:lnTo>
                  <a:pt x="55218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345" y="31875"/>
                </a:lnTo>
                <a:lnTo>
                  <a:pt x="74345" y="20625"/>
                </a:lnTo>
                <a:lnTo>
                  <a:pt x="83909" y="20625"/>
                </a:lnTo>
                <a:lnTo>
                  <a:pt x="83909" y="43125"/>
                </a:lnTo>
                <a:lnTo>
                  <a:pt x="98255" y="60000"/>
                </a:lnTo>
                <a:lnTo>
                  <a:pt x="88691" y="60000"/>
                </a:lnTo>
                <a:lnTo>
                  <a:pt x="88691" y="105000"/>
                </a:lnTo>
                <a:lnTo>
                  <a:pt x="31308" y="105000"/>
                </a:lnTo>
                <a:lnTo>
                  <a:pt x="31308" y="60000"/>
                </a:lnTo>
                <a:lnTo>
                  <a:pt x="21744" y="60000"/>
                </a:lnTo>
                <a:close/>
                <a:moveTo>
                  <a:pt x="74345" y="31875"/>
                </a:moveTo>
                <a:lnTo>
                  <a:pt x="83909" y="43125"/>
                </a:lnTo>
                <a:moveTo>
                  <a:pt x="88691" y="60000"/>
                </a:moveTo>
                <a:lnTo>
                  <a:pt x="31308" y="60000"/>
                </a:lnTo>
                <a:moveTo>
                  <a:pt x="55218" y="105000"/>
                </a:move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 rotWithShape="0">
            <a:gsLst>
              <a:gs pos="0">
                <a:srgbClr val="BCD3CF"/>
              </a:gs>
              <a:gs pos="100000">
                <a:srgbClr val="045B4B">
                  <a:alpha val="1489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908720"/>
            <a:ext cx="4177283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1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1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7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872" y="1340768"/>
            <a:ext cx="25146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4" name="Shape 107"/>
          <p:cNvSpPr txBox="1">
            <a:spLocks noChangeArrowheads="1"/>
          </p:cNvSpPr>
          <p:nvPr/>
        </p:nvSpPr>
        <p:spPr bwMode="auto">
          <a:xfrm>
            <a:off x="4538663" y="-1825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endParaRPr lang="ru-RU" sz="2400"/>
          </a:p>
        </p:txBody>
      </p:sp>
      <p:sp>
        <p:nvSpPr>
          <p:cNvPr id="8195" name="Shape 108">
            <a:hlinkClick r:id="rId4" action="ppaction://hlinksldjump"/>
          </p:cNvPr>
          <p:cNvSpPr>
            <a:spLocks/>
          </p:cNvSpPr>
          <p:nvPr/>
        </p:nvSpPr>
        <p:spPr bwMode="auto">
          <a:xfrm>
            <a:off x="7380288" y="6308725"/>
            <a:ext cx="360362" cy="306388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60000 w 120000"/>
              <a:gd name="T9" fmla="*/ 15000 h 120000"/>
              <a:gd name="T10" fmla="*/ 21740 w 120000"/>
              <a:gd name="T11" fmla="*/ 60000 h 120000"/>
              <a:gd name="T12" fmla="*/ 31305 w 120000"/>
              <a:gd name="T13" fmla="*/ 60000 h 120000"/>
              <a:gd name="T14" fmla="*/ 31305 w 120000"/>
              <a:gd name="T15" fmla="*/ 105000 h 120000"/>
              <a:gd name="T16" fmla="*/ 88694 w 120000"/>
              <a:gd name="T17" fmla="*/ 105000 h 120000"/>
              <a:gd name="T18" fmla="*/ 88694 w 120000"/>
              <a:gd name="T19" fmla="*/ 60000 h 120000"/>
              <a:gd name="T20" fmla="*/ 98259 w 120000"/>
              <a:gd name="T21" fmla="*/ 60000 h 120000"/>
              <a:gd name="T22" fmla="*/ 83912 w 120000"/>
              <a:gd name="T23" fmla="*/ 43125 h 120000"/>
              <a:gd name="T24" fmla="*/ 83912 w 120000"/>
              <a:gd name="T25" fmla="*/ 20625 h 120000"/>
              <a:gd name="T26" fmla="*/ 74347 w 120000"/>
              <a:gd name="T27" fmla="*/ 20625 h 120000"/>
              <a:gd name="T28" fmla="*/ 74347 w 120000"/>
              <a:gd name="T29" fmla="*/ 31875 h 120000"/>
              <a:gd name="T30" fmla="*/ 83912 w 120000"/>
              <a:gd name="T31" fmla="*/ 43125 h 120000"/>
              <a:gd name="T32" fmla="*/ 83912 w 120000"/>
              <a:gd name="T33" fmla="*/ 20625 h 120000"/>
              <a:gd name="T34" fmla="*/ 74347 w 120000"/>
              <a:gd name="T35" fmla="*/ 20625 h 120000"/>
              <a:gd name="T36" fmla="*/ 74347 w 120000"/>
              <a:gd name="T37" fmla="*/ 31875 h 120000"/>
              <a:gd name="T38" fmla="*/ 31305 w 120000"/>
              <a:gd name="T39" fmla="*/ 60000 h 120000"/>
              <a:gd name="T40" fmla="*/ 31305 w 120000"/>
              <a:gd name="T41" fmla="*/ 105000 h 120000"/>
              <a:gd name="T42" fmla="*/ 55217 w 120000"/>
              <a:gd name="T43" fmla="*/ 105000 h 120000"/>
              <a:gd name="T44" fmla="*/ 55217 w 120000"/>
              <a:gd name="T45" fmla="*/ 82500 h 120000"/>
              <a:gd name="T46" fmla="*/ 64782 w 120000"/>
              <a:gd name="T47" fmla="*/ 82500 h 120000"/>
              <a:gd name="T48" fmla="*/ 64782 w 120000"/>
              <a:gd name="T49" fmla="*/ 105000 h 120000"/>
              <a:gd name="T50" fmla="*/ 88694 w 120000"/>
              <a:gd name="T51" fmla="*/ 105000 h 120000"/>
              <a:gd name="T52" fmla="*/ 88694 w 120000"/>
              <a:gd name="T53" fmla="*/ 60000 h 120000"/>
              <a:gd name="T54" fmla="*/ 60000 w 120000"/>
              <a:gd name="T55" fmla="*/ 15000 h 120000"/>
              <a:gd name="T56" fmla="*/ 21740 w 120000"/>
              <a:gd name="T57" fmla="*/ 60000 h 120000"/>
              <a:gd name="T58" fmla="*/ 98259 w 120000"/>
              <a:gd name="T59" fmla="*/ 60000 h 120000"/>
              <a:gd name="T60" fmla="*/ 55217 w 120000"/>
              <a:gd name="T61" fmla="*/ 82500 h 120000"/>
              <a:gd name="T62" fmla="*/ 64782 w 120000"/>
              <a:gd name="T63" fmla="*/ 82500 h 120000"/>
              <a:gd name="T64" fmla="*/ 64782 w 120000"/>
              <a:gd name="T65" fmla="*/ 105000 h 120000"/>
              <a:gd name="T66" fmla="*/ 55217 w 120000"/>
              <a:gd name="T67" fmla="*/ 105000 h 120000"/>
              <a:gd name="T68" fmla="*/ 60000 w 120000"/>
              <a:gd name="T69" fmla="*/ 15000 h 120000"/>
              <a:gd name="T70" fmla="*/ 74347 w 120000"/>
              <a:gd name="T71" fmla="*/ 31875 h 120000"/>
              <a:gd name="T72" fmla="*/ 74347 w 120000"/>
              <a:gd name="T73" fmla="*/ 20625 h 120000"/>
              <a:gd name="T74" fmla="*/ 83912 w 120000"/>
              <a:gd name="T75" fmla="*/ 20625 h 120000"/>
              <a:gd name="T76" fmla="*/ 83912 w 120000"/>
              <a:gd name="T77" fmla="*/ 43125 h 120000"/>
              <a:gd name="T78" fmla="*/ 98259 w 120000"/>
              <a:gd name="T79" fmla="*/ 60000 h 120000"/>
              <a:gd name="T80" fmla="*/ 88694 w 120000"/>
              <a:gd name="T81" fmla="*/ 60000 h 120000"/>
              <a:gd name="T82" fmla="*/ 88694 w 120000"/>
              <a:gd name="T83" fmla="*/ 105000 h 120000"/>
              <a:gd name="T84" fmla="*/ 31305 w 120000"/>
              <a:gd name="T85" fmla="*/ 105000 h 120000"/>
              <a:gd name="T86" fmla="*/ 31305 w 120000"/>
              <a:gd name="T87" fmla="*/ 60000 h 120000"/>
              <a:gd name="T88" fmla="*/ 21740 w 120000"/>
              <a:gd name="T89" fmla="*/ 60000 h 120000"/>
              <a:gd name="T90" fmla="*/ 74347 w 120000"/>
              <a:gd name="T91" fmla="*/ 31875 h 120000"/>
              <a:gd name="T92" fmla="*/ 83912 w 120000"/>
              <a:gd name="T93" fmla="*/ 43125 h 120000"/>
              <a:gd name="T94" fmla="*/ 88694 w 120000"/>
              <a:gd name="T95" fmla="*/ 60000 h 120000"/>
              <a:gd name="T96" fmla="*/ 31305 w 120000"/>
              <a:gd name="T97" fmla="*/ 60000 h 120000"/>
              <a:gd name="T98" fmla="*/ 55217 w 120000"/>
              <a:gd name="T99" fmla="*/ 105000 h 120000"/>
              <a:gd name="T100" fmla="*/ 55217 w 120000"/>
              <a:gd name="T101" fmla="*/ 82500 h 120000"/>
              <a:gd name="T102" fmla="*/ 64782 w 120000"/>
              <a:gd name="T103" fmla="*/ 82500 h 120000"/>
              <a:gd name="T104" fmla="*/ 64782 w 120000"/>
              <a:gd name="T105" fmla="*/ 105000 h 120000"/>
              <a:gd name="T106" fmla="*/ 0 w 120000"/>
              <a:gd name="T107" fmla="*/ 0 h 120000"/>
              <a:gd name="T108" fmla="*/ 120000 w 120000"/>
              <a:gd name="T109" fmla="*/ 0 h 120000"/>
              <a:gd name="T110" fmla="*/ 120000 w 120000"/>
              <a:gd name="T111" fmla="*/ 120000 h 120000"/>
              <a:gd name="T112" fmla="*/ 0 w 120000"/>
              <a:gd name="T113" fmla="*/ 120000 h 1200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20000"/>
              <a:gd name="T172" fmla="*/ 0 h 120000"/>
              <a:gd name="T173" fmla="*/ 120000 w 120000"/>
              <a:gd name="T174" fmla="*/ 120000 h 12000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1740" y="60000"/>
                </a:lnTo>
                <a:lnTo>
                  <a:pt x="31305" y="60000"/>
                </a:lnTo>
                <a:lnTo>
                  <a:pt x="31305" y="105000"/>
                </a:lnTo>
                <a:lnTo>
                  <a:pt x="88694" y="105000"/>
                </a:lnTo>
                <a:lnTo>
                  <a:pt x="88694" y="60000"/>
                </a:lnTo>
                <a:lnTo>
                  <a:pt x="98259" y="60000"/>
                </a:lnTo>
                <a:lnTo>
                  <a:pt x="83912" y="43125"/>
                </a:lnTo>
                <a:lnTo>
                  <a:pt x="83912" y="20625"/>
                </a:lnTo>
                <a:lnTo>
                  <a:pt x="74347" y="20625"/>
                </a:lnTo>
                <a:lnTo>
                  <a:pt x="74347" y="31875"/>
                </a:lnTo>
                <a:close/>
              </a:path>
              <a:path w="120000" h="120000" extrusionOk="0">
                <a:moveTo>
                  <a:pt x="83912" y="43125"/>
                </a:moveTo>
                <a:lnTo>
                  <a:pt x="83912" y="20625"/>
                </a:lnTo>
                <a:lnTo>
                  <a:pt x="74347" y="20625"/>
                </a:lnTo>
                <a:lnTo>
                  <a:pt x="74347" y="31875"/>
                </a:lnTo>
                <a:close/>
                <a:moveTo>
                  <a:pt x="31305" y="60000"/>
                </a:moveTo>
                <a:lnTo>
                  <a:pt x="31305" y="105000"/>
                </a:lnTo>
                <a:lnTo>
                  <a:pt x="55217" y="105000"/>
                </a:lnTo>
                <a:lnTo>
                  <a:pt x="55217" y="82500"/>
                </a:lnTo>
                <a:lnTo>
                  <a:pt x="64782" y="82500"/>
                </a:lnTo>
                <a:lnTo>
                  <a:pt x="64782" y="105000"/>
                </a:lnTo>
                <a:lnTo>
                  <a:pt x="88694" y="105000"/>
                </a:lnTo>
                <a:lnTo>
                  <a:pt x="88694" y="60000"/>
                </a:lnTo>
                <a:close/>
              </a:path>
              <a:path w="120000" h="120000" extrusionOk="0">
                <a:moveTo>
                  <a:pt x="60000" y="15000"/>
                </a:moveTo>
                <a:lnTo>
                  <a:pt x="21740" y="60000"/>
                </a:lnTo>
                <a:lnTo>
                  <a:pt x="98259" y="60000"/>
                </a:lnTo>
                <a:close/>
                <a:moveTo>
                  <a:pt x="55217" y="82500"/>
                </a:moveTo>
                <a:lnTo>
                  <a:pt x="64782" y="82500"/>
                </a:lnTo>
                <a:lnTo>
                  <a:pt x="64782" y="105000"/>
                </a:lnTo>
                <a:lnTo>
                  <a:pt x="55217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347" y="31875"/>
                </a:lnTo>
                <a:lnTo>
                  <a:pt x="74347" y="20625"/>
                </a:lnTo>
                <a:lnTo>
                  <a:pt x="83912" y="20625"/>
                </a:lnTo>
                <a:lnTo>
                  <a:pt x="83912" y="43125"/>
                </a:lnTo>
                <a:lnTo>
                  <a:pt x="98259" y="60000"/>
                </a:lnTo>
                <a:lnTo>
                  <a:pt x="88694" y="60000"/>
                </a:lnTo>
                <a:lnTo>
                  <a:pt x="88694" y="105000"/>
                </a:lnTo>
                <a:lnTo>
                  <a:pt x="31305" y="105000"/>
                </a:lnTo>
                <a:lnTo>
                  <a:pt x="31305" y="60000"/>
                </a:lnTo>
                <a:lnTo>
                  <a:pt x="21740" y="60000"/>
                </a:lnTo>
                <a:close/>
                <a:moveTo>
                  <a:pt x="74347" y="31875"/>
                </a:moveTo>
                <a:lnTo>
                  <a:pt x="83912" y="43125"/>
                </a:lnTo>
                <a:moveTo>
                  <a:pt x="88694" y="60000"/>
                </a:moveTo>
                <a:lnTo>
                  <a:pt x="31305" y="60000"/>
                </a:lnTo>
                <a:moveTo>
                  <a:pt x="55217" y="105000"/>
                </a:moveTo>
                <a:lnTo>
                  <a:pt x="55217" y="82500"/>
                </a:lnTo>
                <a:lnTo>
                  <a:pt x="64782" y="82500"/>
                </a:lnTo>
                <a:lnTo>
                  <a:pt x="64782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 rotWithShape="0">
            <a:gsLst>
              <a:gs pos="0">
                <a:srgbClr val="BCD3CF"/>
              </a:gs>
              <a:gs pos="100000">
                <a:srgbClr val="045B4B">
                  <a:alpha val="1489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ru-RU"/>
          </a:p>
        </p:txBody>
      </p:sp>
      <p:sp>
        <p:nvSpPr>
          <p:cNvPr id="8196" name="Shape 109"/>
          <p:cNvSpPr txBox="1">
            <a:spLocks noChangeArrowheads="1"/>
          </p:cNvSpPr>
          <p:nvPr/>
        </p:nvSpPr>
        <p:spPr bwMode="auto">
          <a:xfrm>
            <a:off x="354013" y="122238"/>
            <a:ext cx="82470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Блок от английского слова block –часть подъемного механизма в виде колеса с желобом по окружности.</a:t>
            </a:r>
          </a:p>
          <a:p>
            <a:pPr algn="ctr"/>
            <a:endParaRPr lang="ru-RU" sz="300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pic>
        <p:nvPicPr>
          <p:cNvPr id="111" name="Shape 111"/>
          <p:cNvPicPr preferRelativeResize="0"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71525" y="1355725"/>
            <a:ext cx="21812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" name="Shape 112"/>
          <p:cNvPicPr preferRelativeResize="0"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48413" y="1414463"/>
            <a:ext cx="2325687" cy="254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" name="Shape 114"/>
          <p:cNvPicPr preferRelativeResize="0"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139952" y="4293096"/>
            <a:ext cx="2252663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259632" y="4106863"/>
            <a:ext cx="1965325" cy="2418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120"/>
          <p:cNvSpPr txBox="1">
            <a:spLocks noChangeArrowheads="1"/>
          </p:cNvSpPr>
          <p:nvPr/>
        </p:nvSpPr>
        <p:spPr bwMode="auto">
          <a:xfrm>
            <a:off x="66675" y="85725"/>
            <a:ext cx="94964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endParaRPr lang="ru-RU"/>
          </a:p>
        </p:txBody>
      </p:sp>
      <p:sp>
        <p:nvSpPr>
          <p:cNvPr id="9219" name="Shape 121"/>
          <p:cNvSpPr txBox="1">
            <a:spLocks noChangeArrowheads="1"/>
          </p:cNvSpPr>
          <p:nvPr/>
        </p:nvSpPr>
        <p:spPr bwMode="auto">
          <a:xfrm>
            <a:off x="0" y="85725"/>
            <a:ext cx="8904288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Ворот - это два колеса, соединенные вместе и вращающиеся вокруг одной оси</a:t>
            </a:r>
          </a:p>
        </p:txBody>
      </p:sp>
      <p:pic>
        <p:nvPicPr>
          <p:cNvPr id="123" name="Shape 123"/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32338" y="962025"/>
            <a:ext cx="4000500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Shape 124">
            <a:hlinkClick r:id="rId4" action="ppaction://hlinksldjump"/>
          </p:cNvPr>
          <p:cNvSpPr>
            <a:spLocks/>
          </p:cNvSpPr>
          <p:nvPr/>
        </p:nvSpPr>
        <p:spPr bwMode="auto">
          <a:xfrm>
            <a:off x="7380288" y="6308725"/>
            <a:ext cx="360362" cy="306388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60000 w 120000"/>
              <a:gd name="T9" fmla="*/ 15000 h 120000"/>
              <a:gd name="T10" fmla="*/ 21744 w 120000"/>
              <a:gd name="T11" fmla="*/ 60000 h 120000"/>
              <a:gd name="T12" fmla="*/ 31308 w 120000"/>
              <a:gd name="T13" fmla="*/ 60000 h 120000"/>
              <a:gd name="T14" fmla="*/ 31308 w 120000"/>
              <a:gd name="T15" fmla="*/ 105000 h 120000"/>
              <a:gd name="T16" fmla="*/ 88691 w 120000"/>
              <a:gd name="T17" fmla="*/ 105000 h 120000"/>
              <a:gd name="T18" fmla="*/ 88691 w 120000"/>
              <a:gd name="T19" fmla="*/ 60000 h 120000"/>
              <a:gd name="T20" fmla="*/ 98255 w 120000"/>
              <a:gd name="T21" fmla="*/ 60000 h 120000"/>
              <a:gd name="T22" fmla="*/ 83909 w 120000"/>
              <a:gd name="T23" fmla="*/ 43125 h 120000"/>
              <a:gd name="T24" fmla="*/ 83909 w 120000"/>
              <a:gd name="T25" fmla="*/ 20625 h 120000"/>
              <a:gd name="T26" fmla="*/ 74345 w 120000"/>
              <a:gd name="T27" fmla="*/ 20625 h 120000"/>
              <a:gd name="T28" fmla="*/ 74345 w 120000"/>
              <a:gd name="T29" fmla="*/ 31875 h 120000"/>
              <a:gd name="T30" fmla="*/ 83909 w 120000"/>
              <a:gd name="T31" fmla="*/ 43125 h 120000"/>
              <a:gd name="T32" fmla="*/ 83909 w 120000"/>
              <a:gd name="T33" fmla="*/ 20625 h 120000"/>
              <a:gd name="T34" fmla="*/ 74345 w 120000"/>
              <a:gd name="T35" fmla="*/ 20625 h 120000"/>
              <a:gd name="T36" fmla="*/ 74345 w 120000"/>
              <a:gd name="T37" fmla="*/ 31875 h 120000"/>
              <a:gd name="T38" fmla="*/ 31308 w 120000"/>
              <a:gd name="T39" fmla="*/ 60000 h 120000"/>
              <a:gd name="T40" fmla="*/ 31308 w 120000"/>
              <a:gd name="T41" fmla="*/ 105000 h 120000"/>
              <a:gd name="T42" fmla="*/ 55218 w 120000"/>
              <a:gd name="T43" fmla="*/ 105000 h 120000"/>
              <a:gd name="T44" fmla="*/ 55218 w 120000"/>
              <a:gd name="T45" fmla="*/ 82500 h 120000"/>
              <a:gd name="T46" fmla="*/ 64781 w 120000"/>
              <a:gd name="T47" fmla="*/ 82500 h 120000"/>
              <a:gd name="T48" fmla="*/ 64781 w 120000"/>
              <a:gd name="T49" fmla="*/ 105000 h 120000"/>
              <a:gd name="T50" fmla="*/ 88691 w 120000"/>
              <a:gd name="T51" fmla="*/ 105000 h 120000"/>
              <a:gd name="T52" fmla="*/ 88691 w 120000"/>
              <a:gd name="T53" fmla="*/ 60000 h 120000"/>
              <a:gd name="T54" fmla="*/ 60000 w 120000"/>
              <a:gd name="T55" fmla="*/ 15000 h 120000"/>
              <a:gd name="T56" fmla="*/ 21744 w 120000"/>
              <a:gd name="T57" fmla="*/ 60000 h 120000"/>
              <a:gd name="T58" fmla="*/ 98255 w 120000"/>
              <a:gd name="T59" fmla="*/ 60000 h 120000"/>
              <a:gd name="T60" fmla="*/ 55218 w 120000"/>
              <a:gd name="T61" fmla="*/ 82500 h 120000"/>
              <a:gd name="T62" fmla="*/ 64781 w 120000"/>
              <a:gd name="T63" fmla="*/ 82500 h 120000"/>
              <a:gd name="T64" fmla="*/ 64781 w 120000"/>
              <a:gd name="T65" fmla="*/ 105000 h 120000"/>
              <a:gd name="T66" fmla="*/ 55218 w 120000"/>
              <a:gd name="T67" fmla="*/ 105000 h 120000"/>
              <a:gd name="T68" fmla="*/ 60000 w 120000"/>
              <a:gd name="T69" fmla="*/ 15000 h 120000"/>
              <a:gd name="T70" fmla="*/ 74345 w 120000"/>
              <a:gd name="T71" fmla="*/ 31875 h 120000"/>
              <a:gd name="T72" fmla="*/ 74345 w 120000"/>
              <a:gd name="T73" fmla="*/ 20625 h 120000"/>
              <a:gd name="T74" fmla="*/ 83909 w 120000"/>
              <a:gd name="T75" fmla="*/ 20625 h 120000"/>
              <a:gd name="T76" fmla="*/ 83909 w 120000"/>
              <a:gd name="T77" fmla="*/ 43125 h 120000"/>
              <a:gd name="T78" fmla="*/ 98255 w 120000"/>
              <a:gd name="T79" fmla="*/ 60000 h 120000"/>
              <a:gd name="T80" fmla="*/ 88691 w 120000"/>
              <a:gd name="T81" fmla="*/ 60000 h 120000"/>
              <a:gd name="T82" fmla="*/ 88691 w 120000"/>
              <a:gd name="T83" fmla="*/ 105000 h 120000"/>
              <a:gd name="T84" fmla="*/ 31308 w 120000"/>
              <a:gd name="T85" fmla="*/ 105000 h 120000"/>
              <a:gd name="T86" fmla="*/ 31308 w 120000"/>
              <a:gd name="T87" fmla="*/ 60000 h 120000"/>
              <a:gd name="T88" fmla="*/ 21744 w 120000"/>
              <a:gd name="T89" fmla="*/ 60000 h 120000"/>
              <a:gd name="T90" fmla="*/ 74345 w 120000"/>
              <a:gd name="T91" fmla="*/ 31875 h 120000"/>
              <a:gd name="T92" fmla="*/ 83909 w 120000"/>
              <a:gd name="T93" fmla="*/ 43125 h 120000"/>
              <a:gd name="T94" fmla="*/ 88691 w 120000"/>
              <a:gd name="T95" fmla="*/ 60000 h 120000"/>
              <a:gd name="T96" fmla="*/ 31308 w 120000"/>
              <a:gd name="T97" fmla="*/ 60000 h 120000"/>
              <a:gd name="T98" fmla="*/ 55218 w 120000"/>
              <a:gd name="T99" fmla="*/ 105000 h 120000"/>
              <a:gd name="T100" fmla="*/ 55218 w 120000"/>
              <a:gd name="T101" fmla="*/ 82500 h 120000"/>
              <a:gd name="T102" fmla="*/ 64781 w 120000"/>
              <a:gd name="T103" fmla="*/ 82500 h 120000"/>
              <a:gd name="T104" fmla="*/ 64781 w 120000"/>
              <a:gd name="T105" fmla="*/ 105000 h 120000"/>
              <a:gd name="T106" fmla="*/ 0 w 120000"/>
              <a:gd name="T107" fmla="*/ 0 h 120000"/>
              <a:gd name="T108" fmla="*/ 120000 w 120000"/>
              <a:gd name="T109" fmla="*/ 0 h 120000"/>
              <a:gd name="T110" fmla="*/ 120000 w 120000"/>
              <a:gd name="T111" fmla="*/ 120000 h 120000"/>
              <a:gd name="T112" fmla="*/ 0 w 120000"/>
              <a:gd name="T113" fmla="*/ 120000 h 1200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20000"/>
              <a:gd name="T172" fmla="*/ 0 h 120000"/>
              <a:gd name="T173" fmla="*/ 120000 w 120000"/>
              <a:gd name="T174" fmla="*/ 120000 h 12000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1744" y="60000"/>
                </a:lnTo>
                <a:lnTo>
                  <a:pt x="31308" y="60000"/>
                </a:lnTo>
                <a:lnTo>
                  <a:pt x="31308" y="105000"/>
                </a:lnTo>
                <a:lnTo>
                  <a:pt x="88691" y="105000"/>
                </a:lnTo>
                <a:lnTo>
                  <a:pt x="88691" y="60000"/>
                </a:lnTo>
                <a:lnTo>
                  <a:pt x="98255" y="60000"/>
                </a:lnTo>
                <a:lnTo>
                  <a:pt x="83909" y="43125"/>
                </a:ln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</a:path>
              <a:path w="120000" h="120000" extrusionOk="0">
                <a:moveTo>
                  <a:pt x="83909" y="43125"/>
                </a:move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  <a:moveTo>
                  <a:pt x="31308" y="60000"/>
                </a:moveTo>
                <a:lnTo>
                  <a:pt x="31308" y="105000"/>
                </a:lnTo>
                <a:lnTo>
                  <a:pt x="55218" y="105000"/>
                </a:ln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  <a:lnTo>
                  <a:pt x="88691" y="105000"/>
                </a:lnTo>
                <a:lnTo>
                  <a:pt x="88691" y="60000"/>
                </a:lnTo>
                <a:close/>
              </a:path>
              <a:path w="120000" h="120000" extrusionOk="0">
                <a:moveTo>
                  <a:pt x="60000" y="15000"/>
                </a:moveTo>
                <a:lnTo>
                  <a:pt x="21744" y="60000"/>
                </a:lnTo>
                <a:lnTo>
                  <a:pt x="98255" y="60000"/>
                </a:lnTo>
                <a:close/>
                <a:moveTo>
                  <a:pt x="55218" y="82500"/>
                </a:moveTo>
                <a:lnTo>
                  <a:pt x="64781" y="82500"/>
                </a:lnTo>
                <a:lnTo>
                  <a:pt x="64781" y="105000"/>
                </a:lnTo>
                <a:lnTo>
                  <a:pt x="55218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345" y="31875"/>
                </a:lnTo>
                <a:lnTo>
                  <a:pt x="74345" y="20625"/>
                </a:lnTo>
                <a:lnTo>
                  <a:pt x="83909" y="20625"/>
                </a:lnTo>
                <a:lnTo>
                  <a:pt x="83909" y="43125"/>
                </a:lnTo>
                <a:lnTo>
                  <a:pt x="98255" y="60000"/>
                </a:lnTo>
                <a:lnTo>
                  <a:pt x="88691" y="60000"/>
                </a:lnTo>
                <a:lnTo>
                  <a:pt x="88691" y="105000"/>
                </a:lnTo>
                <a:lnTo>
                  <a:pt x="31308" y="105000"/>
                </a:lnTo>
                <a:lnTo>
                  <a:pt x="31308" y="60000"/>
                </a:lnTo>
                <a:lnTo>
                  <a:pt x="21744" y="60000"/>
                </a:lnTo>
                <a:close/>
                <a:moveTo>
                  <a:pt x="74345" y="31875"/>
                </a:moveTo>
                <a:lnTo>
                  <a:pt x="83909" y="43125"/>
                </a:lnTo>
                <a:moveTo>
                  <a:pt x="88691" y="60000"/>
                </a:moveTo>
                <a:lnTo>
                  <a:pt x="31308" y="60000"/>
                </a:lnTo>
                <a:moveTo>
                  <a:pt x="55218" y="105000"/>
                </a:move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 rotWithShape="0">
            <a:gsLst>
              <a:gs pos="0">
                <a:srgbClr val="BCD3CF"/>
              </a:gs>
              <a:gs pos="100000">
                <a:srgbClr val="045B4B">
                  <a:alpha val="1489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536" y="980728"/>
            <a:ext cx="41370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ape 130"/>
          <p:cNvSpPr txBox="1">
            <a:spLocks noChangeArrowheads="1"/>
          </p:cNvSpPr>
          <p:nvPr/>
        </p:nvSpPr>
        <p:spPr bwMode="auto">
          <a:xfrm>
            <a:off x="0" y="161925"/>
            <a:ext cx="90709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Наклонная плоскость — простой механизм в виде плоской поверхности, установленной под углом, отличным от прямого, к горизонтальной поверхности</a:t>
            </a:r>
          </a:p>
        </p:txBody>
      </p:sp>
      <p:pic>
        <p:nvPicPr>
          <p:cNvPr id="10243" name="Shape 131"/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2088" y="1417638"/>
            <a:ext cx="3560762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Shape 132"/>
          <p:cNvPicPr preferRelativeResize="0"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9175" y="3822700"/>
            <a:ext cx="435451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Shape 133"/>
          <p:cNvPicPr preferRelativeResize="0"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03788" y="1417638"/>
            <a:ext cx="389255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Shape 134">
            <a:hlinkClick r:id="rId6" action="ppaction://hlinksldjump"/>
          </p:cNvPr>
          <p:cNvSpPr>
            <a:spLocks/>
          </p:cNvSpPr>
          <p:nvPr/>
        </p:nvSpPr>
        <p:spPr bwMode="auto">
          <a:xfrm>
            <a:off x="7380288" y="6308725"/>
            <a:ext cx="360362" cy="306388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60000 w 120000"/>
              <a:gd name="T9" fmla="*/ 15000 h 120000"/>
              <a:gd name="T10" fmla="*/ 21744 w 120000"/>
              <a:gd name="T11" fmla="*/ 60000 h 120000"/>
              <a:gd name="T12" fmla="*/ 31308 w 120000"/>
              <a:gd name="T13" fmla="*/ 60000 h 120000"/>
              <a:gd name="T14" fmla="*/ 31308 w 120000"/>
              <a:gd name="T15" fmla="*/ 105000 h 120000"/>
              <a:gd name="T16" fmla="*/ 88691 w 120000"/>
              <a:gd name="T17" fmla="*/ 105000 h 120000"/>
              <a:gd name="T18" fmla="*/ 88691 w 120000"/>
              <a:gd name="T19" fmla="*/ 60000 h 120000"/>
              <a:gd name="T20" fmla="*/ 98255 w 120000"/>
              <a:gd name="T21" fmla="*/ 60000 h 120000"/>
              <a:gd name="T22" fmla="*/ 83909 w 120000"/>
              <a:gd name="T23" fmla="*/ 43125 h 120000"/>
              <a:gd name="T24" fmla="*/ 83909 w 120000"/>
              <a:gd name="T25" fmla="*/ 20625 h 120000"/>
              <a:gd name="T26" fmla="*/ 74345 w 120000"/>
              <a:gd name="T27" fmla="*/ 20625 h 120000"/>
              <a:gd name="T28" fmla="*/ 74345 w 120000"/>
              <a:gd name="T29" fmla="*/ 31875 h 120000"/>
              <a:gd name="T30" fmla="*/ 83909 w 120000"/>
              <a:gd name="T31" fmla="*/ 43125 h 120000"/>
              <a:gd name="T32" fmla="*/ 83909 w 120000"/>
              <a:gd name="T33" fmla="*/ 20625 h 120000"/>
              <a:gd name="T34" fmla="*/ 74345 w 120000"/>
              <a:gd name="T35" fmla="*/ 20625 h 120000"/>
              <a:gd name="T36" fmla="*/ 74345 w 120000"/>
              <a:gd name="T37" fmla="*/ 31875 h 120000"/>
              <a:gd name="T38" fmla="*/ 31308 w 120000"/>
              <a:gd name="T39" fmla="*/ 60000 h 120000"/>
              <a:gd name="T40" fmla="*/ 31308 w 120000"/>
              <a:gd name="T41" fmla="*/ 105000 h 120000"/>
              <a:gd name="T42" fmla="*/ 55218 w 120000"/>
              <a:gd name="T43" fmla="*/ 105000 h 120000"/>
              <a:gd name="T44" fmla="*/ 55218 w 120000"/>
              <a:gd name="T45" fmla="*/ 82500 h 120000"/>
              <a:gd name="T46" fmla="*/ 64781 w 120000"/>
              <a:gd name="T47" fmla="*/ 82500 h 120000"/>
              <a:gd name="T48" fmla="*/ 64781 w 120000"/>
              <a:gd name="T49" fmla="*/ 105000 h 120000"/>
              <a:gd name="T50" fmla="*/ 88691 w 120000"/>
              <a:gd name="T51" fmla="*/ 105000 h 120000"/>
              <a:gd name="T52" fmla="*/ 88691 w 120000"/>
              <a:gd name="T53" fmla="*/ 60000 h 120000"/>
              <a:gd name="T54" fmla="*/ 60000 w 120000"/>
              <a:gd name="T55" fmla="*/ 15000 h 120000"/>
              <a:gd name="T56" fmla="*/ 21744 w 120000"/>
              <a:gd name="T57" fmla="*/ 60000 h 120000"/>
              <a:gd name="T58" fmla="*/ 98255 w 120000"/>
              <a:gd name="T59" fmla="*/ 60000 h 120000"/>
              <a:gd name="T60" fmla="*/ 55218 w 120000"/>
              <a:gd name="T61" fmla="*/ 82500 h 120000"/>
              <a:gd name="T62" fmla="*/ 64781 w 120000"/>
              <a:gd name="T63" fmla="*/ 82500 h 120000"/>
              <a:gd name="T64" fmla="*/ 64781 w 120000"/>
              <a:gd name="T65" fmla="*/ 105000 h 120000"/>
              <a:gd name="T66" fmla="*/ 55218 w 120000"/>
              <a:gd name="T67" fmla="*/ 105000 h 120000"/>
              <a:gd name="T68" fmla="*/ 60000 w 120000"/>
              <a:gd name="T69" fmla="*/ 15000 h 120000"/>
              <a:gd name="T70" fmla="*/ 74345 w 120000"/>
              <a:gd name="T71" fmla="*/ 31875 h 120000"/>
              <a:gd name="T72" fmla="*/ 74345 w 120000"/>
              <a:gd name="T73" fmla="*/ 20625 h 120000"/>
              <a:gd name="T74" fmla="*/ 83909 w 120000"/>
              <a:gd name="T75" fmla="*/ 20625 h 120000"/>
              <a:gd name="T76" fmla="*/ 83909 w 120000"/>
              <a:gd name="T77" fmla="*/ 43125 h 120000"/>
              <a:gd name="T78" fmla="*/ 98255 w 120000"/>
              <a:gd name="T79" fmla="*/ 60000 h 120000"/>
              <a:gd name="T80" fmla="*/ 88691 w 120000"/>
              <a:gd name="T81" fmla="*/ 60000 h 120000"/>
              <a:gd name="T82" fmla="*/ 88691 w 120000"/>
              <a:gd name="T83" fmla="*/ 105000 h 120000"/>
              <a:gd name="T84" fmla="*/ 31308 w 120000"/>
              <a:gd name="T85" fmla="*/ 105000 h 120000"/>
              <a:gd name="T86" fmla="*/ 31308 w 120000"/>
              <a:gd name="T87" fmla="*/ 60000 h 120000"/>
              <a:gd name="T88" fmla="*/ 21744 w 120000"/>
              <a:gd name="T89" fmla="*/ 60000 h 120000"/>
              <a:gd name="T90" fmla="*/ 74345 w 120000"/>
              <a:gd name="T91" fmla="*/ 31875 h 120000"/>
              <a:gd name="T92" fmla="*/ 83909 w 120000"/>
              <a:gd name="T93" fmla="*/ 43125 h 120000"/>
              <a:gd name="T94" fmla="*/ 88691 w 120000"/>
              <a:gd name="T95" fmla="*/ 60000 h 120000"/>
              <a:gd name="T96" fmla="*/ 31308 w 120000"/>
              <a:gd name="T97" fmla="*/ 60000 h 120000"/>
              <a:gd name="T98" fmla="*/ 55218 w 120000"/>
              <a:gd name="T99" fmla="*/ 105000 h 120000"/>
              <a:gd name="T100" fmla="*/ 55218 w 120000"/>
              <a:gd name="T101" fmla="*/ 82500 h 120000"/>
              <a:gd name="T102" fmla="*/ 64781 w 120000"/>
              <a:gd name="T103" fmla="*/ 82500 h 120000"/>
              <a:gd name="T104" fmla="*/ 64781 w 120000"/>
              <a:gd name="T105" fmla="*/ 105000 h 120000"/>
              <a:gd name="T106" fmla="*/ 0 w 120000"/>
              <a:gd name="T107" fmla="*/ 0 h 120000"/>
              <a:gd name="T108" fmla="*/ 120000 w 120000"/>
              <a:gd name="T109" fmla="*/ 0 h 120000"/>
              <a:gd name="T110" fmla="*/ 120000 w 120000"/>
              <a:gd name="T111" fmla="*/ 120000 h 120000"/>
              <a:gd name="T112" fmla="*/ 0 w 120000"/>
              <a:gd name="T113" fmla="*/ 120000 h 1200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20000"/>
              <a:gd name="T172" fmla="*/ 0 h 120000"/>
              <a:gd name="T173" fmla="*/ 120000 w 120000"/>
              <a:gd name="T174" fmla="*/ 120000 h 12000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1744" y="60000"/>
                </a:lnTo>
                <a:lnTo>
                  <a:pt x="31308" y="60000"/>
                </a:lnTo>
                <a:lnTo>
                  <a:pt x="31308" y="105000"/>
                </a:lnTo>
                <a:lnTo>
                  <a:pt x="88691" y="105000"/>
                </a:lnTo>
                <a:lnTo>
                  <a:pt x="88691" y="60000"/>
                </a:lnTo>
                <a:lnTo>
                  <a:pt x="98255" y="60000"/>
                </a:lnTo>
                <a:lnTo>
                  <a:pt x="83909" y="43125"/>
                </a:ln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</a:path>
              <a:path w="120000" h="120000" extrusionOk="0">
                <a:moveTo>
                  <a:pt x="83909" y="43125"/>
                </a:move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  <a:moveTo>
                  <a:pt x="31308" y="60000"/>
                </a:moveTo>
                <a:lnTo>
                  <a:pt x="31308" y="105000"/>
                </a:lnTo>
                <a:lnTo>
                  <a:pt x="55218" y="105000"/>
                </a:ln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  <a:lnTo>
                  <a:pt x="88691" y="105000"/>
                </a:lnTo>
                <a:lnTo>
                  <a:pt x="88691" y="60000"/>
                </a:lnTo>
                <a:close/>
              </a:path>
              <a:path w="120000" h="120000" extrusionOk="0">
                <a:moveTo>
                  <a:pt x="60000" y="15000"/>
                </a:moveTo>
                <a:lnTo>
                  <a:pt x="21744" y="60000"/>
                </a:lnTo>
                <a:lnTo>
                  <a:pt x="98255" y="60000"/>
                </a:lnTo>
                <a:close/>
                <a:moveTo>
                  <a:pt x="55218" y="82500"/>
                </a:moveTo>
                <a:lnTo>
                  <a:pt x="64781" y="82500"/>
                </a:lnTo>
                <a:lnTo>
                  <a:pt x="64781" y="105000"/>
                </a:lnTo>
                <a:lnTo>
                  <a:pt x="55218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345" y="31875"/>
                </a:lnTo>
                <a:lnTo>
                  <a:pt x="74345" y="20625"/>
                </a:lnTo>
                <a:lnTo>
                  <a:pt x="83909" y="20625"/>
                </a:lnTo>
                <a:lnTo>
                  <a:pt x="83909" y="43125"/>
                </a:lnTo>
                <a:lnTo>
                  <a:pt x="98255" y="60000"/>
                </a:lnTo>
                <a:lnTo>
                  <a:pt x="88691" y="60000"/>
                </a:lnTo>
                <a:lnTo>
                  <a:pt x="88691" y="105000"/>
                </a:lnTo>
                <a:lnTo>
                  <a:pt x="31308" y="105000"/>
                </a:lnTo>
                <a:lnTo>
                  <a:pt x="31308" y="60000"/>
                </a:lnTo>
                <a:lnTo>
                  <a:pt x="21744" y="60000"/>
                </a:lnTo>
                <a:close/>
                <a:moveTo>
                  <a:pt x="74345" y="31875"/>
                </a:moveTo>
                <a:lnTo>
                  <a:pt x="83909" y="43125"/>
                </a:lnTo>
                <a:moveTo>
                  <a:pt x="88691" y="60000"/>
                </a:moveTo>
                <a:lnTo>
                  <a:pt x="31308" y="60000"/>
                </a:lnTo>
                <a:moveTo>
                  <a:pt x="55218" y="105000"/>
                </a:move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 rotWithShape="0">
            <a:gsLst>
              <a:gs pos="0">
                <a:srgbClr val="BCD3CF"/>
              </a:gs>
              <a:gs pos="100000">
                <a:srgbClr val="045B4B">
                  <a:alpha val="1489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ru-RU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139">
            <a:hlinkClick r:id="rId3" action="ppaction://hlinksldjump"/>
          </p:cNvPr>
          <p:cNvSpPr>
            <a:spLocks/>
          </p:cNvSpPr>
          <p:nvPr/>
        </p:nvSpPr>
        <p:spPr bwMode="auto">
          <a:xfrm>
            <a:off x="7380288" y="6308725"/>
            <a:ext cx="360362" cy="306388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60000 w 120000"/>
              <a:gd name="T9" fmla="*/ 15000 h 120000"/>
              <a:gd name="T10" fmla="*/ 21744 w 120000"/>
              <a:gd name="T11" fmla="*/ 60000 h 120000"/>
              <a:gd name="T12" fmla="*/ 31308 w 120000"/>
              <a:gd name="T13" fmla="*/ 60000 h 120000"/>
              <a:gd name="T14" fmla="*/ 31308 w 120000"/>
              <a:gd name="T15" fmla="*/ 105000 h 120000"/>
              <a:gd name="T16" fmla="*/ 88691 w 120000"/>
              <a:gd name="T17" fmla="*/ 105000 h 120000"/>
              <a:gd name="T18" fmla="*/ 88691 w 120000"/>
              <a:gd name="T19" fmla="*/ 60000 h 120000"/>
              <a:gd name="T20" fmla="*/ 98255 w 120000"/>
              <a:gd name="T21" fmla="*/ 60000 h 120000"/>
              <a:gd name="T22" fmla="*/ 83909 w 120000"/>
              <a:gd name="T23" fmla="*/ 43125 h 120000"/>
              <a:gd name="T24" fmla="*/ 83909 w 120000"/>
              <a:gd name="T25" fmla="*/ 20625 h 120000"/>
              <a:gd name="T26" fmla="*/ 74345 w 120000"/>
              <a:gd name="T27" fmla="*/ 20625 h 120000"/>
              <a:gd name="T28" fmla="*/ 74345 w 120000"/>
              <a:gd name="T29" fmla="*/ 31875 h 120000"/>
              <a:gd name="T30" fmla="*/ 83909 w 120000"/>
              <a:gd name="T31" fmla="*/ 43125 h 120000"/>
              <a:gd name="T32" fmla="*/ 83909 w 120000"/>
              <a:gd name="T33" fmla="*/ 20625 h 120000"/>
              <a:gd name="T34" fmla="*/ 74345 w 120000"/>
              <a:gd name="T35" fmla="*/ 20625 h 120000"/>
              <a:gd name="T36" fmla="*/ 74345 w 120000"/>
              <a:gd name="T37" fmla="*/ 31875 h 120000"/>
              <a:gd name="T38" fmla="*/ 31308 w 120000"/>
              <a:gd name="T39" fmla="*/ 60000 h 120000"/>
              <a:gd name="T40" fmla="*/ 31308 w 120000"/>
              <a:gd name="T41" fmla="*/ 105000 h 120000"/>
              <a:gd name="T42" fmla="*/ 55218 w 120000"/>
              <a:gd name="T43" fmla="*/ 105000 h 120000"/>
              <a:gd name="T44" fmla="*/ 55218 w 120000"/>
              <a:gd name="T45" fmla="*/ 82500 h 120000"/>
              <a:gd name="T46" fmla="*/ 64781 w 120000"/>
              <a:gd name="T47" fmla="*/ 82500 h 120000"/>
              <a:gd name="T48" fmla="*/ 64781 w 120000"/>
              <a:gd name="T49" fmla="*/ 105000 h 120000"/>
              <a:gd name="T50" fmla="*/ 88691 w 120000"/>
              <a:gd name="T51" fmla="*/ 105000 h 120000"/>
              <a:gd name="T52" fmla="*/ 88691 w 120000"/>
              <a:gd name="T53" fmla="*/ 60000 h 120000"/>
              <a:gd name="T54" fmla="*/ 60000 w 120000"/>
              <a:gd name="T55" fmla="*/ 15000 h 120000"/>
              <a:gd name="T56" fmla="*/ 21744 w 120000"/>
              <a:gd name="T57" fmla="*/ 60000 h 120000"/>
              <a:gd name="T58" fmla="*/ 98255 w 120000"/>
              <a:gd name="T59" fmla="*/ 60000 h 120000"/>
              <a:gd name="T60" fmla="*/ 55218 w 120000"/>
              <a:gd name="T61" fmla="*/ 82500 h 120000"/>
              <a:gd name="T62" fmla="*/ 64781 w 120000"/>
              <a:gd name="T63" fmla="*/ 82500 h 120000"/>
              <a:gd name="T64" fmla="*/ 64781 w 120000"/>
              <a:gd name="T65" fmla="*/ 105000 h 120000"/>
              <a:gd name="T66" fmla="*/ 55218 w 120000"/>
              <a:gd name="T67" fmla="*/ 105000 h 120000"/>
              <a:gd name="T68" fmla="*/ 60000 w 120000"/>
              <a:gd name="T69" fmla="*/ 15000 h 120000"/>
              <a:gd name="T70" fmla="*/ 74345 w 120000"/>
              <a:gd name="T71" fmla="*/ 31875 h 120000"/>
              <a:gd name="T72" fmla="*/ 74345 w 120000"/>
              <a:gd name="T73" fmla="*/ 20625 h 120000"/>
              <a:gd name="T74" fmla="*/ 83909 w 120000"/>
              <a:gd name="T75" fmla="*/ 20625 h 120000"/>
              <a:gd name="T76" fmla="*/ 83909 w 120000"/>
              <a:gd name="T77" fmla="*/ 43125 h 120000"/>
              <a:gd name="T78" fmla="*/ 98255 w 120000"/>
              <a:gd name="T79" fmla="*/ 60000 h 120000"/>
              <a:gd name="T80" fmla="*/ 88691 w 120000"/>
              <a:gd name="T81" fmla="*/ 60000 h 120000"/>
              <a:gd name="T82" fmla="*/ 88691 w 120000"/>
              <a:gd name="T83" fmla="*/ 105000 h 120000"/>
              <a:gd name="T84" fmla="*/ 31308 w 120000"/>
              <a:gd name="T85" fmla="*/ 105000 h 120000"/>
              <a:gd name="T86" fmla="*/ 31308 w 120000"/>
              <a:gd name="T87" fmla="*/ 60000 h 120000"/>
              <a:gd name="T88" fmla="*/ 21744 w 120000"/>
              <a:gd name="T89" fmla="*/ 60000 h 120000"/>
              <a:gd name="T90" fmla="*/ 74345 w 120000"/>
              <a:gd name="T91" fmla="*/ 31875 h 120000"/>
              <a:gd name="T92" fmla="*/ 83909 w 120000"/>
              <a:gd name="T93" fmla="*/ 43125 h 120000"/>
              <a:gd name="T94" fmla="*/ 88691 w 120000"/>
              <a:gd name="T95" fmla="*/ 60000 h 120000"/>
              <a:gd name="T96" fmla="*/ 31308 w 120000"/>
              <a:gd name="T97" fmla="*/ 60000 h 120000"/>
              <a:gd name="T98" fmla="*/ 55218 w 120000"/>
              <a:gd name="T99" fmla="*/ 105000 h 120000"/>
              <a:gd name="T100" fmla="*/ 55218 w 120000"/>
              <a:gd name="T101" fmla="*/ 82500 h 120000"/>
              <a:gd name="T102" fmla="*/ 64781 w 120000"/>
              <a:gd name="T103" fmla="*/ 82500 h 120000"/>
              <a:gd name="T104" fmla="*/ 64781 w 120000"/>
              <a:gd name="T105" fmla="*/ 105000 h 120000"/>
              <a:gd name="T106" fmla="*/ 0 w 120000"/>
              <a:gd name="T107" fmla="*/ 0 h 120000"/>
              <a:gd name="T108" fmla="*/ 120000 w 120000"/>
              <a:gd name="T109" fmla="*/ 0 h 120000"/>
              <a:gd name="T110" fmla="*/ 120000 w 120000"/>
              <a:gd name="T111" fmla="*/ 120000 h 120000"/>
              <a:gd name="T112" fmla="*/ 0 w 120000"/>
              <a:gd name="T113" fmla="*/ 120000 h 12000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20000"/>
              <a:gd name="T172" fmla="*/ 0 h 120000"/>
              <a:gd name="T173" fmla="*/ 120000 w 120000"/>
              <a:gd name="T174" fmla="*/ 120000 h 12000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  <a:moveTo>
                  <a:pt x="60000" y="15000"/>
                </a:moveTo>
                <a:lnTo>
                  <a:pt x="21744" y="60000"/>
                </a:lnTo>
                <a:lnTo>
                  <a:pt x="31308" y="60000"/>
                </a:lnTo>
                <a:lnTo>
                  <a:pt x="31308" y="105000"/>
                </a:lnTo>
                <a:lnTo>
                  <a:pt x="88691" y="105000"/>
                </a:lnTo>
                <a:lnTo>
                  <a:pt x="88691" y="60000"/>
                </a:lnTo>
                <a:lnTo>
                  <a:pt x="98255" y="60000"/>
                </a:lnTo>
                <a:lnTo>
                  <a:pt x="83909" y="43125"/>
                </a:ln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</a:path>
              <a:path w="120000" h="120000" extrusionOk="0">
                <a:moveTo>
                  <a:pt x="83909" y="43125"/>
                </a:moveTo>
                <a:lnTo>
                  <a:pt x="83909" y="20625"/>
                </a:lnTo>
                <a:lnTo>
                  <a:pt x="74345" y="20625"/>
                </a:lnTo>
                <a:lnTo>
                  <a:pt x="74345" y="31875"/>
                </a:lnTo>
                <a:close/>
                <a:moveTo>
                  <a:pt x="31308" y="60000"/>
                </a:moveTo>
                <a:lnTo>
                  <a:pt x="31308" y="105000"/>
                </a:lnTo>
                <a:lnTo>
                  <a:pt x="55218" y="105000"/>
                </a:ln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  <a:lnTo>
                  <a:pt x="88691" y="105000"/>
                </a:lnTo>
                <a:lnTo>
                  <a:pt x="88691" y="60000"/>
                </a:lnTo>
                <a:close/>
              </a:path>
              <a:path w="120000" h="120000" extrusionOk="0">
                <a:moveTo>
                  <a:pt x="60000" y="15000"/>
                </a:moveTo>
                <a:lnTo>
                  <a:pt x="21744" y="60000"/>
                </a:lnTo>
                <a:lnTo>
                  <a:pt x="98255" y="60000"/>
                </a:lnTo>
                <a:close/>
                <a:moveTo>
                  <a:pt x="55218" y="82500"/>
                </a:moveTo>
                <a:lnTo>
                  <a:pt x="64781" y="82500"/>
                </a:lnTo>
                <a:lnTo>
                  <a:pt x="64781" y="105000"/>
                </a:lnTo>
                <a:lnTo>
                  <a:pt x="55218" y="105000"/>
                </a:lnTo>
                <a:close/>
              </a:path>
              <a:path w="120000" h="120000" fill="none" extrusionOk="0">
                <a:moveTo>
                  <a:pt x="60000" y="15000"/>
                </a:moveTo>
                <a:lnTo>
                  <a:pt x="74345" y="31875"/>
                </a:lnTo>
                <a:lnTo>
                  <a:pt x="74345" y="20625"/>
                </a:lnTo>
                <a:lnTo>
                  <a:pt x="83909" y="20625"/>
                </a:lnTo>
                <a:lnTo>
                  <a:pt x="83909" y="43125"/>
                </a:lnTo>
                <a:lnTo>
                  <a:pt x="98255" y="60000"/>
                </a:lnTo>
                <a:lnTo>
                  <a:pt x="88691" y="60000"/>
                </a:lnTo>
                <a:lnTo>
                  <a:pt x="88691" y="105000"/>
                </a:lnTo>
                <a:lnTo>
                  <a:pt x="31308" y="105000"/>
                </a:lnTo>
                <a:lnTo>
                  <a:pt x="31308" y="60000"/>
                </a:lnTo>
                <a:lnTo>
                  <a:pt x="21744" y="60000"/>
                </a:lnTo>
                <a:close/>
                <a:moveTo>
                  <a:pt x="74345" y="31875"/>
                </a:moveTo>
                <a:lnTo>
                  <a:pt x="83909" y="43125"/>
                </a:lnTo>
                <a:moveTo>
                  <a:pt x="88691" y="60000"/>
                </a:moveTo>
                <a:lnTo>
                  <a:pt x="31308" y="60000"/>
                </a:lnTo>
                <a:moveTo>
                  <a:pt x="55218" y="105000"/>
                </a:moveTo>
                <a:lnTo>
                  <a:pt x="55218" y="82500"/>
                </a:lnTo>
                <a:lnTo>
                  <a:pt x="64781" y="82500"/>
                </a:lnTo>
                <a:lnTo>
                  <a:pt x="64781" y="105000"/>
                </a:lnTo>
              </a:path>
              <a:path w="120000" h="120000" fill="none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gradFill rotWithShape="0">
            <a:gsLst>
              <a:gs pos="0">
                <a:srgbClr val="BCD3CF"/>
              </a:gs>
              <a:gs pos="100000">
                <a:srgbClr val="045B4B">
                  <a:alpha val="14899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lIns="91425" tIns="45700" rIns="91425" bIns="45700" anchor="ctr"/>
          <a:lstStyle/>
          <a:p>
            <a:endParaRPr lang="ru-RU"/>
          </a:p>
        </p:txBody>
      </p:sp>
      <p:sp>
        <p:nvSpPr>
          <p:cNvPr id="11267" name="Shape 140"/>
          <p:cNvSpPr txBox="1">
            <a:spLocks noChangeArrowheads="1"/>
          </p:cNvSpPr>
          <p:nvPr/>
        </p:nvSpPr>
        <p:spPr bwMode="auto">
          <a:xfrm>
            <a:off x="244475" y="290513"/>
            <a:ext cx="865505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Винт - наклонная плоскость, навитая на ось.</a:t>
            </a:r>
          </a:p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 Резьба винта – это наклонная плоскость, многократно обернутая вокруг цилиндра</a:t>
            </a:r>
          </a:p>
        </p:txBody>
      </p:sp>
      <p:pic>
        <p:nvPicPr>
          <p:cNvPr id="141" name="Shape 141"/>
          <p:cNvPicPr preferRelativeResize="0"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08275" y="3621088"/>
            <a:ext cx="4003675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Shape 142"/>
          <p:cNvPicPr preferRelativeResize="0"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4325" y="1196975"/>
            <a:ext cx="3363913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" name="Shape 143"/>
          <p:cNvPicPr preferRelativeResize="0"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13325" y="1181100"/>
            <a:ext cx="3579813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powerpoint-template">
  <a:themeElements>
    <a:clrScheme name="powerpoint-template-24 13">
      <a:dk1>
        <a:srgbClr val="4D4D4D"/>
      </a:dk1>
      <a:lt1>
        <a:srgbClr val="FFFFFF"/>
      </a:lt1>
      <a:dk2>
        <a:srgbClr val="4D4D4D"/>
      </a:dk2>
      <a:lt2>
        <a:srgbClr val="045B4B"/>
      </a:lt2>
      <a:accent1>
        <a:srgbClr val="1C7C70"/>
      </a:accent1>
      <a:accent2>
        <a:srgbClr val="379690"/>
      </a:accent2>
      <a:accent3>
        <a:srgbClr val="FFFFFF"/>
      </a:accent3>
      <a:accent4>
        <a:srgbClr val="404040"/>
      </a:accent4>
      <a:accent5>
        <a:srgbClr val="ABBFBB"/>
      </a:accent5>
      <a:accent6>
        <a:srgbClr val="318782"/>
      </a:accent6>
      <a:hlink>
        <a:srgbClr val="54B2A4"/>
      </a:hlink>
      <a:folHlink>
        <a:srgbClr val="DDDDD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werpoint-templa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421</Words>
  <Application>Microsoft Office PowerPoint</Application>
  <PresentationFormat>Экран (4:3)</PresentationFormat>
  <Paragraphs>71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Times New Roman</vt:lpstr>
      <vt:lpstr>Helvetica Neue</vt:lpstr>
      <vt:lpstr>Wingdings</vt:lpstr>
      <vt:lpstr>Courier New</vt:lpstr>
      <vt:lpstr>1_powerpoint-template</vt:lpstr>
      <vt:lpstr>powerpoint-template</vt:lpstr>
      <vt:lpstr>Простые механизмы. Рычаг. Равновесие сил на рычаге.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Простые механизмы. Рычаг. Равновесие сил на рычаге.</dc:title>
  <dc:creator>Неумеха</dc:creator>
  <cp:lastModifiedBy>Неумеха</cp:lastModifiedBy>
  <cp:revision>42</cp:revision>
  <dcterms:modified xsi:type="dcterms:W3CDTF">2018-11-16T16:55:56Z</dcterms:modified>
</cp:coreProperties>
</file>