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8" r:id="rId3"/>
    <p:sldId id="290" r:id="rId4"/>
    <p:sldId id="291" r:id="rId5"/>
    <p:sldId id="295" r:id="rId6"/>
    <p:sldId id="296" r:id="rId7"/>
    <p:sldId id="297" r:id="rId8"/>
    <p:sldId id="336" r:id="rId9"/>
    <p:sldId id="304" r:id="rId10"/>
    <p:sldId id="298" r:id="rId11"/>
    <p:sldId id="299" r:id="rId12"/>
    <p:sldId id="300" r:id="rId13"/>
    <p:sldId id="301" r:id="rId14"/>
    <p:sldId id="337" r:id="rId15"/>
    <p:sldId id="302" r:id="rId16"/>
    <p:sldId id="338" r:id="rId17"/>
    <p:sldId id="339" r:id="rId18"/>
    <p:sldId id="340" r:id="rId19"/>
    <p:sldId id="303" r:id="rId20"/>
    <p:sldId id="341" r:id="rId21"/>
    <p:sldId id="342" r:id="rId22"/>
    <p:sldId id="343" r:id="rId23"/>
    <p:sldId id="305" r:id="rId24"/>
    <p:sldId id="344" r:id="rId25"/>
    <p:sldId id="346" r:id="rId26"/>
    <p:sldId id="345" r:id="rId27"/>
    <p:sldId id="308" r:id="rId28"/>
    <p:sldId id="309" r:id="rId29"/>
    <p:sldId id="347" r:id="rId30"/>
    <p:sldId id="348" r:id="rId31"/>
    <p:sldId id="310" r:id="rId32"/>
    <p:sldId id="350" r:id="rId33"/>
    <p:sldId id="349" r:id="rId34"/>
    <p:sldId id="351" r:id="rId35"/>
    <p:sldId id="311" r:id="rId36"/>
    <p:sldId id="352" r:id="rId37"/>
    <p:sldId id="353" r:id="rId38"/>
    <p:sldId id="354" r:id="rId39"/>
    <p:sldId id="313" r:id="rId40"/>
    <p:sldId id="355" r:id="rId41"/>
    <p:sldId id="314" r:id="rId42"/>
    <p:sldId id="315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105" d="100"/>
          <a:sy n="105" d="100"/>
        </p:scale>
        <p:origin x="-2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B1D8-154E-42C0-A6A1-F1EDFF0EE9FA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D499-E856-44C1-8CB3-F3B71A470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2864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C2629-CA5A-442E-9943-DA50B5CAA659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D46CD-D280-4019-AB09-828256A75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05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AC991-BD9C-46BF-878A-D6D54F651DE1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3083E-EF39-43AF-8BA1-4F67A77B9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5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9F932-3CA3-4672-B6C2-01FCB8249009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A874B-0379-4353-A699-26F235A35D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260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3533-0C28-4F2B-A60B-2C4D018B4BA3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5964F-3F95-421A-BB3A-667FC06EED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7713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DEB10-DBFB-40FE-A62C-C3F5E2467BB1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D3F31-2435-4EEA-A007-90883EF03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30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E9B09-A562-4EB4-887C-77E71CAE24AA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FB76E-1F49-4F31-815E-E65CF6D201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55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E2967-3462-4F90-A3EA-093642EF1C26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27835-C4CB-4AAC-AD2D-F8069F71A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840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19F54-3920-4D3D-86CE-19047E376A30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C52FA-ED5E-4249-9A15-7CCF314F7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44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A323D-C67F-45FF-8940-4F6B127407B3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B8611-1038-49AE-9795-16E63425A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71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E750C-764C-4565-A59F-FAAAC6D257B1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EB727-A642-4400-8102-021CA5055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236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96716A-F4D6-4D91-9F06-0788FF19CA5A}" type="datetimeFigureOut">
              <a:rPr lang="ru-RU"/>
              <a:pPr>
                <a:defRPr/>
              </a:pPr>
              <a:t>24.10.2013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D2F018-C4F9-48B8-9749-5895420A8B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71" r:id="rId1"/>
    <p:sldLayoutId id="2147484065" r:id="rId2"/>
    <p:sldLayoutId id="2147484072" r:id="rId3"/>
    <p:sldLayoutId id="2147484066" r:id="rId4"/>
    <p:sldLayoutId id="2147484073" r:id="rId5"/>
    <p:sldLayoutId id="2147484067" r:id="rId6"/>
    <p:sldLayoutId id="2147484068" r:id="rId7"/>
    <p:sldLayoutId id="2147484074" r:id="rId8"/>
    <p:sldLayoutId id="2147484075" r:id="rId9"/>
    <p:sldLayoutId id="2147484069" r:id="rId10"/>
    <p:sldLayoutId id="21474840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slide" Target="slide2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5.xml"/><Relationship Id="rId4" Type="http://schemas.openxmlformats.org/officeDocument/2006/relationships/slide" Target="slide3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2.xml"/><Relationship Id="rId4" Type="http://schemas.openxmlformats.org/officeDocument/2006/relationships/slide" Target="slide4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1412875"/>
            <a:ext cx="8640763" cy="41036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4700" smtClean="0"/>
              <a:t>4 класс</a:t>
            </a:r>
            <a:endParaRPr lang="en-US" sz="4700" smtClean="0"/>
          </a:p>
          <a:p>
            <a:pPr eaLnBrk="1" hangingPunct="1">
              <a:lnSpc>
                <a:spcPct val="90000"/>
              </a:lnSpc>
            </a:pPr>
            <a:r>
              <a:rPr lang="ru-RU" sz="6600" smtClean="0"/>
              <a:t>Прямая речь</a:t>
            </a:r>
          </a:p>
          <a:p>
            <a:pPr eaLnBrk="1" hangingPunct="1">
              <a:lnSpc>
                <a:spcPct val="90000"/>
              </a:lnSpc>
            </a:pPr>
            <a:r>
              <a:rPr lang="ru-RU" sz="4700" smtClean="0"/>
              <a:t>Тренировочный тест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914400" y="381000"/>
            <a:ext cx="7772400" cy="6477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  <a:latin typeface="DS Down Cyr"/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11500" b="1" smtClean="0">
                <a:latin typeface="Comic Sans MS" pitchFamily="66" charset="0"/>
              </a:rPr>
              <a:t>Молодец!</a:t>
            </a:r>
            <a:endParaRPr lang="ru-RU" sz="4800" b="1" smtClean="0">
              <a:latin typeface="Comic Sans MS" pitchFamily="66" charset="0"/>
            </a:endParaRPr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6388" name="Picture 4" descr="C:\Documents and Settings\Елена\Рабочий стол\мальчик радуется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657600"/>
            <a:ext cx="2133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914400" y="381000"/>
            <a:ext cx="7772400" cy="6477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  <a:latin typeface="DS Down Cyr"/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11500" b="1" smtClean="0">
                <a:latin typeface="Comic Sans MS" pitchFamily="66" charset="0"/>
              </a:rPr>
              <a:t>Умница!</a:t>
            </a:r>
            <a:endParaRPr lang="ru-RU" sz="4800" b="1" smtClean="0">
              <a:latin typeface="Comic Sans MS" pitchFamily="66" charset="0"/>
            </a:endParaRPr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7412" name="Picture 4" descr="C:\Documents and Settings\Елена\Рабочий стол\мальчик радуется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810000"/>
            <a:ext cx="2286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611188" y="381000"/>
            <a:ext cx="5689600" cy="25431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  <a:latin typeface="DS Down Cyr"/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9600" b="1" smtClean="0">
                <a:latin typeface="Comic Sans MS" pitchFamily="66" charset="0"/>
              </a:rPr>
              <a:t>Увы!</a:t>
            </a:r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436" name="Picture 4" descr="C:\Documents and Settings\Елена\Рабочий стол\мышь-силачка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924175"/>
            <a:ext cx="260667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одержимое 7"/>
          <p:cNvSpPr>
            <a:spLocks noGrp="1"/>
          </p:cNvSpPr>
          <p:nvPr>
            <p:ph idx="1"/>
          </p:nvPr>
        </p:nvSpPr>
        <p:spPr>
          <a:xfrm>
            <a:off x="914400" y="838200"/>
            <a:ext cx="7772400" cy="55181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8800" b="1" smtClean="0">
                <a:latin typeface="Comic Sans MS" pitchFamily="66" charset="0"/>
              </a:rPr>
              <a:t>УВЫ!</a:t>
            </a:r>
          </a:p>
          <a:p>
            <a:pPr algn="ctr">
              <a:buFont typeface="Wingdings" pitchFamily="2" charset="2"/>
              <a:buNone/>
            </a:pPr>
            <a:endParaRPr lang="ru-RU" sz="600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7200" b="1" smtClean="0">
                <a:latin typeface="Comic Sans MS" pitchFamily="66" charset="0"/>
              </a:rPr>
              <a:t>Придётся подумать ещё! </a:t>
            </a:r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685800" y="5562600"/>
            <a:ext cx="6858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9460" name="Picture 4" descr="C:\Documents and Settings\Елена\Рабочий стол\мальчик задумался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2286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7"/>
          <p:cNvSpPr>
            <a:spLocks noGrp="1"/>
          </p:cNvSpPr>
          <p:nvPr>
            <p:ph idx="1"/>
          </p:nvPr>
        </p:nvSpPr>
        <p:spPr>
          <a:xfrm>
            <a:off x="827088" y="404813"/>
            <a:ext cx="6538912" cy="43195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8800" b="1" smtClean="0">
                <a:latin typeface="Comic Sans MS" pitchFamily="66" charset="0"/>
              </a:rPr>
              <a:t>УВЫ!</a:t>
            </a:r>
          </a:p>
          <a:p>
            <a:pPr algn="ctr">
              <a:buFont typeface="Wingdings" pitchFamily="2" charset="2"/>
              <a:buNone/>
            </a:pPr>
            <a:endParaRPr lang="ru-RU" sz="600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7200" b="1" smtClean="0">
                <a:latin typeface="Comic Sans MS" pitchFamily="66" charset="0"/>
              </a:rPr>
              <a:t>Попробуй ещё! </a:t>
            </a:r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685800" y="5562600"/>
            <a:ext cx="6858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0484" name="Picture 4" descr="C:\Documents and Settings\Елена\Рабочий стол\мальчик задумался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716338"/>
            <a:ext cx="2286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914400" y="381000"/>
            <a:ext cx="7772400" cy="6477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  <a:latin typeface="DS Down Cyr"/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11500" b="1" smtClean="0">
                <a:latin typeface="Comic Sans MS" pitchFamily="66" charset="0"/>
              </a:rPr>
              <a:t>Молодец!</a:t>
            </a:r>
            <a:endParaRPr lang="ru-RU" sz="4800" b="1" smtClean="0">
              <a:latin typeface="Comic Sans MS" pitchFamily="66" charset="0"/>
            </a:endParaRPr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1508" name="Picture 4" descr="C:\Documents and Settings\Елена\Рабочий стол\мальчик радуется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657600"/>
            <a:ext cx="2133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539750" y="-171450"/>
            <a:ext cx="7056438" cy="60721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  <a:latin typeface="DS Down Cyr"/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11500" b="1" smtClean="0">
                <a:latin typeface="Comic Sans MS" pitchFamily="66" charset="0"/>
              </a:rPr>
              <a:t>Подумай ещё</a:t>
            </a:r>
            <a:endParaRPr lang="ru-RU" sz="4800" b="1" smtClean="0">
              <a:latin typeface="Comic Sans MS" pitchFamily="66" charset="0"/>
            </a:endParaRPr>
          </a:p>
          <a:p>
            <a:pPr eaLnBrk="1" fontAlgn="t" hangingPunct="1">
              <a:buFont typeface="Wingdings" pitchFamily="2" charset="2"/>
              <a:buNone/>
            </a:pPr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2532" name="Picture 4" descr="C:\Documents and Settings\Елена\Рабочий стол\78d7a7c1a465121ba394082fb341791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149725"/>
            <a:ext cx="2027237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611188" y="260350"/>
            <a:ext cx="6323012" cy="32400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  <a:latin typeface="DS Down Cyr"/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11500" b="1" smtClean="0">
                <a:latin typeface="Comic Sans MS" pitchFamily="66" charset="0"/>
              </a:rPr>
              <a:t>Увы!</a:t>
            </a:r>
            <a:endParaRPr lang="ru-RU" sz="4800" b="1" smtClean="0">
              <a:latin typeface="Comic Sans MS" pitchFamily="66" charset="0"/>
            </a:endParaRPr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3556" name="Picture 4" descr="C:\Documents and Settings\Елена\Рабочий стол\мышь-силачка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2997200"/>
            <a:ext cx="260667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7"/>
          <p:cNvSpPr>
            <a:spLocks noGrp="1"/>
          </p:cNvSpPr>
          <p:nvPr>
            <p:ph idx="1"/>
          </p:nvPr>
        </p:nvSpPr>
        <p:spPr>
          <a:xfrm>
            <a:off x="827088" y="404813"/>
            <a:ext cx="6538912" cy="43195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8800" b="1" smtClean="0">
                <a:latin typeface="Comic Sans MS" pitchFamily="66" charset="0"/>
              </a:rPr>
              <a:t>УВЫ!</a:t>
            </a:r>
          </a:p>
          <a:p>
            <a:pPr algn="ctr">
              <a:buFont typeface="Wingdings" pitchFamily="2" charset="2"/>
              <a:buNone/>
            </a:pPr>
            <a:endParaRPr lang="ru-RU" sz="600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7200" b="1" smtClean="0">
                <a:latin typeface="Comic Sans MS" pitchFamily="66" charset="0"/>
              </a:rPr>
              <a:t>Попробуй ещё! </a:t>
            </a:r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685800" y="5562600"/>
            <a:ext cx="6858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4580" name="Picture 4" descr="C:\Documents and Settings\Елена\Рабочий стол\мальчик задумался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716338"/>
            <a:ext cx="2286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914400" y="381000"/>
            <a:ext cx="7772400" cy="6477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  <a:latin typeface="DS Down Cyr"/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11500" b="1" smtClean="0">
                <a:latin typeface="Comic Sans MS" pitchFamily="66" charset="0"/>
              </a:rPr>
              <a:t>Умница!</a:t>
            </a:r>
            <a:endParaRPr lang="ru-RU" sz="4800" b="1" smtClean="0">
              <a:latin typeface="Comic Sans MS" pitchFamily="66" charset="0"/>
            </a:endParaRPr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5604" name="Picture 4" descr="C:\Documents and Settings\Елена\Рабочий стол\мальчик радуется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810000"/>
            <a:ext cx="2286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893175" cy="922337"/>
          </a:xfrm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1. Найди предложение без ошибки в пунктуационном  оформлении прямой речи.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323850" y="1412875"/>
            <a:ext cx="8569325" cy="4968875"/>
          </a:xfrm>
        </p:spPr>
        <p:txBody>
          <a:bodyPr/>
          <a:lstStyle/>
          <a:p>
            <a:pPr marL="549275" indent="-514350">
              <a:buFont typeface="Franklin Gothic Book" pitchFamily="34" charset="0"/>
              <a:buAutoNum type="arabicPeriod"/>
            </a:pPr>
            <a:r>
              <a:rPr lang="ru-RU" sz="2800" smtClean="0"/>
              <a:t>Мать недовольно сказала – «К ученью надо готовиться, а ты в лесу пропадаешь»</a:t>
            </a:r>
          </a:p>
          <a:p>
            <a:pPr marL="549275" indent="-514350">
              <a:buFont typeface="Franklin Gothic Book" pitchFamily="34" charset="0"/>
              <a:buAutoNum type="arabicPeriod"/>
            </a:pPr>
            <a:r>
              <a:rPr lang="ru-RU" sz="2800" smtClean="0"/>
              <a:t>«Вот она, речка!» - Обрадовался Васютка.</a:t>
            </a:r>
          </a:p>
          <a:p>
            <a:pPr marL="549275" indent="-514350">
              <a:buFont typeface="Franklin Gothic Book" pitchFamily="34" charset="0"/>
              <a:buAutoNum type="arabicPeriod"/>
            </a:pPr>
            <a:r>
              <a:rPr lang="ru-RU" sz="2800" smtClean="0"/>
              <a:t>«Он все про озеро какое-то толкует», - заговорил дед Афанасий.</a:t>
            </a:r>
          </a:p>
          <a:p>
            <a:pPr marL="549275" indent="-514350">
              <a:buFont typeface="Franklin Gothic Book" pitchFamily="34" charset="0"/>
              <a:buAutoNum type="arabicPeriod"/>
            </a:pPr>
            <a:r>
              <a:rPr lang="ru-RU" sz="2800" smtClean="0"/>
              <a:t>«Мальчик снова заговорил вслух: Ладно, не робей, найдем избушку».		</a:t>
            </a: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684213" y="5300663"/>
            <a:ext cx="1439862" cy="865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2627313" y="5300663"/>
            <a:ext cx="1439862" cy="865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4716463" y="5300663"/>
            <a:ext cx="1439862" cy="865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6948488" y="5300663"/>
            <a:ext cx="1439862" cy="865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7"/>
          <p:cNvSpPr>
            <a:spLocks noGrp="1"/>
          </p:cNvSpPr>
          <p:nvPr>
            <p:ph idx="1"/>
          </p:nvPr>
        </p:nvSpPr>
        <p:spPr>
          <a:xfrm>
            <a:off x="914400" y="838200"/>
            <a:ext cx="7772400" cy="55181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8800" b="1" smtClean="0">
                <a:latin typeface="Comic Sans MS" pitchFamily="66" charset="0"/>
              </a:rPr>
              <a:t>УВЫ!</a:t>
            </a:r>
          </a:p>
          <a:p>
            <a:pPr algn="ctr">
              <a:buFont typeface="Wingdings" pitchFamily="2" charset="2"/>
              <a:buNone/>
            </a:pPr>
            <a:endParaRPr lang="ru-RU" sz="600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7200" b="1" smtClean="0">
                <a:latin typeface="Comic Sans MS" pitchFamily="66" charset="0"/>
              </a:rPr>
              <a:t>Придётся подумать ещё! </a:t>
            </a:r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685800" y="5562600"/>
            <a:ext cx="6858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6628" name="Picture 4" descr="C:\Documents and Settings\Елена\Рабочий стол\мальчик задумался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2286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611188" y="333375"/>
            <a:ext cx="5746750" cy="32400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  <a:latin typeface="DS Down Cyr"/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11500" b="1" smtClean="0">
                <a:latin typeface="Comic Sans MS" pitchFamily="66" charset="0"/>
              </a:rPr>
              <a:t>Увы!</a:t>
            </a:r>
            <a:endParaRPr lang="ru-RU" sz="4800" b="1" smtClean="0">
              <a:latin typeface="Comic Sans MS" pitchFamily="66" charset="0"/>
            </a:endParaRPr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7652" name="Picture 4" descr="C:\Documents and Settings\Елена\Рабочий стол\мышь-силачка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68638"/>
            <a:ext cx="260667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7"/>
          <p:cNvSpPr>
            <a:spLocks noGrp="1"/>
          </p:cNvSpPr>
          <p:nvPr>
            <p:ph idx="1"/>
          </p:nvPr>
        </p:nvSpPr>
        <p:spPr>
          <a:xfrm>
            <a:off x="827088" y="404813"/>
            <a:ext cx="6538912" cy="43195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8800" b="1" smtClean="0">
                <a:latin typeface="Comic Sans MS" pitchFamily="66" charset="0"/>
              </a:rPr>
              <a:t>УВЫ!</a:t>
            </a:r>
          </a:p>
          <a:p>
            <a:pPr algn="ctr">
              <a:buFont typeface="Wingdings" pitchFamily="2" charset="2"/>
              <a:buNone/>
            </a:pPr>
            <a:endParaRPr lang="ru-RU" sz="600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7200" b="1" smtClean="0">
                <a:latin typeface="Comic Sans MS" pitchFamily="66" charset="0"/>
              </a:rPr>
              <a:t>Попробуй ещё! </a:t>
            </a:r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685800" y="5562600"/>
            <a:ext cx="6858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8676" name="Picture 4" descr="C:\Documents and Settings\Елена\Рабочий стол\мальчик задумался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716338"/>
            <a:ext cx="2286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914400" y="381000"/>
            <a:ext cx="7772400" cy="6477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  <a:latin typeface="DS Down Cyr"/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9600" b="1" smtClean="0">
                <a:latin typeface="Comic Sans MS" pitchFamily="66" charset="0"/>
              </a:rPr>
              <a:t>Правильно!</a:t>
            </a:r>
            <a:endParaRPr lang="ru-RU" sz="4400" b="1" smtClean="0">
              <a:latin typeface="Comic Sans MS" pitchFamily="66" charset="0"/>
            </a:endParaRPr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29700" name="Picture 4" descr="C:\Documents and Settings\Елена\Рабочий стол\солнце2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505200"/>
            <a:ext cx="281940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971550" y="1125538"/>
            <a:ext cx="7715250" cy="57324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  <a:latin typeface="DS Down Cyr"/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8000" b="1" smtClean="0">
                <a:latin typeface="Comic Sans MS" pitchFamily="66" charset="0"/>
              </a:rPr>
              <a:t>Не сдавайся!</a:t>
            </a: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8000" b="1" smtClean="0">
                <a:latin typeface="Comic Sans MS" pitchFamily="66" charset="0"/>
              </a:rPr>
              <a:t>Пробуй ещё!</a:t>
            </a:r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0724" name="Picture 4" descr="C:\Documents and Settings\Елена\Рабочий стол\мышь-силачка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3375"/>
            <a:ext cx="1828800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7"/>
          <p:cNvSpPr>
            <a:spLocks noGrp="1"/>
          </p:cNvSpPr>
          <p:nvPr>
            <p:ph idx="1"/>
          </p:nvPr>
        </p:nvSpPr>
        <p:spPr>
          <a:xfrm>
            <a:off x="914400" y="838200"/>
            <a:ext cx="7772400" cy="55181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8800" b="1" smtClean="0">
                <a:latin typeface="Comic Sans MS" pitchFamily="66" charset="0"/>
              </a:rPr>
              <a:t>УВЫ!</a:t>
            </a:r>
          </a:p>
          <a:p>
            <a:pPr algn="ctr">
              <a:buFont typeface="Wingdings" pitchFamily="2" charset="2"/>
              <a:buNone/>
            </a:pPr>
            <a:endParaRPr lang="ru-RU" sz="600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7200" b="1" smtClean="0">
                <a:latin typeface="Comic Sans MS" pitchFamily="66" charset="0"/>
              </a:rPr>
              <a:t>Придётся подумать ещё! </a:t>
            </a:r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685800" y="5562600"/>
            <a:ext cx="6858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1748" name="Picture 4" descr="C:\Documents and Settings\Елена\Рабочий стол\мальчик задумался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2286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539750" y="-171450"/>
            <a:ext cx="7056438" cy="60721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  <a:latin typeface="DS Down Cyr"/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11500" b="1" smtClean="0">
                <a:latin typeface="Comic Sans MS" pitchFamily="66" charset="0"/>
              </a:rPr>
              <a:t>Подумай ещё</a:t>
            </a:r>
            <a:endParaRPr lang="ru-RU" sz="4800" b="1" smtClean="0">
              <a:latin typeface="Comic Sans MS" pitchFamily="66" charset="0"/>
            </a:endParaRPr>
          </a:p>
          <a:p>
            <a:pPr eaLnBrk="1" fontAlgn="t" hangingPunct="1">
              <a:buFont typeface="Wingdings" pitchFamily="2" charset="2"/>
              <a:buNone/>
            </a:pPr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2772" name="Picture 4" descr="C:\Documents and Settings\Елена\Рабочий стол\78d7a7c1a465121ba394082fb341791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149725"/>
            <a:ext cx="2027237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685800" y="381000"/>
            <a:ext cx="8229600" cy="6477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  <a:latin typeface="DS Down Cyr"/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8800" b="1" smtClean="0">
                <a:latin typeface="Comic Sans MS" pitchFamily="66" charset="0"/>
              </a:rPr>
              <a:t>Замечательно!</a:t>
            </a:r>
            <a:endParaRPr lang="ru-RU" sz="4000" b="1" smtClean="0">
              <a:latin typeface="Comic Sans MS" pitchFamily="66" charset="0"/>
            </a:endParaRPr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3796" name="Picture 4" descr="C:\Documents and Settings\Елена\Рабочий стол\мальчик радуется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581400"/>
            <a:ext cx="2286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Содержимое 7"/>
          <p:cNvSpPr>
            <a:spLocks noGrp="1"/>
          </p:cNvSpPr>
          <p:nvPr>
            <p:ph idx="1"/>
          </p:nvPr>
        </p:nvSpPr>
        <p:spPr>
          <a:xfrm>
            <a:off x="914400" y="838200"/>
            <a:ext cx="7772400" cy="55181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8800" b="1" smtClean="0">
                <a:latin typeface="Comic Sans MS" pitchFamily="66" charset="0"/>
              </a:rPr>
              <a:t>УВЫ!</a:t>
            </a:r>
          </a:p>
          <a:p>
            <a:pPr algn="ctr">
              <a:buFont typeface="Wingdings" pitchFamily="2" charset="2"/>
              <a:buNone/>
            </a:pPr>
            <a:endParaRPr lang="ru-RU" sz="600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7200" b="1" smtClean="0">
                <a:latin typeface="Comic Sans MS" pitchFamily="66" charset="0"/>
              </a:rPr>
              <a:t>Придётся подумать ещё! </a:t>
            </a:r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685800" y="5562600"/>
            <a:ext cx="6858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4820" name="Picture 4" descr="C:\Documents and Settings\Елена\Рабочий стол\мальчик задумался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2286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539750" y="0"/>
            <a:ext cx="8064500" cy="60721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11500" b="1" smtClean="0">
                <a:latin typeface="Comic Sans MS" pitchFamily="66" charset="0"/>
              </a:rPr>
              <a:t>Попробуй ещё!</a:t>
            </a:r>
            <a:endParaRPr lang="ru-RU" sz="4800" b="1" smtClean="0">
              <a:latin typeface="Comic Sans MS" pitchFamily="66" charset="0"/>
            </a:endParaRPr>
          </a:p>
          <a:p>
            <a:pPr eaLnBrk="1" fontAlgn="t" hangingPunct="1">
              <a:buFont typeface="Wingdings" pitchFamily="2" charset="2"/>
              <a:buNone/>
            </a:pPr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5844" name="Picture 4" descr="C:\Documents and Settings\Елена\Рабочий стол\78d7a7c1a465121ba394082fb341791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149725"/>
            <a:ext cx="2027237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850900"/>
          </a:xfrm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2. Найди предложение без ошибки в пунктуационном  оформлении прямой речи.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323850" y="1341438"/>
            <a:ext cx="8496300" cy="5256212"/>
          </a:xfrm>
        </p:spPr>
        <p:txBody>
          <a:bodyPr/>
          <a:lstStyle/>
          <a:p>
            <a:pPr marL="549275" indent="-514350">
              <a:buFont typeface="Franklin Gothic Book" pitchFamily="34" charset="0"/>
              <a:buAutoNum type="arabicPeriod"/>
            </a:pPr>
            <a:r>
              <a:rPr lang="ru-RU" sz="2800" smtClean="0"/>
              <a:t>«Давно он пришел?» – кивнул Матвей на пса.</a:t>
            </a:r>
          </a:p>
          <a:p>
            <a:pPr marL="549275" indent="-514350">
              <a:buFont typeface="Franklin Gothic Book" pitchFamily="34" charset="0"/>
              <a:buAutoNum type="arabicPeriod"/>
            </a:pPr>
            <a:r>
              <a:rPr lang="ru-RU" sz="2800" smtClean="0"/>
              <a:t>Марья покачала головой, «И зачем же вот каждый день бродить?»</a:t>
            </a:r>
          </a:p>
          <a:p>
            <a:pPr marL="549275" indent="-514350">
              <a:buFont typeface="Franklin Gothic Book" pitchFamily="34" charset="0"/>
              <a:buAutoNum type="arabicPeriod"/>
            </a:pPr>
            <a:r>
              <a:rPr lang="ru-RU" sz="2800" smtClean="0"/>
              <a:t>«Бабушка у нас доктор Айболит»,  восторженно сказал Вовка.</a:t>
            </a:r>
          </a:p>
          <a:p>
            <a:pPr marL="549275" indent="-514350">
              <a:buFont typeface="Franklin Gothic Book" pitchFamily="34" charset="0"/>
              <a:buAutoNum type="arabicPeriod"/>
            </a:pPr>
            <a:r>
              <a:rPr lang="ru-RU" sz="2800" smtClean="0"/>
              <a:t>«Вот какой у нас  ученый кот! - живо прокомментировал Вовка».</a:t>
            </a: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2700338" y="5084763"/>
            <a:ext cx="1800225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4787900" y="5084763"/>
            <a:ext cx="1800225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6875463" y="5084763"/>
            <a:ext cx="1800225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539750" y="5084763"/>
            <a:ext cx="1800225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914400" y="381000"/>
            <a:ext cx="4810125" cy="32639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  <a:latin typeface="DS Down Cyr"/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11500" b="1" smtClean="0">
                <a:latin typeface="Comic Sans MS" pitchFamily="66" charset="0"/>
              </a:rPr>
              <a:t>Увы!</a:t>
            </a:r>
            <a:endParaRPr lang="ru-RU" sz="4800" b="1" smtClean="0">
              <a:latin typeface="Comic Sans MS" pitchFamily="66" charset="0"/>
            </a:endParaRPr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6868" name="Picture 4" descr="C:\Documents and Settings\Елена\Рабочий стол\мышь-силачка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3357563"/>
            <a:ext cx="260667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Содержимое 2"/>
          <p:cNvSpPr>
            <a:spLocks noGrp="1"/>
          </p:cNvSpPr>
          <p:nvPr>
            <p:ph idx="1"/>
          </p:nvPr>
        </p:nvSpPr>
        <p:spPr>
          <a:xfrm>
            <a:off x="914400" y="381000"/>
            <a:ext cx="7772400" cy="6477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  <a:latin typeface="DS Down Cyr"/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11500" b="1" smtClean="0">
                <a:latin typeface="Comic Sans MS" pitchFamily="66" charset="0"/>
              </a:rPr>
              <a:t>Молодец!</a:t>
            </a:r>
            <a:endParaRPr lang="ru-RU" sz="4800" b="1" smtClean="0">
              <a:latin typeface="Comic Sans MS" pitchFamily="66" charset="0"/>
            </a:endParaRPr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7892" name="Picture 4" descr="C:\Documents and Settings\Елена\Рабочий стол\мальчик радуется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657600"/>
            <a:ext cx="2133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7"/>
          <p:cNvSpPr>
            <a:spLocks noGrp="1"/>
          </p:cNvSpPr>
          <p:nvPr>
            <p:ph idx="1"/>
          </p:nvPr>
        </p:nvSpPr>
        <p:spPr>
          <a:xfrm>
            <a:off x="914400" y="838200"/>
            <a:ext cx="7772400" cy="55181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8800" b="1" smtClean="0">
                <a:latin typeface="Comic Sans MS" pitchFamily="66" charset="0"/>
              </a:rPr>
              <a:t>УВЫ!</a:t>
            </a:r>
          </a:p>
          <a:p>
            <a:pPr algn="ctr">
              <a:buFont typeface="Wingdings" pitchFamily="2" charset="2"/>
              <a:buNone/>
            </a:pPr>
            <a:endParaRPr lang="ru-RU" sz="600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7200" b="1" smtClean="0">
                <a:latin typeface="Comic Sans MS" pitchFamily="66" charset="0"/>
              </a:rPr>
              <a:t>Придётся подумать ещё! </a:t>
            </a:r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685800" y="5562600"/>
            <a:ext cx="6858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8916" name="Picture 4" descr="C:\Documents and Settings\Елена\Рабочий стол\мальчик задумался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2286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Содержимое 2"/>
          <p:cNvSpPr>
            <a:spLocks noGrp="1"/>
          </p:cNvSpPr>
          <p:nvPr>
            <p:ph idx="1"/>
          </p:nvPr>
        </p:nvSpPr>
        <p:spPr>
          <a:xfrm>
            <a:off x="971550" y="1125538"/>
            <a:ext cx="7715250" cy="57324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  <a:latin typeface="DS Down Cyr"/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8000" b="1" smtClean="0">
                <a:latin typeface="Comic Sans MS" pitchFamily="66" charset="0"/>
              </a:rPr>
              <a:t>Не сдавайся!</a:t>
            </a: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8000" b="1" smtClean="0">
                <a:latin typeface="Comic Sans MS" pitchFamily="66" charset="0"/>
              </a:rPr>
              <a:t>Пробуй ещё!</a:t>
            </a:r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9940" name="Picture 4" descr="C:\Documents and Settings\Елена\Рабочий стол\мышь-силачка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"/>
            <a:ext cx="1828800" cy="202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539750" y="-171450"/>
            <a:ext cx="7056438" cy="60721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  <a:latin typeface="DS Down Cyr"/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11500" b="1" smtClean="0">
                <a:latin typeface="Comic Sans MS" pitchFamily="66" charset="0"/>
              </a:rPr>
              <a:t>Подумай ещё</a:t>
            </a:r>
            <a:endParaRPr lang="ru-RU" sz="4800" b="1" smtClean="0">
              <a:latin typeface="Comic Sans MS" pitchFamily="66" charset="0"/>
            </a:endParaRPr>
          </a:p>
          <a:p>
            <a:pPr eaLnBrk="1" fontAlgn="t" hangingPunct="1">
              <a:buFont typeface="Wingdings" pitchFamily="2" charset="2"/>
              <a:buNone/>
            </a:pPr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0964" name="Picture 4" descr="C:\Documents and Settings\Елена\Рабочий стол\78d7a7c1a465121ba394082fb341791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149725"/>
            <a:ext cx="2027237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Содержимое 2"/>
          <p:cNvSpPr>
            <a:spLocks noGrp="1"/>
          </p:cNvSpPr>
          <p:nvPr>
            <p:ph idx="1"/>
          </p:nvPr>
        </p:nvSpPr>
        <p:spPr>
          <a:xfrm>
            <a:off x="914400" y="381000"/>
            <a:ext cx="7772400" cy="6477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  <a:latin typeface="DS Down Cyr"/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11500" b="1" smtClean="0">
                <a:latin typeface="Comic Sans MS" pitchFamily="66" charset="0"/>
              </a:rPr>
              <a:t>Умница!</a:t>
            </a:r>
            <a:endParaRPr lang="ru-RU" sz="4800" b="1" smtClean="0">
              <a:latin typeface="Comic Sans MS" pitchFamily="66" charset="0"/>
            </a:endParaRPr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1988" name="Picture 4" descr="C:\Documents and Settings\Елена\Рабочий стол\мальчик радуется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810000"/>
            <a:ext cx="2286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Содержимое 7"/>
          <p:cNvSpPr>
            <a:spLocks noGrp="1"/>
          </p:cNvSpPr>
          <p:nvPr>
            <p:ph idx="1"/>
          </p:nvPr>
        </p:nvSpPr>
        <p:spPr>
          <a:xfrm>
            <a:off x="914400" y="838200"/>
            <a:ext cx="7772400" cy="55181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8800" b="1" smtClean="0">
                <a:latin typeface="Comic Sans MS" pitchFamily="66" charset="0"/>
              </a:rPr>
              <a:t>УВЫ!</a:t>
            </a:r>
          </a:p>
          <a:p>
            <a:pPr algn="ctr">
              <a:buFont typeface="Wingdings" pitchFamily="2" charset="2"/>
              <a:buNone/>
            </a:pPr>
            <a:endParaRPr lang="ru-RU" sz="600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7200" b="1" smtClean="0">
                <a:latin typeface="Comic Sans MS" pitchFamily="66" charset="0"/>
              </a:rPr>
              <a:t>Придётся подумать ещё! </a:t>
            </a:r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685800" y="5562600"/>
            <a:ext cx="6858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3012" name="Picture 4" descr="C:\Documents and Settings\Елена\Рабочий стол\мальчик задумался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2286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Содержимое 2"/>
          <p:cNvSpPr>
            <a:spLocks noGrp="1"/>
          </p:cNvSpPr>
          <p:nvPr>
            <p:ph idx="1"/>
          </p:nvPr>
        </p:nvSpPr>
        <p:spPr>
          <a:xfrm>
            <a:off x="539750" y="0"/>
            <a:ext cx="8064500" cy="60721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11500" b="1" smtClean="0">
                <a:latin typeface="Comic Sans MS" pitchFamily="66" charset="0"/>
              </a:rPr>
              <a:t>Попробуй ещё!</a:t>
            </a:r>
            <a:endParaRPr lang="ru-RU" sz="4800" b="1" smtClean="0">
              <a:latin typeface="Comic Sans MS" pitchFamily="66" charset="0"/>
            </a:endParaRPr>
          </a:p>
          <a:p>
            <a:pPr eaLnBrk="1" fontAlgn="t" hangingPunct="1">
              <a:buFont typeface="Wingdings" pitchFamily="2" charset="2"/>
              <a:buNone/>
            </a:pPr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4036" name="Picture 4" descr="C:\Documents and Settings\Елена\Рабочий стол\78d7a7c1a465121ba394082fb341791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149725"/>
            <a:ext cx="2027237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Содержимое 2"/>
          <p:cNvSpPr>
            <a:spLocks noGrp="1"/>
          </p:cNvSpPr>
          <p:nvPr>
            <p:ph idx="1"/>
          </p:nvPr>
        </p:nvSpPr>
        <p:spPr>
          <a:xfrm>
            <a:off x="395288" y="549275"/>
            <a:ext cx="6769100" cy="25193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  <a:latin typeface="DS Down Cyr"/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9600" b="1" smtClean="0">
                <a:latin typeface="Comic Sans MS" pitchFamily="66" charset="0"/>
              </a:rPr>
              <a:t>Увы!</a:t>
            </a:r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5060" name="Picture 4" descr="C:\Documents and Settings\Елена\Рабочий стол\мышь-силачка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141663"/>
            <a:ext cx="260667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Содержимое 2"/>
          <p:cNvSpPr>
            <a:spLocks noGrp="1"/>
          </p:cNvSpPr>
          <p:nvPr>
            <p:ph idx="1"/>
          </p:nvPr>
        </p:nvSpPr>
        <p:spPr>
          <a:xfrm>
            <a:off x="395288" y="381000"/>
            <a:ext cx="8497887" cy="6477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  <a:latin typeface="DS Down Cyr"/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6600" b="1" smtClean="0">
                <a:latin typeface="Comic Sans MS" pitchFamily="66" charset="0"/>
              </a:rPr>
              <a:t>Восхитительно!</a:t>
            </a:r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" action="ppaction://hlinkshowjump?jump=endshow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6084" name="Picture 4" descr="C:\Documents and Settings\Елена\Рабочий стол\солнце2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500438"/>
            <a:ext cx="2819400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975" cy="850900"/>
          </a:xfrm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3. Найди предложение с ошибкой в пунктуационном  оформлении прямой речи.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179388" y="1125538"/>
            <a:ext cx="8785225" cy="5472112"/>
          </a:xfrm>
        </p:spPr>
        <p:txBody>
          <a:bodyPr/>
          <a:lstStyle/>
          <a:p>
            <a:pPr marL="549275" indent="-514350">
              <a:buFont typeface="Franklin Gothic Book" pitchFamily="34" charset="0"/>
              <a:buAutoNum type="arabicPeriod"/>
            </a:pPr>
            <a:r>
              <a:rPr lang="ru-RU" sz="2800" smtClean="0"/>
              <a:t>«Это еще что за зверь?» - сердито спросила злая волшебница.</a:t>
            </a:r>
          </a:p>
          <a:p>
            <a:pPr marL="549275" indent="-514350">
              <a:buFont typeface="Franklin Gothic Book" pitchFamily="34" charset="0"/>
              <a:buAutoNum type="arabicPeriod"/>
            </a:pPr>
            <a:r>
              <a:rPr lang="ru-RU" sz="2800" smtClean="0"/>
              <a:t>Трусливый Лев свирепо сказал: «Хоть я и трус,  а придется мне завтра померяться силами с Гудвином».</a:t>
            </a:r>
          </a:p>
          <a:p>
            <a:pPr marL="549275" indent="-514350">
              <a:buFont typeface="Franklin Gothic Book" pitchFamily="34" charset="0"/>
              <a:buAutoNum type="arabicPeriod"/>
            </a:pPr>
            <a:r>
              <a:rPr lang="ru-RU" sz="2800" smtClean="0"/>
              <a:t>«Где вы достали столько зеленого мрамора?» - спросила Элли.</a:t>
            </a:r>
          </a:p>
          <a:p>
            <a:pPr marL="549275" indent="-514350">
              <a:buFont typeface="Franklin Gothic Book" pitchFamily="34" charset="0"/>
              <a:buAutoNum type="arabicPeriod"/>
            </a:pPr>
            <a:r>
              <a:rPr lang="ru-RU" sz="2800" smtClean="0"/>
              <a:t>Железный Дровосек закричал – «Приближается страшная гроза!»</a:t>
            </a: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611188" y="5516563"/>
            <a:ext cx="1512887" cy="865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2627313" y="5516563"/>
            <a:ext cx="1512887" cy="865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4716463" y="5516563"/>
            <a:ext cx="1511300" cy="865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6732588" y="5516563"/>
            <a:ext cx="1511300" cy="865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Содержимое 7"/>
          <p:cNvSpPr>
            <a:spLocks noGrp="1"/>
          </p:cNvSpPr>
          <p:nvPr>
            <p:ph idx="1"/>
          </p:nvPr>
        </p:nvSpPr>
        <p:spPr>
          <a:xfrm>
            <a:off x="827088" y="404813"/>
            <a:ext cx="6538912" cy="43195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8800" b="1" smtClean="0">
                <a:latin typeface="Comic Sans MS" pitchFamily="66" charset="0"/>
              </a:rPr>
              <a:t>УВЫ!</a:t>
            </a:r>
          </a:p>
          <a:p>
            <a:pPr algn="ctr">
              <a:buFont typeface="Wingdings" pitchFamily="2" charset="2"/>
              <a:buNone/>
            </a:pPr>
            <a:endParaRPr lang="ru-RU" sz="600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7200" b="1" smtClean="0">
                <a:latin typeface="Comic Sans MS" pitchFamily="66" charset="0"/>
              </a:rPr>
              <a:t>Попробуй ещё! </a:t>
            </a:r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685800" y="5562600"/>
            <a:ext cx="6858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7108" name="Picture 4" descr="C:\Documents and Settings\Елена\Рабочий стол\мальчик задумался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716338"/>
            <a:ext cx="2286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Содержимое 2"/>
          <p:cNvSpPr>
            <a:spLocks noGrp="1"/>
          </p:cNvSpPr>
          <p:nvPr>
            <p:ph idx="1"/>
          </p:nvPr>
        </p:nvSpPr>
        <p:spPr>
          <a:xfrm>
            <a:off x="914400" y="381000"/>
            <a:ext cx="7772400" cy="64770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  <a:latin typeface="DS Down Cyr"/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11500" b="1" smtClean="0">
                <a:latin typeface="Comic Sans MS" pitchFamily="66" charset="0"/>
              </a:rPr>
              <a:t>Подумай!</a:t>
            </a:r>
            <a:endParaRPr lang="ru-RU" sz="4800" b="1" smtClean="0">
              <a:latin typeface="Comic Sans MS" pitchFamily="66" charset="0"/>
            </a:endParaRPr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8132" name="Picture 4" descr="C:\Documents and Settings\Елена\Рабочий стол\мышь-силачка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5" y="3457575"/>
            <a:ext cx="260667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Содержимое 2"/>
          <p:cNvSpPr>
            <a:spLocks noGrp="1"/>
          </p:cNvSpPr>
          <p:nvPr>
            <p:ph idx="1"/>
          </p:nvPr>
        </p:nvSpPr>
        <p:spPr>
          <a:xfrm>
            <a:off x="250825" y="-242888"/>
            <a:ext cx="8893175" cy="47513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  <a:latin typeface="DS Down Cyr"/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11500" b="1" smtClean="0">
                <a:latin typeface="Comic Sans MS" pitchFamily="66" charset="0"/>
              </a:rPr>
              <a:t>Увы! Попробуй ещё!</a:t>
            </a:r>
            <a:endParaRPr lang="ru-RU" sz="4800" b="1" smtClean="0">
              <a:latin typeface="Comic Sans MS" pitchFamily="66" charset="0"/>
            </a:endParaRPr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9156" name="Picture 4" descr="C:\Documents and Settings\Елена\Рабочий стол\78d7a7c1a465121ba394082fb341791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76250"/>
            <a:ext cx="19462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496300" cy="850900"/>
          </a:xfrm>
        </p:spPr>
        <p:txBody>
          <a:bodyPr/>
          <a:lstStyle/>
          <a:p>
            <a:pPr algn="ctr">
              <a:defRPr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4. В каком предложении с прямой речью допущена ошибка?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250825" y="1341438"/>
            <a:ext cx="8713788" cy="4784725"/>
          </a:xfrm>
        </p:spPr>
        <p:txBody>
          <a:bodyPr/>
          <a:lstStyle/>
          <a:p>
            <a:pPr marL="549275" indent="-514350">
              <a:buFont typeface="Franklin Gothic Book" pitchFamily="34" charset="0"/>
              <a:buAutoNum type="arabicPeriod"/>
            </a:pPr>
            <a:r>
              <a:rPr lang="ru-RU" sz="2800" smtClean="0"/>
              <a:t>«О строительстве разве расскажешь в двух словах!» - восторженно сказал Ваня.</a:t>
            </a:r>
          </a:p>
          <a:p>
            <a:pPr marL="549275" indent="-514350">
              <a:buFont typeface="Franklin Gothic Book" pitchFamily="34" charset="0"/>
              <a:buAutoNum type="arabicPeriod"/>
            </a:pPr>
            <a:r>
              <a:rPr lang="ru-RU" sz="2800" smtClean="0"/>
              <a:t>Свистунов реши обратиться к библиотекарю: «Помогите мне, пожалуйста, найти эту книгу».</a:t>
            </a:r>
          </a:p>
          <a:p>
            <a:pPr marL="549275" indent="-514350">
              <a:buFont typeface="Franklin Gothic Book" pitchFamily="34" charset="0"/>
              <a:buAutoNum type="arabicPeriod"/>
            </a:pPr>
            <a:r>
              <a:rPr lang="ru-RU" sz="2800" smtClean="0"/>
              <a:t>Соседка обиженно спросила: «А почему я должна простить тебя?»</a:t>
            </a:r>
          </a:p>
          <a:p>
            <a:pPr marL="549275" indent="-514350">
              <a:buFont typeface="Franklin Gothic Book" pitchFamily="34" charset="0"/>
              <a:buAutoNum type="arabicPeriod"/>
            </a:pPr>
            <a:r>
              <a:rPr lang="ru-RU" sz="2800" smtClean="0"/>
              <a:t>«Они всегда уходят в одно время», - Добавил свидетель.</a:t>
            </a: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611188" y="5300663"/>
            <a:ext cx="1512887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2700338" y="5300663"/>
            <a:ext cx="1511300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4859338" y="5300663"/>
            <a:ext cx="1512887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6875463" y="5300663"/>
            <a:ext cx="1512887" cy="1008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569325" cy="922337"/>
          </a:xfrm>
        </p:spPr>
        <p:txBody>
          <a:bodyPr/>
          <a:lstStyle/>
          <a:p>
            <a:pPr>
              <a:defRPr/>
            </a:pP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5. Укажите предложение, которое соответствует схеме </a:t>
            </a:r>
            <a:r>
              <a:rPr lang="ru-RU" sz="2800" dirty="0" smtClean="0">
                <a:solidFill>
                  <a:srgbClr val="C00000"/>
                </a:solidFill>
              </a:rPr>
              <a:t>«П!» - а. </a:t>
            </a:r>
            <a:r>
              <a:rPr lang="ru-RU" sz="2800" dirty="0" smtClean="0">
                <a:solidFill>
                  <a:schemeClr val="bg1"/>
                </a:solidFill>
              </a:rPr>
              <a:t>(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Знаки препинания расставлены частично)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323850" y="1484313"/>
            <a:ext cx="8291513" cy="4713287"/>
          </a:xfrm>
        </p:spPr>
        <p:txBody>
          <a:bodyPr/>
          <a:lstStyle/>
          <a:p>
            <a:pPr marL="549275" indent="-514350">
              <a:buFont typeface="Franklin Gothic Book" pitchFamily="34" charset="0"/>
              <a:buAutoNum type="arabicPeriod"/>
            </a:pPr>
            <a:r>
              <a:rPr lang="ru-RU" smtClean="0"/>
              <a:t>Однажды приходил ко мне этот Шурка сказал директор.</a:t>
            </a:r>
          </a:p>
          <a:p>
            <a:pPr marL="549275" indent="-514350">
              <a:buFont typeface="Franklin Gothic Book" pitchFamily="34" charset="0"/>
              <a:buAutoNum type="arabicPeriod"/>
            </a:pPr>
            <a:r>
              <a:rPr lang="ru-RU" smtClean="0"/>
              <a:t>Пожар раздался внизу отчаянный крик.</a:t>
            </a:r>
          </a:p>
          <a:p>
            <a:pPr marL="549275" indent="-514350">
              <a:buFont typeface="Franklin Gothic Book" pitchFamily="34" charset="0"/>
              <a:buAutoNum type="arabicPeriod"/>
            </a:pPr>
            <a:r>
              <a:rPr lang="ru-RU" smtClean="0"/>
              <a:t>Что же ты не едешь спросил я ямщика с нетерпением.</a:t>
            </a:r>
          </a:p>
          <a:p>
            <a:pPr marL="549275" indent="-514350">
              <a:buFont typeface="Franklin Gothic Book" pitchFamily="34" charset="0"/>
              <a:buAutoNum type="arabicPeriod"/>
            </a:pPr>
            <a:r>
              <a:rPr lang="ru-RU" smtClean="0"/>
              <a:t>Не один раз отец говорил Жалко, что с нами нет ружья.</a:t>
            </a:r>
          </a:p>
        </p:txBody>
      </p:sp>
      <p:sp>
        <p:nvSpPr>
          <p:cNvPr id="4" name="Скругленный прямоугольник 3">
            <a:hlinkClick r:id="rId2" action="ppaction://hlinksldjump"/>
          </p:cNvPr>
          <p:cNvSpPr/>
          <p:nvPr/>
        </p:nvSpPr>
        <p:spPr>
          <a:xfrm>
            <a:off x="611188" y="5445125"/>
            <a:ext cx="1584325" cy="100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5" name="Скругленный прямоугольник 4">
            <a:hlinkClick r:id="rId3" action="ppaction://hlinksldjump"/>
          </p:cNvPr>
          <p:cNvSpPr/>
          <p:nvPr/>
        </p:nvSpPr>
        <p:spPr>
          <a:xfrm>
            <a:off x="2771775" y="5445125"/>
            <a:ext cx="1584325" cy="100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4787900" y="5445125"/>
            <a:ext cx="1584325" cy="100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6875463" y="5445125"/>
            <a:ext cx="1584325" cy="1008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bg1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7"/>
          <p:cNvSpPr>
            <a:spLocks noGrp="1"/>
          </p:cNvSpPr>
          <p:nvPr>
            <p:ph idx="1"/>
          </p:nvPr>
        </p:nvSpPr>
        <p:spPr>
          <a:xfrm>
            <a:off x="914400" y="838200"/>
            <a:ext cx="7772400" cy="55181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8800" b="1" smtClean="0">
                <a:latin typeface="Comic Sans MS" pitchFamily="66" charset="0"/>
              </a:rPr>
              <a:t>УВЫ!</a:t>
            </a:r>
          </a:p>
          <a:p>
            <a:pPr algn="ctr">
              <a:buFont typeface="Wingdings" pitchFamily="2" charset="2"/>
              <a:buNone/>
            </a:pPr>
            <a:endParaRPr lang="ru-RU" sz="600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7200" b="1" smtClean="0">
                <a:latin typeface="Comic Sans MS" pitchFamily="66" charset="0"/>
              </a:rPr>
              <a:t>Придётся подумать ещё! </a:t>
            </a:r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685800" y="5562600"/>
            <a:ext cx="6858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3316" name="Picture 4" descr="C:\Documents and Settings\Елена\Рабочий стол\мальчик задумался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2286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7"/>
          <p:cNvSpPr>
            <a:spLocks noGrp="1"/>
          </p:cNvSpPr>
          <p:nvPr>
            <p:ph idx="1"/>
          </p:nvPr>
        </p:nvSpPr>
        <p:spPr>
          <a:xfrm>
            <a:off x="827088" y="404813"/>
            <a:ext cx="6538912" cy="43195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8800" b="1" smtClean="0">
                <a:latin typeface="Comic Sans MS" pitchFamily="66" charset="0"/>
              </a:rPr>
              <a:t>УВЫ!</a:t>
            </a:r>
          </a:p>
          <a:p>
            <a:pPr algn="ctr">
              <a:buFont typeface="Wingdings" pitchFamily="2" charset="2"/>
              <a:buNone/>
            </a:pPr>
            <a:endParaRPr lang="ru-RU" sz="6000" smtClean="0">
              <a:latin typeface="Comic Sans MS" pitchFamily="66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7200" b="1" smtClean="0">
                <a:latin typeface="Comic Sans MS" pitchFamily="66" charset="0"/>
              </a:rPr>
              <a:t>Попробуй ещё! </a:t>
            </a:r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685800" y="5562600"/>
            <a:ext cx="6858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4340" name="Picture 4" descr="C:\Documents and Settings\Елена\Рабочий стол\мальчик задумался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3716338"/>
            <a:ext cx="2286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539750" y="-171450"/>
            <a:ext cx="7056438" cy="60721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  <a:latin typeface="DS Down Cyr"/>
            </a:endParaRPr>
          </a:p>
          <a:p>
            <a:pPr algn="ctr" eaLnBrk="1" fontAlgn="t" hangingPunct="1">
              <a:buFont typeface="Wingdings" pitchFamily="2" charset="2"/>
              <a:buNone/>
            </a:pPr>
            <a:r>
              <a:rPr lang="ru-RU" sz="11500" b="1" smtClean="0">
                <a:latin typeface="Comic Sans MS" pitchFamily="66" charset="0"/>
              </a:rPr>
              <a:t>Подумай ещё</a:t>
            </a:r>
            <a:endParaRPr lang="ru-RU" sz="4800" b="1" smtClean="0">
              <a:latin typeface="Comic Sans MS" pitchFamily="66" charset="0"/>
            </a:endParaRPr>
          </a:p>
          <a:p>
            <a:pPr eaLnBrk="1" fontAlgn="t" hangingPunct="1">
              <a:buFont typeface="Wingdings" pitchFamily="2" charset="2"/>
              <a:buNone/>
            </a:pPr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b="1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eaLnBrk="1" fontAlgn="t" hangingPunct="1"/>
            <a:endParaRPr lang="ru-RU" sz="2800" smtClean="0"/>
          </a:p>
          <a:p>
            <a:pPr algn="ctr" eaLnBrk="1" hangingPunct="1">
              <a:buFont typeface="Wingdings" pitchFamily="2" charset="2"/>
              <a:buNone/>
            </a:pPr>
            <a:endParaRPr lang="ru-RU" sz="2800" smtClean="0">
              <a:solidFill>
                <a:srgbClr val="00B05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457200" y="5638800"/>
            <a:ext cx="609600" cy="685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5364" name="Picture 4" descr="C:\Documents and Settings\Елена\Рабочий стол\78d7a7c1a465121ba394082fb341791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149725"/>
            <a:ext cx="2027237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1420</TotalTime>
  <Words>469</Words>
  <Application>Microsoft Office PowerPoint</Application>
  <PresentationFormat>Экран (4:3)</PresentationFormat>
  <Paragraphs>1042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0" baseType="lpstr">
      <vt:lpstr>Arial</vt:lpstr>
      <vt:lpstr>Franklin Gothic Book</vt:lpstr>
      <vt:lpstr>Wingdings 2</vt:lpstr>
      <vt:lpstr>Calibri</vt:lpstr>
      <vt:lpstr>Comic Sans MS</vt:lpstr>
      <vt:lpstr>Wingdings</vt:lpstr>
      <vt:lpstr>DS Down Cyr</vt:lpstr>
      <vt:lpstr>Техническая</vt:lpstr>
      <vt:lpstr>Презентация PowerPoint</vt:lpstr>
      <vt:lpstr>1. Найди предложение без ошибки в пунктуационном  оформлении прямой речи.</vt:lpstr>
      <vt:lpstr>2. Найди предложение без ошибки в пунктуационном  оформлении прямой речи.</vt:lpstr>
      <vt:lpstr>3. Найди предложение с ошибкой в пунктуационном  оформлении прямой речи.</vt:lpstr>
      <vt:lpstr>4. В каком предложении с прямой речью допущена ошибка?</vt:lpstr>
      <vt:lpstr>5. Укажите предложение, которое соответствует схеме «П!» - а. (Знаки препинания расставлены частично)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ученик</dc:creator>
  <cp:lastModifiedBy>RIMK-2</cp:lastModifiedBy>
  <cp:revision>122</cp:revision>
  <dcterms:created xsi:type="dcterms:W3CDTF">2010-12-14T04:40:10Z</dcterms:created>
  <dcterms:modified xsi:type="dcterms:W3CDTF">2013-10-24T08:23:52Z</dcterms:modified>
</cp:coreProperties>
</file>