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9" r:id="rId3"/>
    <p:sldId id="260" r:id="rId4"/>
    <p:sldId id="262" r:id="rId5"/>
    <p:sldId id="263" r:id="rId6"/>
    <p:sldId id="264" r:id="rId7"/>
    <p:sldId id="267" r:id="rId8"/>
    <p:sldId id="265" r:id="rId9"/>
    <p:sldId id="266" r:id="rId10"/>
    <p:sldId id="268" r:id="rId11"/>
    <p:sldId id="269" r:id="rId12"/>
    <p:sldId id="270" r:id="rId13"/>
    <p:sldId id="271" r:id="rId14"/>
    <p:sldId id="25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0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83DF6-E07F-44A5-90FC-0B031E5BB7A4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1D747-CFFF-4452-82B3-518BB21316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5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1D747-CFFF-4452-82B3-518BB21316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60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10.11.2013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le-savchen.ucoz.ru/Caalla/IMG_001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e-savchen.ucoz.ru/Caalla/IMG_0011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ankreferatov.ru/" TargetMode="External"/><Relationship Id="rId2" Type="http://schemas.openxmlformats.org/officeDocument/2006/relationships/hyperlink" Target="http://th-pif.narod.ru/formul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5123" y="1416244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ПИФАГОРОВЫ ТРЕУГОЛЬНИКИ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4077072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Замятина Алена Дмитриевна,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обучающаяся 8А класса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Ванькова Марина Александровна,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учитель математики.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89607"/>
            <a:ext cx="28289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464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/>
              <a:t>Пифагоровы треугольники. Основные пифагоровы треугольники.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20869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1336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             Пифагоровым </a:t>
            </a:r>
            <a:r>
              <a:rPr lang="ru-RU" sz="2400" dirty="0">
                <a:latin typeface="Times New Roman"/>
                <a:ea typeface="Times New Roman"/>
              </a:rPr>
              <a:t>треугольником называется прямоугольный треугольник, стороны которого выражаются натуральными числами. С пифагоровыми треугольниками связано много вопросов, разрешаемых элементарной математикой. Степень трудности решаемых задач различна.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133600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           Прежде </a:t>
            </a:r>
            <a:r>
              <a:rPr lang="ru-RU" sz="2400" dirty="0">
                <a:latin typeface="Times New Roman"/>
                <a:ea typeface="Times New Roman"/>
              </a:rPr>
              <a:t>всего возникает вопрос о существовании пифагоровых треугольников; если они существуют, то, конечно, или бесконечно множество пифагоровых треугольников.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69" y="1"/>
            <a:ext cx="1348531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594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Отыскание основных пифагоровых треугольников.</a:t>
            </a:r>
            <a:endParaRPr lang="ru-RU" dirty="0"/>
          </a:p>
        </p:txBody>
      </p:sp>
      <p:pic>
        <p:nvPicPr>
          <p:cNvPr id="4" name="Объект 3" descr="рис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58047"/>
            <a:ext cx="3384376" cy="16999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1484784"/>
            <a:ext cx="8424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Кроме чисел 3, 4, 5 существует, как известно, бесчисленное множество целых положительных чисел a, b, c, удовлетворяющих соотношению: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a² + b² = c²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В математике пифагоровыми числами (пифагоровой тройкой) называется кортеж из трёх целых чисел (a, b, c), удовлетворяющих соотношению Пифагора: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a² + b² = c²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Пифагор нашел формулы, которые в современной символике могут быть записаны так: а= 2n +1, b=2n(n +1), с= 2n² + 2n +1, где n – целое число. Их называют «Пифагоровыми тройками».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801" y="2"/>
            <a:ext cx="1521199" cy="126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199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11981" y="35954"/>
            <a:ext cx="66246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dirty="0"/>
              <a:t>Мальчик прошел от дома по направлению </a:t>
            </a:r>
          </a:p>
          <a:p>
            <a:pPr algn="ctr"/>
            <a:r>
              <a:rPr lang="ru-RU" sz="2400" dirty="0"/>
              <a:t>на запад 800 м. Затем повернул на север </a:t>
            </a:r>
          </a:p>
          <a:p>
            <a:pPr algn="ctr"/>
            <a:r>
              <a:rPr lang="ru-RU" sz="2400" dirty="0"/>
              <a:t>и прошел 600 м. На каком расстоянии </a:t>
            </a:r>
          </a:p>
          <a:p>
            <a:pPr algn="ctr"/>
            <a:r>
              <a:rPr lang="ru-RU" sz="2400" dirty="0"/>
              <a:t>(в метрах) от дома оказался мальчик?</a:t>
            </a:r>
            <a:r>
              <a:rPr lang="ru-RU" dirty="0"/>
              <a:t> </a:t>
            </a:r>
          </a:p>
        </p:txBody>
      </p:sp>
      <p:pic>
        <p:nvPicPr>
          <p:cNvPr id="25" name="Picture 33" descr="detia-3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797425"/>
            <a:ext cx="952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34"/>
          <p:cNvSpPr>
            <a:spLocks noChangeShapeType="1"/>
          </p:cNvSpPr>
          <p:nvPr/>
        </p:nvSpPr>
        <p:spPr bwMode="auto">
          <a:xfrm flipH="1">
            <a:off x="3924300" y="6165850"/>
            <a:ext cx="3960813" cy="0"/>
          </a:xfrm>
          <a:prstGeom prst="line">
            <a:avLst/>
          </a:prstGeom>
          <a:noFill/>
          <a:ln w="317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07" b="4570"/>
          <a:stretch>
            <a:fillRect/>
          </a:stretch>
        </p:blipFill>
        <p:spPr bwMode="auto">
          <a:xfrm>
            <a:off x="7353300" y="4365625"/>
            <a:ext cx="1790700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Freeform 36"/>
          <p:cNvSpPr>
            <a:spLocks/>
          </p:cNvSpPr>
          <p:nvPr/>
        </p:nvSpPr>
        <p:spPr bwMode="auto">
          <a:xfrm>
            <a:off x="3949700" y="2997200"/>
            <a:ext cx="1588" cy="3149600"/>
          </a:xfrm>
          <a:custGeom>
            <a:avLst/>
            <a:gdLst>
              <a:gd name="T0" fmla="*/ 0 w 1"/>
              <a:gd name="T1" fmla="*/ 0 h 1984"/>
              <a:gd name="T2" fmla="*/ 0 w 1"/>
              <a:gd name="T3" fmla="*/ 1984 h 198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984">
                <a:moveTo>
                  <a:pt x="0" y="0"/>
                </a:moveTo>
                <a:lnTo>
                  <a:pt x="0" y="1984"/>
                </a:lnTo>
              </a:path>
            </a:pathLst>
          </a:custGeom>
          <a:noFill/>
          <a:ln w="31750">
            <a:solidFill>
              <a:srgbClr val="00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9" name="Picture 37" descr="detia-3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724400"/>
            <a:ext cx="952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Line 38"/>
          <p:cNvSpPr>
            <a:spLocks noChangeShapeType="1"/>
          </p:cNvSpPr>
          <p:nvPr/>
        </p:nvSpPr>
        <p:spPr bwMode="auto">
          <a:xfrm>
            <a:off x="3924300" y="2997200"/>
            <a:ext cx="4032250" cy="3095625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5076825" y="6165850"/>
            <a:ext cx="10080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</a:rPr>
              <a:t>800 м</a:t>
            </a:r>
          </a:p>
        </p:txBody>
      </p:sp>
      <p:sp>
        <p:nvSpPr>
          <p:cNvPr id="32" name="Rectangle 40"/>
          <p:cNvSpPr>
            <a:spLocks noChangeArrowheads="1"/>
          </p:cNvSpPr>
          <p:nvPr/>
        </p:nvSpPr>
        <p:spPr bwMode="auto">
          <a:xfrm>
            <a:off x="4067175" y="4581525"/>
            <a:ext cx="10080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</a:rPr>
              <a:t>600 м</a:t>
            </a:r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5795963" y="4005263"/>
            <a:ext cx="431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6084888" y="198913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</a:rPr>
              <a:t>С</a:t>
            </a:r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6156325" y="6338888"/>
            <a:ext cx="58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Ю</a:t>
            </a:r>
          </a:p>
        </p:txBody>
      </p:sp>
      <p:sp>
        <p:nvSpPr>
          <p:cNvPr id="36" name="Text Box 44"/>
          <p:cNvSpPr txBox="1">
            <a:spLocks noChangeArrowheads="1"/>
          </p:cNvSpPr>
          <p:nvPr/>
        </p:nvSpPr>
        <p:spPr bwMode="auto">
          <a:xfrm>
            <a:off x="8723313" y="342900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В</a:t>
            </a: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3276600" y="3429000"/>
            <a:ext cx="37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З</a:t>
            </a:r>
          </a:p>
        </p:txBody>
      </p: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323850" y="4292600"/>
            <a:ext cx="2808288" cy="8651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1116013" y="4437063"/>
            <a:ext cx="121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1000 </a:t>
            </a:r>
          </a:p>
        </p:txBody>
      </p:sp>
      <p:pic>
        <p:nvPicPr>
          <p:cNvPr id="4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39" y="0"/>
            <a:ext cx="1890561" cy="15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86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0.46163 -0.0004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90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8.33333E-7 -0.388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4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1" grpId="0"/>
      <p:bldP spid="32" grpId="0"/>
      <p:bldP spid="33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13544" y="142875"/>
            <a:ext cx="7092950" cy="17732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sz="2400" dirty="0"/>
              <a:t>Девочка прошла от дома по направлению </a:t>
            </a:r>
          </a:p>
          <a:p>
            <a:pPr algn="ctr"/>
            <a:r>
              <a:rPr lang="ru-RU" sz="2400" dirty="0"/>
              <a:t>на запад 500 м. Затем повернула на север </a:t>
            </a:r>
          </a:p>
          <a:p>
            <a:pPr algn="ctr"/>
            <a:r>
              <a:rPr lang="ru-RU" sz="2400" dirty="0"/>
              <a:t>и прошла 300 м. После этого она прошла </a:t>
            </a:r>
          </a:p>
          <a:p>
            <a:pPr algn="ctr"/>
            <a:r>
              <a:rPr lang="ru-RU" sz="2400" dirty="0"/>
              <a:t>на восток еще 100 м. На каком расстоянии </a:t>
            </a:r>
          </a:p>
          <a:p>
            <a:pPr algn="ctr"/>
            <a:r>
              <a:rPr lang="ru-RU" sz="2400" dirty="0"/>
              <a:t>(в метрах) от дома оказалась девочка?</a:t>
            </a:r>
            <a:r>
              <a:rPr lang="ru-RU" dirty="0"/>
              <a:t> </a:t>
            </a:r>
          </a:p>
        </p:txBody>
      </p:sp>
      <p:pic>
        <p:nvPicPr>
          <p:cNvPr id="6" name="Picture 16" descr="detia-3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5084763"/>
            <a:ext cx="87153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8"/>
          <p:cNvSpPr>
            <a:spLocks noChangeShapeType="1"/>
          </p:cNvSpPr>
          <p:nvPr/>
        </p:nvSpPr>
        <p:spPr bwMode="auto">
          <a:xfrm flipH="1">
            <a:off x="3924300" y="6165850"/>
            <a:ext cx="3960813" cy="0"/>
          </a:xfrm>
          <a:prstGeom prst="line">
            <a:avLst/>
          </a:prstGeom>
          <a:noFill/>
          <a:ln w="317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07" b="4570"/>
          <a:stretch>
            <a:fillRect/>
          </a:stretch>
        </p:blipFill>
        <p:spPr bwMode="auto">
          <a:xfrm>
            <a:off x="7353300" y="4221163"/>
            <a:ext cx="17907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20"/>
          <p:cNvSpPr>
            <a:spLocks/>
          </p:cNvSpPr>
          <p:nvPr/>
        </p:nvSpPr>
        <p:spPr bwMode="auto">
          <a:xfrm>
            <a:off x="3937000" y="3695700"/>
            <a:ext cx="12700" cy="2451100"/>
          </a:xfrm>
          <a:custGeom>
            <a:avLst/>
            <a:gdLst>
              <a:gd name="T0" fmla="*/ 0 w 8"/>
              <a:gd name="T1" fmla="*/ 0 h 1544"/>
              <a:gd name="T2" fmla="*/ 8 w 8"/>
              <a:gd name="T3" fmla="*/ 1544 h 154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" h="1544">
                <a:moveTo>
                  <a:pt x="0" y="0"/>
                </a:moveTo>
                <a:lnTo>
                  <a:pt x="8" y="1544"/>
                </a:lnTo>
              </a:path>
            </a:pathLst>
          </a:custGeom>
          <a:noFill/>
          <a:ln w="31750">
            <a:solidFill>
              <a:srgbClr val="00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5905500" y="3721100"/>
            <a:ext cx="1993900" cy="2438400"/>
          </a:xfrm>
          <a:custGeom>
            <a:avLst/>
            <a:gdLst>
              <a:gd name="T0" fmla="*/ 0 w 1256"/>
              <a:gd name="T1" fmla="*/ 0 h 1536"/>
              <a:gd name="T2" fmla="*/ 1256 w 1256"/>
              <a:gd name="T3" fmla="*/ 1536 h 1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6" h="1536">
                <a:moveTo>
                  <a:pt x="0" y="0"/>
                </a:moveTo>
                <a:lnTo>
                  <a:pt x="1256" y="1536"/>
                </a:lnTo>
              </a:path>
            </a:pathLst>
          </a:custGeom>
          <a:noFill/>
          <a:ln w="44450">
            <a:solidFill>
              <a:srgbClr val="80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>
            <a:off x="5076825" y="6165850"/>
            <a:ext cx="10080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</a:rPr>
              <a:t>500 м</a:t>
            </a: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>
            <a:off x="4067175" y="4581525"/>
            <a:ext cx="10080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</a:rPr>
              <a:t>300 м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6804025" y="4221163"/>
            <a:ext cx="431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6084888" y="1989138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С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6156325" y="6338888"/>
            <a:ext cx="584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Ю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8723313" y="342900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В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3276600" y="3429000"/>
            <a:ext cx="371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З</a:t>
            </a:r>
          </a:p>
        </p:txBody>
      </p:sp>
      <p:pic>
        <p:nvPicPr>
          <p:cNvPr id="18" name="Picture 30" descr="detia-3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5157788"/>
            <a:ext cx="80962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1" descr="detia-31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63938" y="2781300"/>
            <a:ext cx="792162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32"/>
          <p:cNvSpPr>
            <a:spLocks/>
          </p:cNvSpPr>
          <p:nvPr/>
        </p:nvSpPr>
        <p:spPr bwMode="auto">
          <a:xfrm>
            <a:off x="3924300" y="3716338"/>
            <a:ext cx="1979613" cy="6350"/>
          </a:xfrm>
          <a:custGeom>
            <a:avLst/>
            <a:gdLst>
              <a:gd name="T0" fmla="*/ 1247 w 1247"/>
              <a:gd name="T1" fmla="*/ 0 h 4"/>
              <a:gd name="T2" fmla="*/ 0 w 1247"/>
              <a:gd name="T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47" h="4">
                <a:moveTo>
                  <a:pt x="1247" y="0"/>
                </a:moveTo>
                <a:lnTo>
                  <a:pt x="0" y="4"/>
                </a:lnTo>
              </a:path>
            </a:pathLst>
          </a:custGeom>
          <a:noFill/>
          <a:ln w="31750">
            <a:solidFill>
              <a:srgbClr val="0033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4643438" y="3644900"/>
            <a:ext cx="10080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 i="1">
                <a:latin typeface="Times New Roman" pitchFamily="18" charset="0"/>
              </a:rPr>
              <a:t>100 м</a:t>
            </a:r>
          </a:p>
        </p:txBody>
      </p:sp>
      <p:sp>
        <p:nvSpPr>
          <p:cNvPr id="22" name="Rectangle 34"/>
          <p:cNvSpPr>
            <a:spLocks noChangeArrowheads="1"/>
          </p:cNvSpPr>
          <p:nvPr/>
        </p:nvSpPr>
        <p:spPr bwMode="auto">
          <a:xfrm>
            <a:off x="323850" y="4292600"/>
            <a:ext cx="2808288" cy="8651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258888" y="4437063"/>
            <a:ext cx="984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</a:rPr>
              <a:t>500 </a:t>
            </a:r>
          </a:p>
        </p:txBody>
      </p:sp>
      <p:sp>
        <p:nvSpPr>
          <p:cNvPr id="25" name="Line 38"/>
          <p:cNvSpPr>
            <a:spLocks noChangeShapeType="1"/>
          </p:cNvSpPr>
          <p:nvPr/>
        </p:nvSpPr>
        <p:spPr bwMode="auto">
          <a:xfrm>
            <a:off x="5867400" y="3716338"/>
            <a:ext cx="0" cy="2449512"/>
          </a:xfrm>
          <a:prstGeom prst="line">
            <a:avLst/>
          </a:prstGeom>
          <a:noFill/>
          <a:ln w="4127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" name="Freeform 39"/>
          <p:cNvSpPr>
            <a:spLocks/>
          </p:cNvSpPr>
          <p:nvPr/>
        </p:nvSpPr>
        <p:spPr bwMode="auto">
          <a:xfrm>
            <a:off x="5892800" y="3759200"/>
            <a:ext cx="1955800" cy="2387600"/>
          </a:xfrm>
          <a:custGeom>
            <a:avLst/>
            <a:gdLst>
              <a:gd name="T0" fmla="*/ 0 w 1232"/>
              <a:gd name="T1" fmla="*/ 1480 h 1504"/>
              <a:gd name="T2" fmla="*/ 0 w 1232"/>
              <a:gd name="T3" fmla="*/ 0 h 1504"/>
              <a:gd name="T4" fmla="*/ 1232 w 1232"/>
              <a:gd name="T5" fmla="*/ 1496 h 1504"/>
              <a:gd name="T6" fmla="*/ 8 w 1232"/>
              <a:gd name="T7" fmla="*/ 1504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32" h="1504">
                <a:moveTo>
                  <a:pt x="0" y="1480"/>
                </a:moveTo>
                <a:lnTo>
                  <a:pt x="0" y="0"/>
                </a:lnTo>
                <a:lnTo>
                  <a:pt x="1232" y="1496"/>
                </a:lnTo>
                <a:lnTo>
                  <a:pt x="8" y="1504"/>
                </a:lnTo>
              </a:path>
            </a:pathLst>
          </a:cu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39" y="0"/>
            <a:ext cx="1890561" cy="15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00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48073 0.0004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0.21562 0.00277 " pathEditMode="relative" rAng="0" ptsTypes="AA">
                                      <p:cBhvr>
                                        <p:cTn id="4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13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/>
      <p:bldP spid="12" grpId="0"/>
      <p:bldP spid="13" grpId="0"/>
      <p:bldP spid="20" grpId="0" animBg="1"/>
      <p:bldP spid="21" grpId="0"/>
      <p:bldP spid="23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 rot="-348579">
            <a:off x="468313" y="260350"/>
            <a:ext cx="5292725" cy="1152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kern="10" spc="560" dirty="0" smtClean="0">
              <a:gradFill rotWithShape="0"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3048579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14375" y="27146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-77868"/>
            <a:ext cx="282892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1474" y="2967335"/>
            <a:ext cx="3381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Объект 3" descr="рис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4" y="116632"/>
            <a:ext cx="3257525" cy="259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Объект 3" descr="рис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84650"/>
            <a:ext cx="3654152" cy="2528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6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205424" cy="371246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1 </a:t>
            </a:r>
            <a:r>
              <a:rPr lang="ru-RU" dirty="0" err="1"/>
              <a:t>Шепан</a:t>
            </a:r>
            <a:r>
              <a:rPr lang="ru-RU" dirty="0"/>
              <a:t> </a:t>
            </a:r>
            <a:r>
              <a:rPr lang="ru-RU" dirty="0" err="1"/>
              <a:t>Еленьский</a:t>
            </a:r>
            <a:r>
              <a:rPr lang="ru-RU" dirty="0"/>
              <a:t> «По следам Пифагора», </a:t>
            </a:r>
            <a:r>
              <a:rPr lang="ru-RU" dirty="0" err="1"/>
              <a:t>детгиз</a:t>
            </a:r>
            <a:r>
              <a:rPr lang="ru-RU" dirty="0"/>
              <a:t> 1961г. занимательная математика</a:t>
            </a:r>
            <a:br>
              <a:rPr lang="ru-RU" dirty="0"/>
            </a:br>
            <a:r>
              <a:rPr lang="ru-RU" dirty="0"/>
              <a:t>2 В. Ф. </a:t>
            </a:r>
            <a:r>
              <a:rPr lang="ru-RU" dirty="0" err="1"/>
              <a:t>Асмус</a:t>
            </a:r>
            <a:r>
              <a:rPr lang="ru-RU" dirty="0"/>
              <a:t> «Античная философия». Москва «Высшая школа» 1976г.</a:t>
            </a:r>
            <a:br>
              <a:rPr lang="ru-RU" dirty="0"/>
            </a:br>
            <a:r>
              <a:rPr lang="ru-RU" dirty="0"/>
              <a:t>3 «Энциклопедический словарь юного математика», «Педагогика» 1985г.</a:t>
            </a:r>
            <a:br>
              <a:rPr lang="ru-RU" dirty="0"/>
            </a:br>
            <a:r>
              <a:rPr lang="ru-RU" dirty="0"/>
              <a:t>4 Большая математическая энциклопедия для школьников.</a:t>
            </a:r>
            <a:br>
              <a:rPr lang="ru-RU" dirty="0"/>
            </a:br>
            <a:r>
              <a:rPr lang="ru-RU" dirty="0"/>
              <a:t>5 Интернет источники:</a:t>
            </a:r>
            <a:br>
              <a:rPr lang="ru-RU" dirty="0"/>
            </a:br>
            <a:r>
              <a:rPr lang="ru-RU" u="sng" dirty="0">
                <a:hlinkClick r:id="rId2"/>
              </a:rPr>
              <a:t>http://th-pif.narod.ru/formul.html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>
                <a:hlinkClick r:id="rId3"/>
              </a:rPr>
              <a:t>http://bankreferatov.ru/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6М.В.Ткачева Домашняя математика, Москва, Просвещение ,1994г.</a:t>
            </a:r>
            <a:br>
              <a:rPr lang="ru-RU" dirty="0"/>
            </a:br>
            <a:r>
              <a:rPr lang="ru-RU" dirty="0"/>
              <a:t>7 </a:t>
            </a:r>
            <a:r>
              <a:rPr lang="ru-RU" dirty="0" err="1"/>
              <a:t>З.А.Скопец</a:t>
            </a:r>
            <a:r>
              <a:rPr lang="ru-RU" dirty="0"/>
              <a:t> Геометрические миниатюры, Москва, Просвещение,1990г.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94447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87018"/>
            <a:ext cx="7520940" cy="548640"/>
          </a:xfrm>
        </p:spPr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39" y="0"/>
            <a:ext cx="1890561" cy="15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2348880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«Прежде чем приступить к возведению</a:t>
            </a:r>
          </a:p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дворца вселенной, сколько нужно еще</a:t>
            </a:r>
          </a:p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добыть материала из рудников опыта!»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Гельвеций.К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667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ПИФАГОРОВЫ ТРЕУГОЛЬНИКИ</a:t>
            </a:r>
          </a:p>
        </p:txBody>
      </p:sp>
    </p:spTree>
    <p:extLst>
      <p:ext uri="{BB962C8B-B14F-4D97-AF65-F5344CB8AC3E}">
        <p14:creationId xmlns:p14="http://schemas.microsoft.com/office/powerpoint/2010/main" val="35718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ПИФАГОРОВЫ ТРЕУГОЛЬНИКИ</a:t>
            </a:r>
            <a:br>
              <a:rPr lang="ru-RU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757372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lvl="0" algn="just"/>
            <a:endParaRPr lang="ru-RU" sz="18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Самой знаменитой теоремой Пифагора является теорема о том, что квадрат, построенный на гипотенузе прямоугольного треугольника, равен сумме квадратов, построенных на его катетах.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39" y="0"/>
            <a:ext cx="1890561" cy="15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18492480" cy="491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601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ПИФАГОРОВЫ ТРЕУГОЛЬНИКИ</a:t>
            </a:r>
            <a:br>
              <a:rPr lang="ru-RU" cap="none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06467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  <a:spcAft>
                <a:spcPts val="0"/>
              </a:spcAft>
            </a:pPr>
            <a:r>
              <a:rPr lang="ru-RU" sz="2800" b="0" dirty="0" smtClean="0">
                <a:latin typeface="Times New Roman"/>
                <a:ea typeface="Times New Roman"/>
              </a:rPr>
              <a:t>	</a:t>
            </a:r>
            <a:r>
              <a:rPr lang="ru-RU" sz="9600" b="0" dirty="0" smtClean="0">
                <a:latin typeface="Times New Roman"/>
                <a:ea typeface="Times New Roman"/>
              </a:rPr>
              <a:t>	И </a:t>
            </a:r>
            <a:r>
              <a:rPr lang="ru-RU" sz="9600" b="0" dirty="0">
                <a:latin typeface="Times New Roman"/>
                <a:ea typeface="Times New Roman"/>
              </a:rPr>
              <a:t>обратная теорема так же справедлива: если стороны </a:t>
            </a:r>
            <a:r>
              <a:rPr lang="en-US" sz="9600" b="0" dirty="0">
                <a:latin typeface="Times New Roman"/>
                <a:ea typeface="Times New Roman"/>
              </a:rPr>
              <a:t>a</a:t>
            </a:r>
            <a:r>
              <a:rPr lang="ru-RU" sz="9600" b="0" dirty="0">
                <a:latin typeface="Times New Roman"/>
                <a:ea typeface="Times New Roman"/>
              </a:rPr>
              <a:t>, </a:t>
            </a:r>
            <a:r>
              <a:rPr lang="en-US" sz="9600" b="0" dirty="0">
                <a:latin typeface="Times New Roman"/>
                <a:ea typeface="Times New Roman"/>
              </a:rPr>
              <a:t>b</a:t>
            </a:r>
            <a:r>
              <a:rPr lang="ru-RU" sz="9600" b="0" dirty="0">
                <a:latin typeface="Times New Roman"/>
                <a:ea typeface="Times New Roman"/>
              </a:rPr>
              <a:t>, </a:t>
            </a:r>
            <a:r>
              <a:rPr lang="en-US" sz="9600" b="0" dirty="0">
                <a:latin typeface="Times New Roman"/>
                <a:ea typeface="Times New Roman"/>
              </a:rPr>
              <a:t>c </a:t>
            </a:r>
            <a:r>
              <a:rPr lang="ru-RU" sz="9600" b="0" dirty="0">
                <a:latin typeface="Times New Roman"/>
                <a:ea typeface="Times New Roman"/>
              </a:rPr>
              <a:t>треугольника отвечают пифагорейскому условию: </a:t>
            </a:r>
            <a:r>
              <a:rPr lang="en-US" sz="9600" b="0" dirty="0" smtClean="0">
                <a:latin typeface="Times New Roman"/>
                <a:ea typeface="Times New Roman"/>
              </a:rPr>
              <a:t>a</a:t>
            </a:r>
            <a:r>
              <a:rPr lang="ru-RU" sz="9600" b="0" baseline="30000" dirty="0">
                <a:latin typeface="Times New Roman"/>
                <a:ea typeface="Times New Roman"/>
              </a:rPr>
              <a:t>2</a:t>
            </a:r>
            <a:r>
              <a:rPr lang="ru-RU" sz="9600" b="0" dirty="0">
                <a:latin typeface="Times New Roman"/>
                <a:ea typeface="Times New Roman"/>
              </a:rPr>
              <a:t>+</a:t>
            </a:r>
            <a:r>
              <a:rPr lang="en-US" sz="9600" b="0" dirty="0">
                <a:latin typeface="Times New Roman"/>
                <a:ea typeface="Times New Roman"/>
              </a:rPr>
              <a:t>b</a:t>
            </a:r>
            <a:r>
              <a:rPr lang="ru-RU" sz="9600" b="0" baseline="30000" dirty="0">
                <a:latin typeface="Times New Roman"/>
                <a:ea typeface="Times New Roman"/>
              </a:rPr>
              <a:t>2</a:t>
            </a:r>
            <a:r>
              <a:rPr lang="ru-RU" sz="9600" b="0" dirty="0">
                <a:latin typeface="Times New Roman"/>
                <a:ea typeface="Times New Roman"/>
              </a:rPr>
              <a:t>=</a:t>
            </a:r>
            <a:r>
              <a:rPr lang="en-US" sz="9600" b="0" dirty="0">
                <a:latin typeface="Times New Roman"/>
                <a:ea typeface="Times New Roman"/>
              </a:rPr>
              <a:t>c</a:t>
            </a:r>
            <a:r>
              <a:rPr lang="ru-RU" sz="9600" b="0" baseline="30000" dirty="0">
                <a:latin typeface="Times New Roman"/>
                <a:ea typeface="Times New Roman"/>
              </a:rPr>
              <a:t>2</a:t>
            </a:r>
            <a:r>
              <a:rPr lang="ru-RU" sz="9600" b="0" dirty="0">
                <a:latin typeface="Times New Roman"/>
                <a:ea typeface="Times New Roman"/>
              </a:rPr>
              <a:t>,</a:t>
            </a:r>
          </a:p>
          <a:p>
            <a:pPr algn="just">
              <a:lnSpc>
                <a:spcPct val="170000"/>
              </a:lnSpc>
            </a:pPr>
            <a:r>
              <a:rPr lang="ru-RU" sz="9600" b="0" dirty="0">
                <a:latin typeface="Times New Roman"/>
                <a:ea typeface="Times New Roman"/>
              </a:rPr>
              <a:t> </a:t>
            </a:r>
            <a:r>
              <a:rPr lang="ru-RU" sz="9600" b="0" dirty="0" smtClean="0">
                <a:latin typeface="Times New Roman"/>
                <a:ea typeface="Times New Roman"/>
              </a:rPr>
              <a:t>   то </a:t>
            </a:r>
            <a:r>
              <a:rPr lang="ru-RU" sz="9600" b="0" dirty="0">
                <a:latin typeface="Times New Roman"/>
                <a:ea typeface="Times New Roman"/>
              </a:rPr>
              <a:t>треугольник будет прямоугольным с прямым углом, лежащим против стороны </a:t>
            </a:r>
            <a:r>
              <a:rPr lang="en-US" sz="9600" b="0" dirty="0">
                <a:latin typeface="Times New Roman"/>
                <a:ea typeface="Times New Roman"/>
              </a:rPr>
              <a:t>c</a:t>
            </a:r>
            <a:r>
              <a:rPr lang="ru-RU" sz="9600" b="0" dirty="0">
                <a:latin typeface="Times New Roman"/>
                <a:ea typeface="Times New Roman"/>
              </a:rPr>
              <a:t>. </a:t>
            </a:r>
            <a:endParaRPr lang="ru-RU" sz="9600" b="0" dirty="0" smtClean="0">
              <a:latin typeface="Times New Roman"/>
              <a:ea typeface="Times New Roman"/>
            </a:endParaRPr>
          </a:p>
          <a:p>
            <a:pPr algn="just">
              <a:lnSpc>
                <a:spcPct val="170000"/>
              </a:lnSpc>
            </a:pPr>
            <a:r>
              <a:rPr lang="ru-RU" sz="9600" dirty="0" smtClean="0">
                <a:latin typeface="Times New Roman"/>
                <a:ea typeface="Times New Roman"/>
              </a:rPr>
              <a:t>		Треугольники</a:t>
            </a:r>
            <a:r>
              <a:rPr lang="ru-RU" sz="9600" dirty="0">
                <a:latin typeface="Times New Roman"/>
                <a:ea typeface="Times New Roman"/>
              </a:rPr>
              <a:t>, все три стороны которых выражаются целыми числами подчиняющимися пифагорейскому </a:t>
            </a:r>
            <a:r>
              <a:rPr lang="ru-RU" sz="9600" dirty="0" smtClean="0">
                <a:latin typeface="Times New Roman"/>
                <a:ea typeface="Times New Roman"/>
              </a:rPr>
              <a:t>условию называются </a:t>
            </a:r>
            <a:r>
              <a:rPr lang="ru-RU" sz="9600" dirty="0">
                <a:latin typeface="Times New Roman"/>
                <a:ea typeface="Times New Roman"/>
              </a:rPr>
              <a:t>пифагоровыми.</a:t>
            </a:r>
            <a:endParaRPr lang="ru-RU" sz="9600" b="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39" y="-171400"/>
            <a:ext cx="1890561" cy="15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5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ПИФАГОРОВЫ ТРЕУГОЛЬНИКИ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03059"/>
              </p:ext>
            </p:extLst>
          </p:nvPr>
        </p:nvGraphicFramePr>
        <p:xfrm>
          <a:off x="1544320" y="2089944"/>
          <a:ext cx="6077585" cy="3200400"/>
        </p:xfrm>
        <a:graphic>
          <a:graphicData uri="http://schemas.openxmlformats.org/drawingml/2006/table">
            <a:tbl>
              <a:tblPr firstRow="1" firstCol="1" bandRow="1"/>
              <a:tblGrid>
                <a:gridCol w="2025650"/>
                <a:gridCol w="2025650"/>
                <a:gridCol w="202628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a=3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b=4 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с=5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a=5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b= 12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с=13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a=15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b= 8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с=17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a=7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b= 24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</a:rPr>
                        <a:t>с=25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a=21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b= 20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с=29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39" y="0"/>
            <a:ext cx="1890561" cy="15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75656" y="1345320"/>
            <a:ext cx="59200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несколько пифагоровых треугольников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3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513397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365104"/>
            <a:ext cx="7848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Треугольник со сторонами 3, 4, 5 </a:t>
            </a:r>
            <a:r>
              <a:rPr lang="ru-RU" dirty="0" smtClean="0">
                <a:latin typeface="Times New Roman"/>
                <a:ea typeface="Times New Roman"/>
              </a:rPr>
              <a:t>считался </a:t>
            </a:r>
            <a:r>
              <a:rPr lang="ru-RU" dirty="0">
                <a:latin typeface="Times New Roman"/>
                <a:ea typeface="Times New Roman"/>
              </a:rPr>
              <a:t>в древности магической фигурой. Он обладает еще и другими интересными особенностями. Периметр </a:t>
            </a:r>
            <a:r>
              <a:rPr lang="ru-RU" dirty="0" smtClean="0">
                <a:latin typeface="Times New Roman"/>
                <a:ea typeface="Times New Roman"/>
              </a:rPr>
              <a:t>12</a:t>
            </a:r>
            <a:r>
              <a:rPr lang="ru-RU" dirty="0">
                <a:latin typeface="Times New Roman"/>
                <a:ea typeface="Times New Roman"/>
              </a:rPr>
              <a:t>, площадь же равняется 6, то есть числу, следующему по порядку за тремя числами, соответствующими длинам его сторон, сверх того, </a:t>
            </a:r>
            <a:r>
              <a:rPr lang="ru-RU" dirty="0" smtClean="0">
                <a:latin typeface="Times New Roman"/>
                <a:ea typeface="Times New Roman"/>
              </a:rPr>
              <a:t>6</a:t>
            </a:r>
            <a:r>
              <a:rPr lang="ru-RU" baseline="30000" dirty="0" smtClean="0">
                <a:latin typeface="Times New Roman"/>
                <a:ea typeface="Times New Roman"/>
              </a:rPr>
              <a:t>3</a:t>
            </a:r>
            <a:r>
              <a:rPr lang="ru-RU" dirty="0" smtClean="0">
                <a:latin typeface="Times New Roman"/>
                <a:ea typeface="Times New Roman"/>
              </a:rPr>
              <a:t>=3</a:t>
            </a:r>
            <a:r>
              <a:rPr lang="ru-RU" baseline="30000" dirty="0" smtClean="0">
                <a:latin typeface="Times New Roman"/>
                <a:ea typeface="Times New Roman"/>
              </a:rPr>
              <a:t>3</a:t>
            </a:r>
            <a:r>
              <a:rPr lang="ru-RU" dirty="0" smtClean="0">
                <a:latin typeface="Times New Roman"/>
                <a:ea typeface="Times New Roman"/>
              </a:rPr>
              <a:t>+4</a:t>
            </a:r>
            <a:r>
              <a:rPr lang="ru-RU" baseline="30000" dirty="0" smtClean="0">
                <a:latin typeface="Times New Roman"/>
                <a:ea typeface="Times New Roman"/>
              </a:rPr>
              <a:t>3</a:t>
            </a:r>
            <a:r>
              <a:rPr lang="ru-RU" dirty="0" smtClean="0">
                <a:latin typeface="Times New Roman"/>
                <a:ea typeface="Times New Roman"/>
              </a:rPr>
              <a:t>+5</a:t>
            </a:r>
            <a:r>
              <a:rPr lang="ru-RU" baseline="30000" dirty="0" smtClean="0">
                <a:latin typeface="Times New Roman"/>
                <a:ea typeface="Times New Roman"/>
              </a:rPr>
              <a:t>3</a:t>
            </a:r>
            <a:r>
              <a:rPr lang="ru-RU" dirty="0">
                <a:latin typeface="Times New Roman"/>
                <a:ea typeface="Times New Roman"/>
              </a:rPr>
              <a:t>.</a:t>
            </a:r>
            <a:endParaRPr lang="ru-RU" sz="1600" dirty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Неудивительно</a:t>
            </a:r>
            <a:r>
              <a:rPr lang="ru-RU" dirty="0">
                <a:latin typeface="Times New Roman"/>
                <a:ea typeface="Times New Roman"/>
              </a:rPr>
              <a:t>, что по мнению Плутарха это самый прекрасный из всех треугольников.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39" y="0"/>
            <a:ext cx="1890561" cy="15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80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520940" cy="5256584"/>
          </a:xfrm>
        </p:spPr>
        <p:txBody>
          <a:bodyPr>
            <a:norm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Цель моего реферата состоит в том, чтобы показать значение пифагоровых треугольников в современном мире, на уроках математики, а также узнать простые  и интересные способы нахождение пифагоровых треугольников 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        Задачи: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1.Рассмотреть различные способы нахождение пифагоровых треугольников.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2.Значение пифагоровых треугольников.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3Применение пифагоровых треугольников на олимпиадах.</a:t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>4Применение пифагоровых треугольников на ГИА.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39" y="0"/>
            <a:ext cx="1890561" cy="15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353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Биография Пифагора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340768"/>
            <a:ext cx="4608512" cy="4896544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39" y="0"/>
            <a:ext cx="1890561" cy="15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49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/>
                <a:ea typeface="Times New Roman"/>
              </a:rPr>
              <a:t>Пифагоровы тройки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/>
                <a:ea typeface="Times New Roman"/>
              </a:rPr>
              <a:t>            Пифагоровы тройки – это наборы из трёх натуральных чисел (x, y и z), из которых сумма квадратов двух чисел равна квадрату третьего числа (x² + y² = z²). В школьной программе пифагоровы тройки не изучаются, появляясь лишь как любопытный частный случай при рассмотрении прямоугольных треугольников. Между тем, пифагоровы тройки являются объектом теории чисел. Сейчас уже найдены стороны 50-го «</a:t>
            </a:r>
            <a:r>
              <a:rPr lang="ru-RU" sz="2400" dirty="0" err="1" smtClean="0">
                <a:latin typeface="Times New Roman"/>
                <a:ea typeface="Times New Roman"/>
              </a:rPr>
              <a:t>пифабедренного</a:t>
            </a:r>
            <a:r>
              <a:rPr lang="ru-RU" sz="2400" dirty="0" smtClean="0">
                <a:latin typeface="Times New Roman"/>
                <a:ea typeface="Times New Roman"/>
              </a:rPr>
              <a:t>» треугольника, значения которых очень велики</a:t>
            </a: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547664" cy="129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447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551</Words>
  <Application>Microsoft Office PowerPoint</Application>
  <PresentationFormat>Экран (4:3)</PresentationFormat>
  <Paragraphs>89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Презентация PowerPoint</vt:lpstr>
      <vt:lpstr>  </vt:lpstr>
      <vt:lpstr>ПИФАГОРОВЫ ТРЕУГОЛЬНИКИ </vt:lpstr>
      <vt:lpstr>ПИФАГОРОВЫ ТРЕУГОЛЬНИКИ </vt:lpstr>
      <vt:lpstr>ПИФАГОРОВЫ ТРЕУГОЛЬНИКИ</vt:lpstr>
      <vt:lpstr>Презентация PowerPoint</vt:lpstr>
      <vt:lpstr>Презентация PowerPoint</vt:lpstr>
      <vt:lpstr>Биография Пифагора </vt:lpstr>
      <vt:lpstr>Пифагоровы тройки </vt:lpstr>
      <vt:lpstr> Пифагоровы треугольники. Основные пифагоровы треугольники.</vt:lpstr>
      <vt:lpstr>Отыскание основных пифагоровых треугольников.</vt:lpstr>
      <vt:lpstr>Презентация PowerPoint</vt:lpstr>
      <vt:lpstr>Презентация PowerPoint</vt:lpstr>
      <vt:lpstr>Презентация PowerPoint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Lord</dc:creator>
  <cp:lastModifiedBy>Lord</cp:lastModifiedBy>
  <cp:revision>14</cp:revision>
  <dcterms:created xsi:type="dcterms:W3CDTF">2013-05-14T15:36:24Z</dcterms:created>
  <dcterms:modified xsi:type="dcterms:W3CDTF">2013-11-10T14:10:23Z</dcterms:modified>
</cp:coreProperties>
</file>