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35"/>
  </p:notesMasterIdLst>
  <p:sldIdLst>
    <p:sldId id="265" r:id="rId9"/>
    <p:sldId id="277" r:id="rId10"/>
    <p:sldId id="276" r:id="rId11"/>
    <p:sldId id="278" r:id="rId12"/>
    <p:sldId id="262" r:id="rId13"/>
    <p:sldId id="268" r:id="rId14"/>
    <p:sldId id="259" r:id="rId15"/>
    <p:sldId id="269" r:id="rId16"/>
    <p:sldId id="261" r:id="rId17"/>
    <p:sldId id="270" r:id="rId18"/>
    <p:sldId id="260" r:id="rId19"/>
    <p:sldId id="271" r:id="rId20"/>
    <p:sldId id="257" r:id="rId21"/>
    <p:sldId id="273" r:id="rId22"/>
    <p:sldId id="263" r:id="rId23"/>
    <p:sldId id="281" r:id="rId24"/>
    <p:sldId id="282" r:id="rId25"/>
    <p:sldId id="272" r:id="rId26"/>
    <p:sldId id="266" r:id="rId27"/>
    <p:sldId id="274" r:id="rId28"/>
    <p:sldId id="264" r:id="rId29"/>
    <p:sldId id="280" r:id="rId30"/>
    <p:sldId id="279" r:id="rId31"/>
    <p:sldId id="275" r:id="rId32"/>
    <p:sldId id="258" r:id="rId33"/>
    <p:sldId id="2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BE4"/>
    <a:srgbClr val="FF7C80"/>
    <a:srgbClr val="D3DCC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69" d="100"/>
          <a:sy n="69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A8EF-302F-4044-9585-A1C80B07006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5801C-58B0-4485-BC02-96CC01A56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7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2D9B-3655-4690-95A4-914CF750325A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7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EB3-90D9-4DB5-9474-EC7842848F8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5BD0-16B8-4B07-842E-E45DEB0C7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EB3-90D9-4DB5-9474-EC7842848F8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5BD0-16B8-4B07-842E-E45DEB0C7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EB3-90D9-4DB5-9474-EC7842848F8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5BD0-16B8-4B07-842E-E45DEB0C7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E6-26D1-4160-AAFF-A068EA845245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13.03.2014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AB4D21-D742-4124-89AC-CECB54C7D6C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52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E6-26D1-4160-AAFF-A068EA845245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13.03.2014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D21-D742-4124-89AC-CECB54C7D6C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9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E6-26D1-4160-AAFF-A068EA845245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13.03.2014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D21-D742-4124-89AC-CECB54C7D6C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56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E6-26D1-4160-AAFF-A068EA845245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13.03.2014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D21-D742-4124-89AC-CECB54C7D6C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61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E6-26D1-4160-AAFF-A068EA845245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13.03.2014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D21-D742-4124-89AC-CECB54C7D6C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86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E6-26D1-4160-AAFF-A068EA845245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13.03.2014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D21-D742-4124-89AC-CECB54C7D6C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07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E6-26D1-4160-AAFF-A068EA845245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13.03.2014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D21-D742-4124-89AC-CECB54C7D6C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97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E6-26D1-4160-AAFF-A068EA845245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13.03.2014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D21-D742-4124-89AC-CECB54C7D6C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1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EB3-90D9-4DB5-9474-EC7842848F8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5BD0-16B8-4B07-842E-E45DEB0C7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E6-26D1-4160-AAFF-A068EA845245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13.03.2014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D21-D742-4124-89AC-CECB54C7D6C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54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E6-26D1-4160-AAFF-A068EA845245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13.03.2014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D21-D742-4124-89AC-CECB54C7D6C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26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E6-26D1-4160-AAFF-A068EA845245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13.03.2014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D21-D742-4124-89AC-CECB54C7D6C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13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1A8C06-8A52-4610-ABF3-EF1F94B55A18}" type="datetimeFigureOut">
              <a:rPr lang="ru-RU"/>
              <a:pPr/>
              <a:t>13.03.2014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8AF7241-6F12-44A4-976F-0EB4B44277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52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A8C06-8A52-4610-ABF3-EF1F94B55A18}" type="datetimeFigureOut">
              <a:rPr lang="ru-RU" smtClean="0">
                <a:solidFill>
                  <a:srgbClr val="575F6D"/>
                </a:solidFill>
              </a:rPr>
              <a:pPr/>
              <a:t>13.03.2014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7241-6F12-44A4-976F-0EB4B44277B0}" type="slidenum">
              <a:rPr lang="ru-RU" smtClean="0">
                <a:solidFill>
                  <a:srgbClr val="575F6D"/>
                </a:solidFill>
              </a:rPr>
              <a:pPr/>
              <a:t>‹#›</a:t>
            </a:fld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48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1A8C06-8A52-4610-ABF3-EF1F94B55A18}" type="datetimeFigureOut">
              <a:rPr lang="ru-RU" smtClean="0">
                <a:solidFill>
                  <a:srgbClr val="575F6D"/>
                </a:solidFill>
              </a:rPr>
              <a:pPr/>
              <a:t>13.03.2014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8AF7241-6F12-44A4-976F-0EB4B44277B0}" type="slidenum">
              <a:rPr lang="ru-RU" smtClean="0">
                <a:solidFill>
                  <a:srgbClr val="575F6D"/>
                </a:solidFill>
              </a:rPr>
              <a:pPr/>
              <a:t>‹#›</a:t>
            </a:fld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43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A8C06-8A52-4610-ABF3-EF1F94B55A18}" type="datetimeFigureOut">
              <a:rPr lang="ru-RU" smtClean="0">
                <a:solidFill>
                  <a:srgbClr val="575F6D"/>
                </a:solidFill>
              </a:rPr>
              <a:pPr/>
              <a:t>13.03.2014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7241-6F12-44A4-976F-0EB4B44277B0}" type="slidenum">
              <a:rPr lang="ru-RU" smtClean="0">
                <a:solidFill>
                  <a:srgbClr val="575F6D"/>
                </a:solidFill>
              </a:rPr>
              <a:pPr/>
              <a:t>‹#›</a:t>
            </a:fld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86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A8C06-8A52-4610-ABF3-EF1F94B55A18}" type="datetimeFigureOut">
              <a:rPr lang="ru-RU" smtClean="0">
                <a:solidFill>
                  <a:srgbClr val="575F6D"/>
                </a:solidFill>
              </a:rPr>
              <a:pPr/>
              <a:t>13.03.2014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7241-6F12-44A4-976F-0EB4B44277B0}" type="slidenum">
              <a:rPr lang="ru-RU" smtClean="0">
                <a:solidFill>
                  <a:srgbClr val="575F6D"/>
                </a:solidFill>
              </a:rPr>
              <a:pPr/>
              <a:t>‹#›</a:t>
            </a:fld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87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A8C06-8A52-4610-ABF3-EF1F94B55A18}" type="datetimeFigureOut">
              <a:rPr lang="ru-RU" smtClean="0">
                <a:solidFill>
                  <a:srgbClr val="575F6D"/>
                </a:solidFill>
              </a:rPr>
              <a:pPr/>
              <a:t>13.03.2014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7241-6F12-44A4-976F-0EB4B44277B0}" type="slidenum">
              <a:rPr lang="ru-RU" smtClean="0">
                <a:solidFill>
                  <a:srgbClr val="575F6D"/>
                </a:solidFill>
              </a:rPr>
              <a:pPr/>
              <a:t>‹#›</a:t>
            </a:fld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81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1A8C06-8A52-4610-ABF3-EF1F94B55A18}" type="datetimeFigureOut">
              <a:rPr lang="ru-RU" smtClean="0">
                <a:solidFill>
                  <a:srgbClr val="575F6D"/>
                </a:solidFill>
              </a:rPr>
              <a:pPr/>
              <a:t>13.03.2014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7241-6F12-44A4-976F-0EB4B44277B0}" type="slidenum">
              <a:rPr lang="ru-RU" smtClean="0">
                <a:solidFill>
                  <a:srgbClr val="575F6D"/>
                </a:solidFill>
              </a:rPr>
              <a:pPr/>
              <a:t>‹#›</a:t>
            </a:fld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9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EB3-90D9-4DB5-9474-EC7842848F8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5BD0-16B8-4B07-842E-E45DEB0C7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A8C06-8A52-4610-ABF3-EF1F94B55A18}" type="datetimeFigureOut">
              <a:rPr lang="ru-RU" smtClean="0">
                <a:solidFill>
                  <a:srgbClr val="575F6D"/>
                </a:solidFill>
              </a:rPr>
              <a:pPr/>
              <a:t>13.03.2014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7241-6F12-44A4-976F-0EB4B44277B0}" type="slidenum">
              <a:rPr lang="ru-RU" smtClean="0">
                <a:solidFill>
                  <a:srgbClr val="575F6D"/>
                </a:solidFill>
              </a:rPr>
              <a:pPr/>
              <a:t>‹#›</a:t>
            </a:fld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31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A8C06-8A52-4610-ABF3-EF1F94B55A18}" type="datetimeFigureOut">
              <a:rPr lang="ru-RU" smtClean="0">
                <a:solidFill>
                  <a:srgbClr val="FFF39D"/>
                </a:solidFill>
              </a:rPr>
              <a:pPr/>
              <a:t>13.03.2014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7241-6F12-44A4-976F-0EB4B44277B0}" type="slidenum">
              <a:rPr lang="ru-RU" smtClean="0">
                <a:solidFill>
                  <a:srgbClr val="FFF39D"/>
                </a:solidFill>
              </a:rPr>
              <a:pPr/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81619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A8C06-8A52-4610-ABF3-EF1F94B55A18}" type="datetimeFigureOut">
              <a:rPr lang="ru-RU" smtClean="0">
                <a:solidFill>
                  <a:srgbClr val="575F6D"/>
                </a:solidFill>
              </a:rPr>
              <a:pPr/>
              <a:t>13.03.2014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7241-6F12-44A4-976F-0EB4B44277B0}" type="slidenum">
              <a:rPr lang="ru-RU" smtClean="0">
                <a:solidFill>
                  <a:srgbClr val="575F6D"/>
                </a:solidFill>
              </a:rPr>
              <a:pPr/>
              <a:t>‹#›</a:t>
            </a:fld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62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F1A8C06-8A52-4610-ABF3-EF1F94B55A18}" type="datetimeFigureOut">
              <a:rPr lang="ru-RU" smtClean="0">
                <a:solidFill>
                  <a:srgbClr val="575F6D"/>
                </a:solidFill>
              </a:rPr>
              <a:pPr/>
              <a:t>13.03.2014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8AF7241-6F12-44A4-976F-0EB4B44277B0}" type="slidenum">
              <a:rPr lang="ru-RU" smtClean="0">
                <a:solidFill>
                  <a:srgbClr val="575F6D"/>
                </a:solidFill>
              </a:rPr>
              <a:pPr/>
              <a:t>‹#›</a:t>
            </a:fld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71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4C600"/>
                </a:solidFill>
              </a:rPr>
              <a:pPr/>
              <a:t>‹#›</a:t>
            </a:fld>
            <a:endParaRPr lang="ru-RU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33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93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50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92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53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53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EB3-90D9-4DB5-9474-EC7842848F8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5BD0-16B8-4B07-842E-E45DEB0C7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14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06346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572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37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436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0CC2FF3-12EB-4655-8A2C-0D55B67B03A1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13.03.2014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E125-033A-4337-8046-6F3E19358579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31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FF3-12EB-4655-8A2C-0D55B67B03A1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13.03.2014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E125-033A-4337-8046-6F3E19358579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71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FF3-12EB-4655-8A2C-0D55B67B03A1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13.03.2014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E125-033A-4337-8046-6F3E19358579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34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FF3-12EB-4655-8A2C-0D55B67B03A1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13.03.2014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E125-033A-4337-8046-6F3E19358579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710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FF3-12EB-4655-8A2C-0D55B67B03A1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13.03.2014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E125-033A-4337-8046-6F3E19358579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EB3-90D9-4DB5-9474-EC7842848F8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5BD0-16B8-4B07-842E-E45DEB0C7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FF3-12EB-4655-8A2C-0D55B67B03A1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13.03.2014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E125-033A-4337-8046-6F3E19358579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66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FF3-12EB-4655-8A2C-0D55B67B03A1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13.03.2014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E125-033A-4337-8046-6F3E19358579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715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FF3-12EB-4655-8A2C-0D55B67B03A1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13.03.2014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E125-033A-4337-8046-6F3E19358579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41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FF3-12EB-4655-8A2C-0D55B67B03A1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13.03.2014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E125-033A-4337-8046-6F3E19358579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335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FF3-12EB-4655-8A2C-0D55B67B03A1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13.03.2014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E125-033A-4337-8046-6F3E19358579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03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FF3-12EB-4655-8A2C-0D55B67B03A1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13.03.2014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E125-033A-4337-8046-6F3E19358579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29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073E87"/>
                </a:solidFill>
              </a:rPr>
              <a:pPr/>
              <a:t>13.03.2014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45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073E87"/>
                </a:solidFill>
              </a:rPr>
              <a:pPr/>
              <a:t>13.03.2014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073E87"/>
                </a:solidFill>
              </a:rPr>
              <a:pPr/>
              <a:t>13.03.2014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581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073E87"/>
                </a:solidFill>
              </a:rPr>
              <a:pPr/>
              <a:t>13.03.2014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5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EB3-90D9-4DB5-9474-EC7842848F8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5BD0-16B8-4B07-842E-E45DEB0C7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073E87"/>
                </a:solidFill>
              </a:rPr>
              <a:pPr/>
              <a:t>13.03.2014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6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073E87"/>
                </a:solidFill>
              </a:rPr>
              <a:pPr/>
              <a:t>13.03.2014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875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073E87"/>
                </a:solidFill>
              </a:rPr>
              <a:pPr/>
              <a:t>13.03.2014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40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073E87"/>
                </a:solidFill>
              </a:rPr>
              <a:pPr/>
              <a:t>13.03.2014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274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073E87"/>
                </a:solidFill>
              </a:rPr>
              <a:pPr/>
              <a:t>13.03.2014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690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073E87"/>
                </a:solidFill>
              </a:rPr>
              <a:pPr/>
              <a:t>13.03.2014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99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073E87"/>
                </a:solidFill>
              </a:rPr>
              <a:pPr/>
              <a:t>13.03.2014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282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E4E9EF"/>
                </a:solidFill>
              </a:rPr>
              <a:pPr/>
              <a:t>13.03.2014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E4E9EF"/>
                </a:solidFill>
              </a:rPr>
              <a:pPr/>
              <a:t>‹#›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998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E4E9EF"/>
                </a:solidFill>
              </a:rPr>
              <a:pPr/>
              <a:t>13.03.2014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D42DCA-E952-4566-AF43-67DF83B6A24B}" type="slidenum">
              <a:rPr lang="ru-RU" smtClean="0">
                <a:solidFill>
                  <a:srgbClr val="E4E9EF"/>
                </a:solidFill>
              </a:rPr>
              <a:pPr/>
              <a:t>‹#›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39082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E4E9EF"/>
                </a:solidFill>
              </a:rPr>
              <a:pPr/>
              <a:t>13.03.2014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E4E9EF"/>
                </a:solidFill>
              </a:rPr>
              <a:pPr/>
              <a:t>‹#›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53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EB3-90D9-4DB5-9474-EC7842848F8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5BD0-16B8-4B07-842E-E45DEB0C7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E4E9EF"/>
                </a:solidFill>
              </a:rPr>
              <a:pPr/>
              <a:t>13.03.2014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E4E9EF"/>
                </a:solidFill>
              </a:rPr>
              <a:pPr/>
              <a:t>‹#›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6379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E4E9EF"/>
                </a:solidFill>
              </a:rPr>
              <a:pPr/>
              <a:t>‹#›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E4E9EF"/>
                </a:solidFill>
              </a:rPr>
              <a:pPr/>
              <a:t>13.03.2014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8669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E4E9EF"/>
                </a:solidFill>
              </a:rPr>
              <a:pPr/>
              <a:t>13.03.2014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E4E9EF"/>
                </a:solidFill>
              </a:rPr>
              <a:pPr/>
              <a:t>‹#›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28789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E4E9EF"/>
                </a:solidFill>
              </a:rPr>
              <a:pPr/>
              <a:t>13.03.2014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E4E9EF"/>
                </a:solidFill>
              </a:rPr>
              <a:pPr/>
              <a:t>‹#›</a:t>
            </a:fld>
            <a:endParaRPr lang="ru-RU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077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E4E9EF"/>
                </a:solidFill>
              </a:rPr>
              <a:pPr/>
              <a:t>13.03.2014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E4E9EF"/>
                </a:solidFill>
              </a:rPr>
              <a:pPr/>
              <a:t>‹#›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419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E4E9EF"/>
                </a:solidFill>
              </a:rPr>
              <a:pPr/>
              <a:t>13.03.2014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E4E9EF"/>
                </a:solidFill>
              </a:rPr>
              <a:pPr/>
              <a:t>‹#›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104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E4E9EF"/>
                </a:solidFill>
              </a:rPr>
              <a:pPr/>
              <a:t>13.03.2014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E4E9EF"/>
                </a:solidFill>
              </a:rPr>
              <a:pPr/>
              <a:t>‹#›</a:t>
            </a:fld>
            <a:endParaRPr lang="ru-RU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337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C9E2-5A3C-4066-809D-50C7477F8C3C}" type="datetimeFigureOut">
              <a:rPr lang="ru-RU" smtClean="0">
                <a:solidFill>
                  <a:srgbClr val="E4E9EF"/>
                </a:solidFill>
              </a:rPr>
              <a:pPr/>
              <a:t>13.03.2014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2DCA-E952-4566-AF43-67DF83B6A24B}" type="slidenum">
              <a:rPr lang="ru-RU" smtClean="0">
                <a:solidFill>
                  <a:srgbClr val="E4E9EF"/>
                </a:solidFill>
              </a:rPr>
              <a:pPr/>
              <a:t>‹#›</a:t>
            </a:fld>
            <a:endParaRPr lang="ru-RU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731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3BE1-B642-4ED8-A6CE-BF3AE67929CC}" type="datetimeFigureOut">
              <a:rPr lang="ru-RU" smtClean="0">
                <a:solidFill>
                  <a:srgbClr val="4E5B6F"/>
                </a:solidFill>
              </a:rPr>
              <a:pPr/>
              <a:t>13.03.2014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7B43-1991-47CC-AF6F-059F939D00E5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099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3BE1-B642-4ED8-A6CE-BF3AE67929CC}" type="datetimeFigureOut">
              <a:rPr lang="ru-RU" smtClean="0">
                <a:solidFill>
                  <a:srgbClr val="4E5B6F"/>
                </a:solidFill>
              </a:rPr>
              <a:pPr/>
              <a:t>13.03.2014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7B43-1991-47CC-AF6F-059F939D00E5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EB3-90D9-4DB5-9474-EC7842848F8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5BD0-16B8-4B07-842E-E45DEB0C7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3BE1-B642-4ED8-A6CE-BF3AE67929CC}" type="datetimeFigureOut">
              <a:rPr lang="ru-RU" smtClean="0">
                <a:solidFill>
                  <a:srgbClr val="4E5B6F"/>
                </a:solidFill>
              </a:rPr>
              <a:pPr/>
              <a:t>13.03.2014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7B43-1991-47CC-AF6F-059F939D00E5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826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3BE1-B642-4ED8-A6CE-BF3AE67929CC}" type="datetimeFigureOut">
              <a:rPr lang="ru-RU" smtClean="0">
                <a:solidFill>
                  <a:srgbClr val="4E5B6F"/>
                </a:solidFill>
              </a:rPr>
              <a:pPr/>
              <a:t>13.03.2014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7B43-1991-47CC-AF6F-059F939D00E5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798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3BE1-B642-4ED8-A6CE-BF3AE67929CC}" type="datetimeFigureOut">
              <a:rPr lang="ru-RU" smtClean="0">
                <a:solidFill>
                  <a:srgbClr val="4E5B6F"/>
                </a:solidFill>
              </a:rPr>
              <a:pPr/>
              <a:t>13.03.2014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7B43-1991-47CC-AF6F-059F939D00E5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246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3BE1-B642-4ED8-A6CE-BF3AE67929CC}" type="datetimeFigureOut">
              <a:rPr lang="ru-RU" smtClean="0">
                <a:solidFill>
                  <a:srgbClr val="4E5B6F"/>
                </a:solidFill>
              </a:rPr>
              <a:pPr/>
              <a:t>13.03.2014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7B43-1991-47CC-AF6F-059F939D00E5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047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3BE1-B642-4ED8-A6CE-BF3AE67929CC}" type="datetimeFigureOut">
              <a:rPr lang="ru-RU" smtClean="0">
                <a:solidFill>
                  <a:srgbClr val="4E5B6F"/>
                </a:solidFill>
              </a:rPr>
              <a:pPr/>
              <a:t>13.03.2014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7B43-1991-47CC-AF6F-059F939D00E5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326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3BE1-B642-4ED8-A6CE-BF3AE67929CC}" type="datetimeFigureOut">
              <a:rPr lang="ru-RU" smtClean="0">
                <a:solidFill>
                  <a:srgbClr val="4E5B6F"/>
                </a:solidFill>
              </a:rPr>
              <a:pPr/>
              <a:t>13.03.2014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7B43-1991-47CC-AF6F-059F939D00E5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694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3BE1-B642-4ED8-A6CE-BF3AE67929CC}" type="datetimeFigureOut">
              <a:rPr lang="ru-RU" smtClean="0">
                <a:solidFill>
                  <a:srgbClr val="4E5B6F"/>
                </a:solidFill>
              </a:rPr>
              <a:pPr/>
              <a:t>13.03.2014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7B43-1991-47CC-AF6F-059F939D00E5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43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3BE1-B642-4ED8-A6CE-BF3AE67929CC}" type="datetimeFigureOut">
              <a:rPr lang="ru-RU" smtClean="0">
                <a:solidFill>
                  <a:srgbClr val="4E5B6F"/>
                </a:solidFill>
              </a:rPr>
              <a:pPr/>
              <a:t>13.03.2014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7B43-1991-47CC-AF6F-059F939D00E5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39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3BE1-B642-4ED8-A6CE-BF3AE67929CC}" type="datetimeFigureOut">
              <a:rPr lang="ru-RU" smtClean="0">
                <a:solidFill>
                  <a:srgbClr val="4E5B6F"/>
                </a:solidFill>
              </a:rPr>
              <a:pPr/>
              <a:t>13.03.2014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7B43-1991-47CC-AF6F-059F939D00E5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0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2EB3-90D9-4DB5-9474-EC7842848F8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5BD0-16B8-4B07-842E-E45DEB0C7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CA2EB3-90D9-4DB5-9474-EC7842848F8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085BD0-16B8-4B07-842E-E45DEB0C7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4298A5E6-26D1-4160-AAFF-A068EA845245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13.03.2014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AB4D21-D742-4124-89AC-CECB54C7D6C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28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F1A8C06-8A52-4610-ABF3-EF1F94B55A18}" type="datetimeFigureOut">
              <a:rPr lang="ru-RU" smtClean="0">
                <a:solidFill>
                  <a:srgbClr val="575F6D"/>
                </a:solidFill>
              </a:rPr>
              <a:pPr/>
              <a:t>13.03.2014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8AF7241-6F12-44A4-976F-0EB4B44277B0}" type="slidenum">
              <a:rPr lang="ru-RU" smtClean="0">
                <a:solidFill>
                  <a:srgbClr val="575F6D"/>
                </a:solidFill>
              </a:rPr>
              <a:pPr/>
              <a:t>‹#›</a:t>
            </a:fld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3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6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0CC2FF3-12EB-4655-8A2C-0D55B67B03A1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13.03.2014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14EE125-033A-4337-8046-6F3E19358579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D6C9E2-5A3C-4066-809D-50C7477F8C3C}" type="datetimeFigureOut">
              <a:rPr lang="ru-RU" smtClean="0">
                <a:solidFill>
                  <a:srgbClr val="073E87"/>
                </a:solidFill>
              </a:rPr>
              <a:pPr/>
              <a:t>13.03.2014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9D42DCA-E952-4566-AF43-67DF83B6A24B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3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D6C9E2-5A3C-4066-809D-50C7477F8C3C}" type="datetimeFigureOut">
              <a:rPr lang="ru-RU" smtClean="0">
                <a:solidFill>
                  <a:srgbClr val="E4E9EF"/>
                </a:solidFill>
              </a:rPr>
              <a:pPr/>
              <a:t>13.03.2014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4E9EF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D42DCA-E952-4566-AF43-67DF83B6A24B}" type="slidenum">
              <a:rPr lang="ru-RU" smtClean="0">
                <a:solidFill>
                  <a:srgbClr val="E4E9EF"/>
                </a:solidFill>
              </a:rPr>
              <a:pPr/>
              <a:t>‹#›</a:t>
            </a:fld>
            <a:endParaRPr lang="ru-RU">
              <a:solidFill>
                <a:srgbClr val="E4E9E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386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833BE1-B642-4ED8-A6CE-BF3AE67929CC}" type="datetimeFigureOut">
              <a:rPr lang="ru-RU" smtClean="0">
                <a:solidFill>
                  <a:srgbClr val="4E5B6F"/>
                </a:solidFill>
              </a:rPr>
              <a:pPr/>
              <a:t>13.03.2014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9657B43-1991-47CC-AF6F-059F939D00E5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1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4149080"/>
            <a:ext cx="3313355" cy="10805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Календарь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788024" y="5408731"/>
            <a:ext cx="3309803" cy="1260629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800" b="1" dirty="0" smtClean="0"/>
              <a:t>3 «А» КЛАССА.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8" t="6931" r="16212" b="26023"/>
          <a:stretch/>
        </p:blipFill>
        <p:spPr>
          <a:xfrm>
            <a:off x="755576" y="332656"/>
            <a:ext cx="6192688" cy="3954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5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88267"/>
              </p:ext>
            </p:extLst>
          </p:nvPr>
        </p:nvGraphicFramePr>
        <p:xfrm>
          <a:off x="107504" y="260640"/>
          <a:ext cx="7848872" cy="62647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848872"/>
              </a:tblGrid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План работы на МАЙ</a:t>
                      </a:r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0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990"/>
            <a:ext cx="7239000" cy="588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май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4752528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Праздничные дни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1 мая – праздник весны и труда 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3 мая – день солнца 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9 мая – день победы 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15 мая – международный день семьи 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24 мая – день славянской письменности и культуры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Дни рождения:</a:t>
            </a:r>
          </a:p>
          <a:p>
            <a:r>
              <a:rPr lang="ru-RU" sz="2000" dirty="0" smtClean="0"/>
              <a:t>8 мая - </a:t>
            </a:r>
            <a:r>
              <a:rPr lang="ru-RU" sz="2000" dirty="0" err="1" smtClean="0"/>
              <a:t>Сухнева</a:t>
            </a:r>
            <a:r>
              <a:rPr lang="ru-RU" sz="2000" dirty="0" smtClean="0"/>
              <a:t> Алина</a:t>
            </a:r>
          </a:p>
          <a:p>
            <a:r>
              <a:rPr lang="ru-RU" sz="2000" dirty="0" smtClean="0"/>
              <a:t>21 мая - Васильева Лера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Приметы</a:t>
            </a:r>
          </a:p>
          <a:p>
            <a:r>
              <a:rPr lang="ru-RU" dirty="0"/>
              <a:t> </a:t>
            </a:r>
            <a:r>
              <a:rPr lang="ru-RU" sz="2000" dirty="0" smtClean="0"/>
              <a:t>май холодный – год хлебородный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Стих про Май </a:t>
            </a:r>
          </a:p>
          <a:p>
            <a:pPr marL="0" indent="0">
              <a:buNone/>
            </a:pPr>
            <a:r>
              <a:rPr lang="ru-RU" sz="2000" dirty="0" smtClean="0"/>
              <a:t>Всё поёт, играет, пляшет</a:t>
            </a:r>
          </a:p>
          <a:p>
            <a:pPr marL="0" indent="0">
              <a:buNone/>
            </a:pPr>
            <a:r>
              <a:rPr lang="ru-RU" sz="2000" dirty="0" smtClean="0"/>
              <a:t>Наступает месяц май.</a:t>
            </a:r>
          </a:p>
          <a:p>
            <a:pPr marL="0" indent="0">
              <a:buNone/>
            </a:pPr>
            <a:r>
              <a:rPr lang="ru-RU" sz="2000" dirty="0" smtClean="0"/>
              <a:t>Нет его светлей и краше,</a:t>
            </a:r>
          </a:p>
          <a:p>
            <a:pPr marL="0" indent="0">
              <a:buNone/>
            </a:pPr>
            <a:r>
              <a:rPr lang="ru-RU" sz="2000" dirty="0" smtClean="0"/>
              <a:t>Руки к солнцу поднимай!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1008"/>
            <a:ext cx="4128459" cy="309634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69900"/>
              </p:ext>
            </p:extLst>
          </p:nvPr>
        </p:nvGraphicFramePr>
        <p:xfrm>
          <a:off x="5195897" y="692696"/>
          <a:ext cx="3648239" cy="251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77"/>
                <a:gridCol w="521177"/>
                <a:gridCol w="521177"/>
                <a:gridCol w="521177"/>
                <a:gridCol w="546943"/>
                <a:gridCol w="495411"/>
                <a:gridCol w="521177"/>
              </a:tblGrid>
              <a:tr h="41962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/>
                        <a:t>пн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/>
                        <a:t>вт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чт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/>
                        <a:t>св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41962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41962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41962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41962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26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29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31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3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61769"/>
              </p:ext>
            </p:extLst>
          </p:nvPr>
        </p:nvGraphicFramePr>
        <p:xfrm>
          <a:off x="683568" y="260648"/>
          <a:ext cx="7848872" cy="62647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848872"/>
              </a:tblGrid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План работы на Июнь</a:t>
                      </a:r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88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1194"/>
            <a:ext cx="2808312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Июнь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77262111"/>
              </p:ext>
            </p:extLst>
          </p:nvPr>
        </p:nvGraphicFramePr>
        <p:xfrm>
          <a:off x="330941" y="1338490"/>
          <a:ext cx="3312365" cy="237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95"/>
                <a:gridCol w="473195"/>
                <a:gridCol w="473195"/>
                <a:gridCol w="473195"/>
                <a:gridCol w="473195"/>
                <a:gridCol w="473195"/>
                <a:gridCol w="473195"/>
              </a:tblGrid>
              <a:tr h="340631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чт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</a:tr>
              <a:tr h="340631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371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406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406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406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359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067944" y="616722"/>
            <a:ext cx="4794983" cy="60269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Стих</a:t>
            </a: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800" b="0" dirty="0" smtClean="0">
                <a:solidFill>
                  <a:schemeClr val="accent3">
                    <a:lumMod val="75000"/>
                  </a:schemeClr>
                </a:solidFill>
              </a:rPr>
              <a:t>Я  бегу со смехом</a:t>
            </a:r>
          </a:p>
          <a:p>
            <a:pPr marL="0" indent="0" algn="l">
              <a:buNone/>
            </a:pPr>
            <a:r>
              <a:rPr lang="ru-RU" sz="1800" b="0" dirty="0" smtClean="0">
                <a:solidFill>
                  <a:schemeClr val="accent3">
                    <a:lumMod val="75000"/>
                  </a:schemeClr>
                </a:solidFill>
              </a:rPr>
              <a:t>Я на встречу дня</a:t>
            </a:r>
          </a:p>
          <a:p>
            <a:pPr marL="0" indent="0" algn="l">
              <a:buNone/>
            </a:pPr>
            <a:r>
              <a:rPr lang="ru-RU" sz="1800" b="0" dirty="0" smtClean="0">
                <a:solidFill>
                  <a:schemeClr val="accent3">
                    <a:lumMod val="75000"/>
                  </a:schemeClr>
                </a:solidFill>
              </a:rPr>
              <a:t>Эй попробуй, ветер</a:t>
            </a:r>
          </a:p>
          <a:p>
            <a:pPr marL="0" indent="0" algn="l">
              <a:buNone/>
            </a:pPr>
            <a:r>
              <a:rPr lang="ru-RU" sz="1800" b="0" dirty="0" smtClean="0">
                <a:solidFill>
                  <a:schemeClr val="accent3">
                    <a:lumMod val="75000"/>
                  </a:schemeClr>
                </a:solidFill>
              </a:rPr>
              <a:t>Догони меня! Первое июня-</a:t>
            </a:r>
          </a:p>
          <a:p>
            <a:pPr marL="0" indent="0" algn="l">
              <a:buNone/>
            </a:pPr>
            <a:r>
              <a:rPr lang="ru-RU" sz="1800" b="0" dirty="0" smtClean="0">
                <a:solidFill>
                  <a:schemeClr val="accent3">
                    <a:lumMod val="75000"/>
                  </a:schemeClr>
                </a:solidFill>
              </a:rPr>
              <a:t>День больше затей</a:t>
            </a:r>
          </a:p>
          <a:p>
            <a:pPr marL="0" indent="0" algn="l">
              <a:buNone/>
            </a:pPr>
            <a:r>
              <a:rPr lang="ru-RU" sz="1800" b="0" dirty="0" smtClean="0">
                <a:solidFill>
                  <a:schemeClr val="accent3">
                    <a:lumMod val="75000"/>
                  </a:schemeClr>
                </a:solidFill>
              </a:rPr>
              <a:t>День защиты в мире</a:t>
            </a:r>
          </a:p>
          <a:p>
            <a:pPr marL="0" indent="0" algn="l">
              <a:buNone/>
            </a:pPr>
            <a:r>
              <a:rPr lang="ru-RU" sz="1800" b="0" dirty="0" smtClean="0">
                <a:solidFill>
                  <a:schemeClr val="accent3">
                    <a:lumMod val="75000"/>
                  </a:schemeClr>
                </a:solidFill>
              </a:rPr>
              <a:t>Маленьких  детей!</a:t>
            </a:r>
          </a:p>
          <a:p>
            <a:pPr marL="0" indent="0" algn="l">
              <a:buNone/>
            </a:pPr>
            <a:endParaRPr lang="ru-RU" sz="1800" b="0" dirty="0"/>
          </a:p>
          <a:p>
            <a:pPr marL="0" indent="0" algn="l">
              <a:buNone/>
            </a:pPr>
            <a:r>
              <a:rPr lang="ru-RU" sz="1800" b="0" dirty="0" smtClean="0">
                <a:solidFill>
                  <a:schemeClr val="accent6">
                    <a:lumMod val="50000"/>
                  </a:schemeClr>
                </a:solidFill>
              </a:rPr>
              <a:t>Пословица</a:t>
            </a: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</a:rPr>
              <a:t>: Июнь-конец  </a:t>
            </a:r>
            <a:r>
              <a:rPr lang="ru-RU" sz="1800" b="0" dirty="0" err="1" smtClean="0">
                <a:solidFill>
                  <a:schemeClr val="accent2">
                    <a:lumMod val="75000"/>
                  </a:schemeClr>
                </a:solidFill>
              </a:rPr>
              <a:t>пролетья</a:t>
            </a:r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</a:rPr>
              <a:t>, начало лета</a:t>
            </a:r>
          </a:p>
          <a:p>
            <a:pPr marL="0" indent="0" algn="l">
              <a:buNone/>
            </a:pPr>
            <a:endParaRPr lang="ru-RU" sz="1800" b="0" dirty="0"/>
          </a:p>
          <a:p>
            <a:pPr marL="0" indent="0" algn="l">
              <a:buNone/>
            </a:pPr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</a:rPr>
              <a:t>Приметы</a:t>
            </a:r>
            <a:r>
              <a:rPr lang="ru-RU" sz="1800" b="0" dirty="0" smtClean="0"/>
              <a:t>: 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</a:rPr>
              <a:t>Туман утром стелется по воде-будет солнечная погода.</a:t>
            </a:r>
          </a:p>
          <a:p>
            <a:pPr marL="0" indent="0" algn="l">
              <a:buNone/>
            </a:pPr>
            <a:endParaRPr lang="ru-RU" sz="1800" b="0" dirty="0"/>
          </a:p>
          <a:p>
            <a:pPr marL="0" indent="0" algn="l">
              <a:buNone/>
            </a:pP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</a:rPr>
              <a:t>Поговорка</a:t>
            </a:r>
            <a:r>
              <a:rPr lang="ru-RU" sz="1800" b="0" dirty="0" smtClean="0"/>
              <a:t>:  </a:t>
            </a:r>
            <a:r>
              <a:rPr lang="ru-RU" sz="1800" b="0" dirty="0" smtClean="0">
                <a:solidFill>
                  <a:schemeClr val="accent4">
                    <a:lumMod val="75000"/>
                  </a:schemeClr>
                </a:solidFill>
              </a:rPr>
              <a:t>Июнь-с косою по лугам прошёл ,а июнь с серпом по хлебам побежал .</a:t>
            </a:r>
          </a:p>
          <a:p>
            <a:pPr marL="0" indent="0" algn="l">
              <a:buNone/>
            </a:pPr>
            <a:endParaRPr lang="ru-RU" sz="1800" b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Праздник</a:t>
            </a:r>
            <a:r>
              <a:rPr lang="ru-RU" sz="1800" b="0" dirty="0" smtClean="0">
                <a:solidFill>
                  <a:srgbClr val="0070C0"/>
                </a:solidFill>
              </a:rPr>
              <a:t>и</a:t>
            </a:r>
            <a:r>
              <a:rPr lang="ru-RU" sz="1800" b="0" dirty="0" smtClean="0"/>
              <a:t>:</a:t>
            </a:r>
          </a:p>
          <a:p>
            <a:pPr marL="0" indent="0" algn="l">
              <a:buNone/>
            </a:pPr>
            <a:r>
              <a:rPr lang="ru-RU" sz="1600" dirty="0" smtClean="0">
                <a:effectLst/>
              </a:rPr>
              <a:t>1 </a:t>
            </a:r>
            <a:r>
              <a:rPr lang="ru-RU" sz="1600" dirty="0">
                <a:effectLst/>
              </a:rPr>
              <a:t>июня – международный день защиты детей </a:t>
            </a:r>
            <a:endParaRPr lang="ru-RU" sz="1600" dirty="0" smtClean="0">
              <a:effectLst/>
            </a:endParaRPr>
          </a:p>
          <a:p>
            <a:pPr marL="0" indent="0" algn="l">
              <a:buNone/>
            </a:pPr>
            <a:r>
              <a:rPr lang="ru-RU" sz="1600" dirty="0" smtClean="0">
                <a:effectLst/>
              </a:rPr>
              <a:t>12 </a:t>
            </a:r>
            <a:r>
              <a:rPr lang="ru-RU" sz="1600" dirty="0">
                <a:effectLst/>
              </a:rPr>
              <a:t>июня – день России </a:t>
            </a:r>
            <a:endParaRPr lang="ru-RU" sz="1600" dirty="0" smtClean="0">
              <a:effectLst/>
            </a:endParaRPr>
          </a:p>
          <a:p>
            <a:pPr marL="0" indent="0" algn="l">
              <a:buNone/>
            </a:pPr>
            <a:r>
              <a:rPr lang="ru-RU" sz="1600" dirty="0" smtClean="0">
                <a:effectLst/>
              </a:rPr>
              <a:t>27 </a:t>
            </a:r>
            <a:r>
              <a:rPr lang="ru-RU" sz="1600" dirty="0">
                <a:effectLst/>
              </a:rPr>
              <a:t>июня – день молодежи </a:t>
            </a:r>
            <a:endParaRPr lang="ru-RU" sz="1800" b="0" dirty="0" smtClean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52468"/>
            <a:ext cx="3707904" cy="27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77853"/>
              </p:ext>
            </p:extLst>
          </p:nvPr>
        </p:nvGraphicFramePr>
        <p:xfrm>
          <a:off x="683568" y="260648"/>
          <a:ext cx="7992888" cy="63367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992888"/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FF7C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работы на Июль</a:t>
                      </a:r>
                      <a:endParaRPr lang="ru-RU" dirty="0">
                        <a:solidFill>
                          <a:srgbClr val="FF7C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2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34320"/>
            <a:ext cx="2952517" cy="997845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Июль</a:t>
            </a:r>
            <a:endParaRPr lang="ru-RU" sz="6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88640"/>
            <a:ext cx="4176464" cy="331236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Стих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Этот месяц самый яркий,</a:t>
            </a:r>
            <a:b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Самый пестрый, самый жаркий.</a:t>
            </a:r>
            <a:b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Липа сладкая цветет,</a:t>
            </a:r>
            <a:b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Первый боровик растет,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Зацветает в поле рожь,</a:t>
            </a:r>
            <a:b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Грозы нагоняют дрожь,</a:t>
            </a:r>
            <a:b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Пчелы мед таскают в ульи.</a:t>
            </a:r>
            <a:b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Это все пришло в 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июле.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776919"/>
              </p:ext>
            </p:extLst>
          </p:nvPr>
        </p:nvGraphicFramePr>
        <p:xfrm>
          <a:off x="5004048" y="1052736"/>
          <a:ext cx="3696070" cy="2248026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528010"/>
                <a:gridCol w="552110"/>
                <a:gridCol w="503910"/>
                <a:gridCol w="528010"/>
                <a:gridCol w="528010"/>
                <a:gridCol w="528010"/>
                <a:gridCol w="528010"/>
              </a:tblGrid>
              <a:tr h="37467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/>
                </a:tc>
              </a:tr>
              <a:tr h="374671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46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12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13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46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14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15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17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19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46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21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22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23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24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25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26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27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46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28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29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30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31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4320480" cy="2700300"/>
          </a:xfrm>
        </p:spPr>
      </p:pic>
      <p:sp>
        <p:nvSpPr>
          <p:cNvPr id="8" name="Прямоугольник 7"/>
          <p:cNvSpPr/>
          <p:nvPr/>
        </p:nvSpPr>
        <p:spPr>
          <a:xfrm>
            <a:off x="4844396" y="3429000"/>
            <a:ext cx="42839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июля – День рождения </a:t>
            </a:r>
          </a:p>
          <a:p>
            <a:pPr lvl="0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Амосовой Вероники</a:t>
            </a:r>
          </a:p>
          <a:p>
            <a:pPr lvl="0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6 июля – День рождения Надежды Леонидовны</a:t>
            </a:r>
          </a:p>
          <a:p>
            <a:pPr lvl="0" algn="ctr">
              <a:buClr>
                <a:srgbClr val="F14124">
                  <a:lumMod val="75000"/>
                </a:srgbClr>
              </a:buClr>
              <a:buSzPct val="130000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 smtClean="0">
                <a:solidFill>
                  <a:srgbClr val="F14124">
                    <a:lumMod val="50000"/>
                  </a:srgbClr>
                </a:solidFill>
              </a:rPr>
              <a:t>Даты календаря</a:t>
            </a:r>
            <a:r>
              <a:rPr lang="en-US" sz="1600" b="1" dirty="0" smtClean="0">
                <a:solidFill>
                  <a:srgbClr val="F14124">
                    <a:lumMod val="50000"/>
                  </a:srgbClr>
                </a:solidFill>
              </a:rPr>
              <a:t>:</a:t>
            </a:r>
            <a:endParaRPr lang="ru-RU" sz="1600" b="1" dirty="0">
              <a:solidFill>
                <a:srgbClr val="F14124">
                  <a:lumMod val="50000"/>
                </a:srgbClr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 smtClean="0">
                <a:solidFill>
                  <a:srgbClr val="7030A0"/>
                </a:solidFill>
              </a:rPr>
              <a:t>8 </a:t>
            </a:r>
            <a:r>
              <a:rPr lang="ru-RU" sz="1600" b="1" dirty="0">
                <a:solidFill>
                  <a:srgbClr val="7030A0"/>
                </a:solidFill>
              </a:rPr>
              <a:t>июля </a:t>
            </a:r>
            <a:r>
              <a:rPr lang="ru-RU" sz="1600" b="1" dirty="0">
                <a:solidFill>
                  <a:srgbClr val="7030A0"/>
                </a:solidFill>
                <a:latin typeface="arial"/>
              </a:rPr>
              <a:t>день семьи, любви и верности</a:t>
            </a:r>
          </a:p>
          <a:p>
            <a:pPr lvl="0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>
                <a:solidFill>
                  <a:srgbClr val="7030A0"/>
                </a:solidFill>
              </a:rPr>
              <a:t>12 июля день фотографа</a:t>
            </a:r>
          </a:p>
          <a:p>
            <a:pPr lvl="0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>
                <a:solidFill>
                  <a:srgbClr val="7030A0"/>
                </a:solidFill>
              </a:rPr>
              <a:t>20 июля международный день шахмат</a:t>
            </a:r>
          </a:p>
          <a:p>
            <a:pPr lvl="0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 smtClean="0">
                <a:solidFill>
                  <a:srgbClr val="7030A0"/>
                </a:solidFill>
              </a:rPr>
              <a:t>28 </a:t>
            </a:r>
            <a:r>
              <a:rPr lang="ru-RU" sz="1600" b="1" dirty="0">
                <a:solidFill>
                  <a:srgbClr val="7030A0"/>
                </a:solidFill>
              </a:rPr>
              <a:t>июля крещение Руси </a:t>
            </a:r>
          </a:p>
          <a:p>
            <a:pPr lvl="0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 smtClean="0">
                <a:solidFill>
                  <a:srgbClr val="7030A0"/>
                </a:solidFill>
              </a:rPr>
              <a:t>30 </a:t>
            </a:r>
            <a:r>
              <a:rPr lang="ru-RU" sz="1600" b="1" dirty="0">
                <a:solidFill>
                  <a:srgbClr val="7030A0"/>
                </a:solidFill>
              </a:rPr>
              <a:t>июля международный день дружбы</a:t>
            </a:r>
          </a:p>
        </p:txBody>
      </p:sp>
    </p:spTree>
    <p:extLst>
      <p:ext uri="{BB962C8B-B14F-4D97-AF65-F5344CB8AC3E}">
        <p14:creationId xmlns:p14="http://schemas.microsoft.com/office/powerpoint/2010/main" val="2074809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732914"/>
              </p:ext>
            </p:extLst>
          </p:nvPr>
        </p:nvGraphicFramePr>
        <p:xfrm>
          <a:off x="683568" y="260648"/>
          <a:ext cx="7992888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План работы на Август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085184"/>
            <a:ext cx="1358045" cy="15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76672"/>
            <a:ext cx="2518048" cy="792088"/>
          </a:xfrm>
        </p:spPr>
        <p:txBody>
          <a:bodyPr/>
          <a:lstStyle/>
          <a:p>
            <a:r>
              <a:rPr lang="ru-RU" dirty="0" smtClean="0"/>
              <a:t>Август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077072"/>
            <a:ext cx="2840360" cy="14732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sz="2600" b="1" dirty="0">
                <a:solidFill>
                  <a:schemeClr val="bg1"/>
                </a:solidFill>
                <a:latin typeface="Times New Roman"/>
                <a:ea typeface="Calibri"/>
              </a:rPr>
              <a:t>22 августа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– день Государственного флага Российской Федерации </a:t>
            </a:r>
          </a:p>
          <a:p>
            <a:r>
              <a:rPr lang="ru-RU" dirty="0">
                <a:latin typeface="Times New Roman"/>
                <a:ea typeface="Calibri"/>
              </a:rPr>
              <a:t/>
            </a:r>
            <a:br>
              <a:rPr lang="ru-RU" dirty="0">
                <a:latin typeface="Times New Roman"/>
                <a:ea typeface="Calibri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007541"/>
              </p:ext>
            </p:extLst>
          </p:nvPr>
        </p:nvGraphicFramePr>
        <p:xfrm>
          <a:off x="5796136" y="1340768"/>
          <a:ext cx="29759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42"/>
                <a:gridCol w="425142"/>
                <a:gridCol w="425142"/>
                <a:gridCol w="425142"/>
                <a:gridCol w="425142"/>
                <a:gridCol w="425142"/>
                <a:gridCol w="425142"/>
              </a:tblGrid>
              <a:tr h="29066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/>
                </a:tc>
              </a:tr>
              <a:tr h="2906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</a:tr>
              <a:tr h="29066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</a:tr>
              <a:tr h="290661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</a:tr>
              <a:tr h="290661"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</a:tr>
              <a:tr h="290661"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8" y="3789040"/>
            <a:ext cx="4965170" cy="27929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5503" y="9807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  <a:t>Собираем в августе</a:t>
            </a:r>
            <a:b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  <a:t>Урожай  плодов.</a:t>
            </a:r>
            <a:b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  <a:t>Много  людям радости</a:t>
            </a:r>
            <a:b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  <a:t>После   всех   трудов</a:t>
            </a:r>
            <a:b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  <a:t>Солнце   над   просторами</a:t>
            </a:r>
            <a:b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  <a:t>Нивами  стоит. </a:t>
            </a:r>
            <a:b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  <a:t>И  подсолнух   зёрнами</a:t>
            </a:r>
            <a:b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0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  <a:t>Чёрными набит</a:t>
            </a:r>
            <a: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  <a:t>. 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02438"/>
              </p:ext>
            </p:extLst>
          </p:nvPr>
        </p:nvGraphicFramePr>
        <p:xfrm>
          <a:off x="683568" y="260648"/>
          <a:ext cx="7848872" cy="62647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848872"/>
              </a:tblGrid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План работы на Сентябрь</a:t>
                      </a:r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1346360964_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2440" y="4572008"/>
            <a:ext cx="1681560" cy="22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500694" y="5112545"/>
            <a:ext cx="3694114" cy="17008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Загадка</a:t>
            </a:r>
          </a:p>
          <a:p>
            <a:pPr marL="0" indent="0">
              <a:buNone/>
            </a:pPr>
            <a:r>
              <a:rPr lang="ru-RU" dirty="0" smtClean="0"/>
              <a:t>Вслед за августом приходит,</a:t>
            </a:r>
          </a:p>
          <a:p>
            <a:pPr marL="0" indent="0">
              <a:buNone/>
            </a:pPr>
            <a:r>
              <a:rPr lang="ru-RU" dirty="0" smtClean="0"/>
              <a:t>очень богат он урожаем,</a:t>
            </a:r>
          </a:p>
          <a:p>
            <a:pPr marL="0" indent="0">
              <a:buNone/>
            </a:pPr>
            <a:r>
              <a:rPr lang="ru-RU" dirty="0" smtClean="0"/>
              <a:t>С листопадом хороводит</a:t>
            </a:r>
          </a:p>
          <a:p>
            <a:pPr marL="0" indent="0">
              <a:buNone/>
            </a:pPr>
            <a:r>
              <a:rPr lang="ru-RU" dirty="0" smtClean="0"/>
              <a:t>Мы его, конечно знаем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43608" y="357166"/>
            <a:ext cx="3024336" cy="6557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Сентябрь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71230"/>
              </p:ext>
            </p:extLst>
          </p:nvPr>
        </p:nvGraphicFramePr>
        <p:xfrm>
          <a:off x="557808" y="1071918"/>
          <a:ext cx="3726160" cy="185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308"/>
                <a:gridCol w="532308"/>
                <a:gridCol w="532308"/>
                <a:gridCol w="576667"/>
                <a:gridCol w="487950"/>
                <a:gridCol w="532308"/>
                <a:gridCol w="532311"/>
              </a:tblGrid>
              <a:tr h="311854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чт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</a:tr>
              <a:tr h="2621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118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118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118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2621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334768" y="4136256"/>
            <a:ext cx="4179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>
          <a:xfrm>
            <a:off x="5292080" y="694476"/>
            <a:ext cx="3694114" cy="2163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Стих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Принёс сентябрь зонтики,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Полил на рощу дождиком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 выросли на кочке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Волнушки и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груздочки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Просил детей заботливо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Ходить по лужам в ботинках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 с грустью добрый друг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Отправил птиц на юг.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10" y="3004720"/>
            <a:ext cx="1872208" cy="16884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490" y="304466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Дни рождения: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22 – Минин Никита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29 – Ситников Артем</a:t>
            </a: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Праздники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1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сентября – день знаний 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8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сентября – международный день грамотности, день Российского букваря 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22 сентября – день осеннего равноденствия 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30 сентября – день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Calibri"/>
              </a:rPr>
              <a:t>Internet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b="1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7"/>
          <a:stretch/>
        </p:blipFill>
        <p:spPr>
          <a:xfrm>
            <a:off x="5661756" y="2863051"/>
            <a:ext cx="3158716" cy="228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Условные обозначения календаря</a:t>
            </a: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37391"/>
              </p:ext>
            </p:extLst>
          </p:nvPr>
        </p:nvGraphicFramePr>
        <p:xfrm>
          <a:off x="827584" y="764704"/>
          <a:ext cx="7848872" cy="792088"/>
        </p:xfrm>
        <a:graphic>
          <a:graphicData uri="http://schemas.openxmlformats.org/drawingml/2006/table">
            <a:tbl>
              <a:tblPr firstRow="1" bandRow="1"/>
              <a:tblGrid>
                <a:gridCol w="504056"/>
                <a:gridCol w="3312368"/>
                <a:gridCol w="504056"/>
                <a:gridCol w="3528392"/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День рождения одноклассника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Праздничный день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Выходной день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54760"/>
              </p:ext>
            </p:extLst>
          </p:nvPr>
        </p:nvGraphicFramePr>
        <p:xfrm>
          <a:off x="251520" y="1916832"/>
          <a:ext cx="8712968" cy="4567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План работы на Январь</a:t>
                      </a:r>
                      <a:endParaRPr lang="ru-RU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43133"/>
              </p:ext>
            </p:extLst>
          </p:nvPr>
        </p:nvGraphicFramePr>
        <p:xfrm>
          <a:off x="683568" y="260648"/>
          <a:ext cx="7848872" cy="62647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848872"/>
              </a:tblGrid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План работы на Октябрь</a:t>
                      </a:r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1347682582_50668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2" y="4929198"/>
            <a:ext cx="2405066" cy="18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44008" y="187995"/>
            <a:ext cx="3200400" cy="7207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Октябрь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104" y="388790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октябре, в октябре                        </a:t>
            </a:r>
          </a:p>
          <a:p>
            <a:r>
              <a:rPr lang="ru-RU" b="1" dirty="0" smtClean="0"/>
              <a:t>Частый дождик на дворе.</a:t>
            </a:r>
          </a:p>
          <a:p>
            <a:r>
              <a:rPr lang="ru-RU" b="1" dirty="0" smtClean="0"/>
              <a:t>На лугах мертва трава, </a:t>
            </a:r>
          </a:p>
          <a:p>
            <a:r>
              <a:rPr lang="ru-RU" b="1" dirty="0" smtClean="0"/>
              <a:t>Замолчал кузнечик.</a:t>
            </a:r>
          </a:p>
          <a:p>
            <a:r>
              <a:rPr lang="ru-RU" b="1" dirty="0" smtClean="0"/>
              <a:t>Заготовлены дрова</a:t>
            </a:r>
          </a:p>
          <a:p>
            <a:r>
              <a:rPr lang="ru-RU" b="1" dirty="0" smtClean="0"/>
              <a:t>На зиму для печек.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4149080"/>
            <a:ext cx="43639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Весна красна цветами, а осень -снопами                                </a:t>
            </a:r>
          </a:p>
          <a:p>
            <a:endParaRPr lang="en-US" dirty="0" smtClean="0"/>
          </a:p>
          <a:p>
            <a:pPr algn="ctr"/>
            <a:r>
              <a:rPr lang="ru-RU" b="1" dirty="0" smtClean="0"/>
              <a:t>Осенью скот жиреет, а человек добреет.</a:t>
            </a:r>
          </a:p>
          <a:p>
            <a:endParaRPr lang="en-US" dirty="0" smtClean="0"/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Осенью кисель да блины, а весной сиди, да гляди.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/>
          <a:stretch/>
        </p:blipFill>
        <p:spPr bwMode="auto">
          <a:xfrm>
            <a:off x="4502727" y="1142984"/>
            <a:ext cx="4087566" cy="256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8522"/>
              </p:ext>
            </p:extLst>
          </p:nvPr>
        </p:nvGraphicFramePr>
        <p:xfrm>
          <a:off x="288034" y="2132856"/>
          <a:ext cx="4139947" cy="2194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91421"/>
                <a:gridCol w="591421"/>
                <a:gridCol w="591421"/>
                <a:gridCol w="591421"/>
                <a:gridCol w="591421"/>
                <a:gridCol w="591421"/>
                <a:gridCol w="591421"/>
              </a:tblGrid>
              <a:tr h="24574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/>
                </a:tc>
              </a:tr>
              <a:tr h="2457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45747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245747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245747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245747"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489" y="45091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1 октября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– международный день музыки; день пожилых людей; 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4 октября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- всемирный день защиты животных 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5 октября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– день учителя 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21 октября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– международный день школьных библиотек </a:t>
            </a:r>
            <a:endParaRPr lang="ru-RU" b="1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43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07552"/>
              </p:ext>
            </p:extLst>
          </p:nvPr>
        </p:nvGraphicFramePr>
        <p:xfrm>
          <a:off x="467544" y="404665"/>
          <a:ext cx="8208912" cy="5918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43204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План работы на Ноябрь</a:t>
                      </a:r>
                      <a:endParaRPr lang="ru-RU" dirty="0"/>
                    </a:p>
                  </a:txBody>
                  <a:tcPr/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165_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500570"/>
            <a:ext cx="1709730" cy="17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42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5552" y="-27384"/>
            <a:ext cx="2170584" cy="966936"/>
          </a:xfrm>
        </p:spPr>
        <p:txBody>
          <a:bodyPr>
            <a:normAutofit/>
          </a:bodyPr>
          <a:lstStyle/>
          <a:p>
            <a:r>
              <a:rPr lang="ru-RU" b="1" dirty="0" smtClean="0"/>
              <a:t>Ноябрь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68633"/>
              </p:ext>
            </p:extLst>
          </p:nvPr>
        </p:nvGraphicFramePr>
        <p:xfrm>
          <a:off x="395536" y="946408"/>
          <a:ext cx="3552052" cy="2194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07436"/>
                <a:gridCol w="507436"/>
                <a:gridCol w="507436"/>
                <a:gridCol w="507436"/>
                <a:gridCol w="507436"/>
                <a:gridCol w="507436"/>
                <a:gridCol w="507436"/>
              </a:tblGrid>
              <a:tr h="26665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7BE4"/>
                    </a:solidFill>
                  </a:tcPr>
                </a:tc>
              </a:tr>
              <a:tr h="26665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266659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6659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266659"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3284984"/>
            <a:ext cx="417646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</a:rPr>
              <a:t>11 ноября День рождения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</a:rPr>
              <a:t> у Калашникова Никиты</a:t>
            </a:r>
          </a:p>
          <a:p>
            <a:endParaRPr lang="ru-RU" b="1" dirty="0" smtClean="0">
              <a:solidFill>
                <a:prstClr val="white"/>
              </a:solidFill>
              <a:latin typeface="Times New Roman"/>
              <a:ea typeface="Calibri"/>
            </a:endParaRPr>
          </a:p>
          <a:p>
            <a:r>
              <a:rPr lang="ru-RU" b="1" dirty="0" smtClean="0">
                <a:solidFill>
                  <a:prstClr val="white"/>
                </a:solidFill>
                <a:latin typeface="Times New Roman"/>
                <a:ea typeface="Calibri"/>
              </a:rPr>
              <a:t>4 ноября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– день примирения и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                     согласия </a:t>
            </a:r>
          </a:p>
          <a:p>
            <a:r>
              <a:rPr lang="ru-RU" b="1" dirty="0" smtClean="0">
                <a:solidFill>
                  <a:prstClr val="white"/>
                </a:solidFill>
                <a:latin typeface="Times New Roman"/>
                <a:ea typeface="Calibri"/>
              </a:rPr>
              <a:t>10 ноября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– всемирный день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                      молодежи </a:t>
            </a:r>
          </a:p>
          <a:p>
            <a:r>
              <a:rPr lang="ru-RU" b="1" dirty="0" smtClean="0">
                <a:solidFill>
                  <a:prstClr val="white"/>
                </a:solidFill>
                <a:latin typeface="Times New Roman"/>
                <a:ea typeface="Calibri"/>
              </a:rPr>
              <a:t>16 ноября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– международный день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                      толерантности </a:t>
            </a:r>
          </a:p>
          <a:p>
            <a:r>
              <a:rPr lang="ru-RU" b="1" dirty="0" smtClean="0">
                <a:solidFill>
                  <a:prstClr val="white"/>
                </a:solidFill>
                <a:latin typeface="Times New Roman"/>
                <a:ea typeface="Calibri"/>
              </a:rPr>
              <a:t>20 ноября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– всемирный день ребенка </a:t>
            </a:r>
          </a:p>
          <a:p>
            <a:r>
              <a:rPr lang="ru-RU" b="1" dirty="0" smtClean="0">
                <a:solidFill>
                  <a:prstClr val="white"/>
                </a:solidFill>
                <a:latin typeface="Times New Roman"/>
                <a:ea typeface="Calibri"/>
              </a:rPr>
              <a:t>28 ноября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– день матери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31091" y="764704"/>
            <a:ext cx="4966424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  <a:latin typeface="Monotype Corsiva" pitchFamily="66" charset="0"/>
                <a:ea typeface="Calibri"/>
              </a:rPr>
              <a:t>Измяты листопадные билеты,</a:t>
            </a:r>
          </a:p>
          <a:p>
            <a:r>
              <a:rPr lang="ru-RU" sz="2400" dirty="0" smtClean="0">
                <a:solidFill>
                  <a:prstClr val="white"/>
                </a:solidFill>
                <a:latin typeface="Monotype Corsiva" pitchFamily="66" charset="0"/>
              </a:rPr>
              <a:t>Искусной осени разрушен мюзик-холл:</a:t>
            </a:r>
          </a:p>
          <a:p>
            <a:r>
              <a:rPr lang="ru-RU" sz="2400" dirty="0" smtClean="0">
                <a:solidFill>
                  <a:prstClr val="white"/>
                </a:solidFill>
                <a:latin typeface="Monotype Corsiva" pitchFamily="66" charset="0"/>
              </a:rPr>
              <a:t>Ни цирка, ни эстрады, ни билета…</a:t>
            </a:r>
          </a:p>
          <a:p>
            <a:r>
              <a:rPr lang="ru-RU" sz="2400" dirty="0" smtClean="0">
                <a:solidFill>
                  <a:prstClr val="white"/>
                </a:solidFill>
                <a:latin typeface="Monotype Corsiva" pitchFamily="66" charset="0"/>
              </a:rPr>
              <a:t>Рассветный воздух леденящий </a:t>
            </a:r>
          </a:p>
          <a:p>
            <a:r>
              <a:rPr lang="ru-RU" sz="2400" dirty="0" smtClean="0">
                <a:solidFill>
                  <a:prstClr val="white"/>
                </a:solidFill>
                <a:latin typeface="Monotype Corsiva" pitchFamily="66" charset="0"/>
              </a:rPr>
              <a:t>                                               как ментол.</a:t>
            </a:r>
          </a:p>
          <a:p>
            <a:r>
              <a:rPr lang="ru-RU" sz="2400" dirty="0" smtClean="0">
                <a:solidFill>
                  <a:prstClr val="white"/>
                </a:solidFill>
                <a:latin typeface="Monotype Corsiva" pitchFamily="66" charset="0"/>
              </a:rPr>
              <a:t>Не рукоплещут клены и платаны,</a:t>
            </a:r>
          </a:p>
          <a:p>
            <a:r>
              <a:rPr lang="ru-RU" sz="2400" dirty="0" smtClean="0">
                <a:solidFill>
                  <a:prstClr val="white"/>
                </a:solidFill>
                <a:latin typeface="Monotype Corsiva" pitchFamily="66" charset="0"/>
              </a:rPr>
              <a:t>На страсть эмоций </a:t>
            </a:r>
          </a:p>
          <a:p>
            <a:r>
              <a:rPr lang="ru-RU" sz="2400" dirty="0" smtClean="0">
                <a:solidFill>
                  <a:prstClr val="white"/>
                </a:solidFill>
                <a:latin typeface="Monotype Corsiva" pitchFamily="66" charset="0"/>
              </a:rPr>
              <a:t>                             не осталось больше сил.</a:t>
            </a:r>
          </a:p>
          <a:p>
            <a:r>
              <a:rPr lang="ru-RU" sz="2400" dirty="0" smtClean="0">
                <a:solidFill>
                  <a:prstClr val="white"/>
                </a:solidFill>
                <a:latin typeface="Monotype Corsiva" pitchFamily="66" charset="0"/>
              </a:rPr>
              <a:t>И стихли сладкогласные фонтаны….</a:t>
            </a:r>
          </a:p>
          <a:p>
            <a:r>
              <a:rPr lang="ru-RU" sz="2400" dirty="0" smtClean="0">
                <a:solidFill>
                  <a:prstClr val="white"/>
                </a:solidFill>
                <a:latin typeface="Monotype Corsiva" pitchFamily="66" charset="0"/>
              </a:rPr>
              <a:t>Гастроли осени ноябрь завершил!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00570"/>
            <a:ext cx="2592288" cy="208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92515"/>
              </p:ext>
            </p:extLst>
          </p:nvPr>
        </p:nvGraphicFramePr>
        <p:xfrm>
          <a:off x="683568" y="260648"/>
          <a:ext cx="7848872" cy="62647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848872"/>
              </a:tblGrid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План работы на Декабрь</a:t>
                      </a:r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4" name="Picture 6" descr="http://i081.radikal.ru/0812/74/96e36da16cd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162353"/>
            <a:ext cx="2147886" cy="2624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022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2530624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Декабрь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4000504"/>
            <a:ext cx="3674441" cy="2755831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88698"/>
              </p:ext>
            </p:extLst>
          </p:nvPr>
        </p:nvGraphicFramePr>
        <p:xfrm>
          <a:off x="785786" y="2852936"/>
          <a:ext cx="376772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246"/>
                <a:gridCol w="538246"/>
                <a:gridCol w="538246"/>
                <a:gridCol w="538246"/>
                <a:gridCol w="538246"/>
                <a:gridCol w="538246"/>
                <a:gridCol w="5382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48" y="980728"/>
            <a:ext cx="442915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4147C">
                    <a:lumMod val="60000"/>
                    <a:lumOff val="40000"/>
                  </a:srgbClr>
                </a:solidFill>
              </a:rPr>
              <a:t>Стихи</a:t>
            </a:r>
          </a:p>
          <a:p>
            <a:r>
              <a:rPr lang="ru-RU" sz="2000" dirty="0" smtClean="0">
                <a:solidFill>
                  <a:prstClr val="white"/>
                </a:solidFill>
              </a:rPr>
              <a:t>Год прошел, как день вчерашний</a:t>
            </a:r>
          </a:p>
          <a:p>
            <a:r>
              <a:rPr lang="ru-RU" sz="2000" dirty="0" smtClean="0">
                <a:solidFill>
                  <a:prstClr val="white"/>
                </a:solidFill>
              </a:rPr>
              <a:t>Над </a:t>
            </a:r>
            <a:r>
              <a:rPr lang="ru-RU" sz="2000" dirty="0" err="1" smtClean="0">
                <a:solidFill>
                  <a:prstClr val="white"/>
                </a:solidFill>
              </a:rPr>
              <a:t>Москвою</a:t>
            </a:r>
            <a:r>
              <a:rPr lang="ru-RU" sz="2000" dirty="0" smtClean="0">
                <a:solidFill>
                  <a:prstClr val="white"/>
                </a:solidFill>
              </a:rPr>
              <a:t> в этот час</a:t>
            </a:r>
          </a:p>
          <a:p>
            <a:r>
              <a:rPr lang="ru-RU" sz="2000" dirty="0" smtClean="0">
                <a:solidFill>
                  <a:prstClr val="white"/>
                </a:solidFill>
              </a:rPr>
              <a:t>Бьют часы Кремлёвской башни</a:t>
            </a:r>
          </a:p>
          <a:p>
            <a:r>
              <a:rPr lang="ru-RU" sz="2000" dirty="0" smtClean="0">
                <a:solidFill>
                  <a:prstClr val="white"/>
                </a:solidFill>
              </a:rPr>
              <a:t>Свой салют  - двенадцать раз.</a:t>
            </a:r>
          </a:p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5501"/>
            <a:ext cx="2592288" cy="33990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5157192"/>
            <a:ext cx="4714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23 декабря поздравляем с Днем рождения </a:t>
            </a:r>
            <a:r>
              <a:rPr lang="ru-RU" b="1" dirty="0" err="1">
                <a:solidFill>
                  <a:srgbClr val="FFFF00"/>
                </a:solidFill>
              </a:rPr>
              <a:t>Б</a:t>
            </a:r>
            <a:r>
              <a:rPr lang="ru-RU" b="1" dirty="0" err="1" smtClean="0">
                <a:solidFill>
                  <a:srgbClr val="FFFF00"/>
                </a:solidFill>
              </a:rPr>
              <a:t>люденова</a:t>
            </a:r>
            <a:r>
              <a:rPr lang="ru-RU" b="1" dirty="0" smtClean="0">
                <a:solidFill>
                  <a:srgbClr val="FFFF00"/>
                </a:solidFill>
              </a:rPr>
              <a:t> Данила</a:t>
            </a:r>
          </a:p>
          <a:p>
            <a:endParaRPr lang="ru-RU" dirty="0" smtClean="0"/>
          </a:p>
          <a:p>
            <a:r>
              <a:rPr lang="ru-RU" b="1" dirty="0" smtClean="0"/>
              <a:t>27 </a:t>
            </a:r>
            <a:r>
              <a:rPr lang="ru-RU" b="1" dirty="0"/>
              <a:t>декабря – день спасателя </a:t>
            </a:r>
          </a:p>
          <a:p>
            <a:r>
              <a:rPr lang="ru-RU" b="1" dirty="0"/>
              <a:t>31 декабря </a:t>
            </a:r>
            <a:r>
              <a:rPr lang="ru-RU" b="1" dirty="0" smtClean="0"/>
              <a:t>–Новый </a:t>
            </a:r>
            <a:r>
              <a:rPr lang="ru-RU" b="1" dirty="0"/>
              <a:t>год </a:t>
            </a:r>
          </a:p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553411" cy="17021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Календарь</a:t>
            </a:r>
            <a:br>
              <a:rPr lang="ru-RU" sz="2000" b="1" dirty="0" smtClean="0"/>
            </a:br>
            <a:r>
              <a:rPr lang="ru-RU" sz="2000" b="1" dirty="0" smtClean="0"/>
              <a:t>3 «А» КЛАССА.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400" dirty="0" smtClean="0">
                <a:solidFill>
                  <a:schemeClr val="tx1"/>
                </a:solidFill>
              </a:rPr>
              <a:t>Издательство: 3 «А» класс, </a:t>
            </a:r>
            <a:r>
              <a:rPr lang="ru-RU" sz="1400" dirty="0" err="1" smtClean="0">
                <a:solidFill>
                  <a:schemeClr val="tx1"/>
                </a:solidFill>
              </a:rPr>
              <a:t>Шадринская</a:t>
            </a:r>
            <a:r>
              <a:rPr lang="ru-RU" sz="1400" dirty="0" smtClean="0">
                <a:solidFill>
                  <a:schemeClr val="tx1"/>
                </a:solidFill>
              </a:rPr>
              <a:t> школа-интернат №12.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2014 год.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332656"/>
            <a:ext cx="3382144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Январь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5112568" cy="1457175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Calibri"/>
              </a:rPr>
              <a:t>7 января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- Рождество</a:t>
            </a:r>
          </a:p>
          <a:p>
            <a:pPr algn="l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Calibri"/>
              </a:rPr>
              <a:t>14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</a:rPr>
              <a:t>января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– старый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Новый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год </a:t>
            </a:r>
          </a:p>
          <a:p>
            <a:pPr algn="l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</a:rPr>
              <a:t>25 января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– Татьянин день, день студента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22640"/>
              </p:ext>
            </p:extLst>
          </p:nvPr>
        </p:nvGraphicFramePr>
        <p:xfrm>
          <a:off x="5292080" y="1162432"/>
          <a:ext cx="355205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36"/>
                <a:gridCol w="507436"/>
                <a:gridCol w="507436"/>
                <a:gridCol w="507436"/>
                <a:gridCol w="507436"/>
                <a:gridCol w="507436"/>
                <a:gridCol w="507436"/>
              </a:tblGrid>
              <a:tr h="26665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/>
                </a:tc>
              </a:tr>
              <a:tr h="2666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266659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266659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266659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266659"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4012952" cy="26772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8064" y="3456432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Январь – морозно на дворе,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Деревья в снежном серебре.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 малыши летят гурьбой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 санях с горки ледяной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026092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Месяц январь – зимы государь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Береги нос в большой мороз</a:t>
            </a:r>
          </a:p>
          <a:p>
            <a:pPr algn="r"/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Январь  году начало – зиме середина.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053889"/>
              </p:ext>
            </p:extLst>
          </p:nvPr>
        </p:nvGraphicFramePr>
        <p:xfrm>
          <a:off x="971600" y="1106736"/>
          <a:ext cx="7128792" cy="46985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128792"/>
              </a:tblGrid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План работы на Февраль</a:t>
                      </a:r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04" y="5517232"/>
            <a:ext cx="4644008" cy="11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1052736"/>
            <a:ext cx="3344416" cy="589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Февраль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571612"/>
            <a:ext cx="4217692" cy="42336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</a:rPr>
              <a:t>В феврале, в </a:t>
            </a:r>
            <a:r>
              <a:rPr lang="ru-RU" sz="1400" dirty="0">
                <a:solidFill>
                  <a:srgbClr val="002060"/>
                </a:solidFill>
              </a:rPr>
              <a:t>феврале</a:t>
            </a:r>
            <a:r>
              <a:rPr lang="ru-RU" sz="1600" dirty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</a:rPr>
              <a:t>Едет вьюга на метле!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</a:rPr>
              <a:t>По озерам и по рекам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</a:rPr>
              <a:t>Белым снегом замела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</a:rPr>
              <a:t>Черной ночи зеркала</a:t>
            </a:r>
            <a:r>
              <a:rPr lang="ru-RU" sz="1600" dirty="0" smtClean="0">
                <a:solidFill>
                  <a:srgbClr val="002060"/>
                </a:solidFill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ru-RU" b="1" dirty="0" smtClean="0"/>
              <a:t>Пословицы </a:t>
            </a:r>
            <a:r>
              <a:rPr lang="ru-RU" b="1" dirty="0"/>
              <a:t>и поговорки про февраль.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В феврале два друга — мороз и вьюга.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В феврале много инея на деревьях - будет много меда.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Если кошка встает на задние лапы, и начинает скрести стену - будет вьюга.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Февраль богат снегом - апрель водою.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Февраль, коль морозом не возьмет, то все дороги заметет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98955"/>
            <a:ext cx="2899819" cy="213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10264"/>
              </p:ext>
            </p:extLst>
          </p:nvPr>
        </p:nvGraphicFramePr>
        <p:xfrm>
          <a:off x="1044287" y="645428"/>
          <a:ext cx="3433360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480"/>
                <a:gridCol w="490480"/>
                <a:gridCol w="490480"/>
                <a:gridCol w="490480"/>
                <a:gridCol w="490480"/>
                <a:gridCol w="490480"/>
                <a:gridCol w="490480"/>
              </a:tblGrid>
              <a:tr h="239812">
                <a:tc>
                  <a:txBody>
                    <a:bodyPr/>
                    <a:lstStyle/>
                    <a:p>
                      <a:r>
                        <a:rPr lang="ru-RU" sz="1050" dirty="0" err="1" smtClean="0"/>
                        <a:t>Пн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Вт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Ср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err="1" smtClean="0"/>
                        <a:t>Чт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err="1" smtClean="0"/>
                        <a:t>Пт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err="1" smtClean="0"/>
                        <a:t>Сб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err="1" smtClean="0"/>
                        <a:t>Вс</a:t>
                      </a:r>
                      <a:endParaRPr lang="ru-RU" sz="1050" dirty="0"/>
                    </a:p>
                  </a:txBody>
                  <a:tcPr/>
                </a:tc>
              </a:tr>
              <a:tr h="28464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  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2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2846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  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7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8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9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2846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11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14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16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2846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17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20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21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23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846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57224" y="2571744"/>
            <a:ext cx="36204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Праздники в феврале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7- День рождения </a:t>
            </a:r>
            <a:r>
              <a:rPr lang="ru-RU" sz="1600" dirty="0" err="1" smtClean="0">
                <a:solidFill>
                  <a:prstClr val="black"/>
                </a:solidFill>
              </a:rPr>
              <a:t>Салахутдиновой</a:t>
            </a:r>
            <a:r>
              <a:rPr lang="ru-RU" sz="1600" dirty="0" smtClean="0">
                <a:solidFill>
                  <a:prstClr val="black"/>
                </a:solidFill>
              </a:rPr>
              <a:t> Дарьи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14 — День Святого Валентина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17 — День доброты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20 — Масленица 2014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23 — День защитника Отечества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25716"/>
              </p:ext>
            </p:extLst>
          </p:nvPr>
        </p:nvGraphicFramePr>
        <p:xfrm>
          <a:off x="971600" y="435520"/>
          <a:ext cx="7200800" cy="6089824"/>
        </p:xfrm>
        <a:graphic>
          <a:graphicData uri="http://schemas.openxmlformats.org/drawingml/2006/table">
            <a:tbl>
              <a:tblPr firstRow="1" bandRow="1"/>
              <a:tblGrid>
                <a:gridCol w="7200800"/>
              </a:tblGrid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План работы на МАРТ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7A7A"/>
                    </a:solidFill>
                  </a:tcPr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8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29200"/>
            <a:ext cx="2332484" cy="14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609" y="279458"/>
            <a:ext cx="2778287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Март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4786314" y="392694"/>
            <a:ext cx="3600400" cy="45365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СТИХ: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Весёлый звонкий месяц март!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Звенит вовсю капель.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И с юга птицы к нам летят,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Гоня мороз , метель.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И солнце , улыбнувшись вдруг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Растопит снег и льды. 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Вот </a:t>
            </a:r>
            <a:r>
              <a:rPr lang="ru-RU" sz="1600" b="1" dirty="0">
                <a:solidFill>
                  <a:srgbClr val="FFFF00"/>
                </a:solidFill>
              </a:rPr>
              <a:t>р</a:t>
            </a:r>
            <a:r>
              <a:rPr lang="ru-RU" sz="1600" b="1" dirty="0" smtClean="0">
                <a:solidFill>
                  <a:srgbClr val="FFFF00"/>
                </a:solidFill>
              </a:rPr>
              <a:t>учейки уже бегут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Под песенку весны.</a:t>
            </a:r>
          </a:p>
          <a:p>
            <a:r>
              <a:rPr lang="ru-RU" sz="1600" b="1" dirty="0" smtClean="0">
                <a:solidFill>
                  <a:srgbClr val="92D050"/>
                </a:solidFill>
              </a:rPr>
              <a:t>Пословица</a:t>
            </a:r>
            <a:r>
              <a:rPr lang="ru-RU" sz="1600" b="1" dirty="0" smtClean="0"/>
              <a:t>: </a:t>
            </a:r>
            <a:r>
              <a:rPr lang="ru-RU" sz="1600" dirty="0" smtClean="0">
                <a:solidFill>
                  <a:srgbClr val="FFFF00"/>
                </a:solidFill>
              </a:rPr>
              <a:t>Иногда и март морозом хвалится.</a:t>
            </a:r>
          </a:p>
          <a:p>
            <a:r>
              <a:rPr lang="ru-RU" sz="1600" b="1" dirty="0" smtClean="0">
                <a:solidFill>
                  <a:srgbClr val="00B0F0"/>
                </a:solidFill>
              </a:rPr>
              <a:t>Приметы</a:t>
            </a:r>
            <a:r>
              <a:rPr lang="ru-RU" sz="1600" b="1" dirty="0" smtClean="0"/>
              <a:t>: </a:t>
            </a:r>
            <a:r>
              <a:rPr lang="ru-RU" sz="1600" dirty="0" smtClean="0">
                <a:solidFill>
                  <a:srgbClr val="FFFF00"/>
                </a:solidFill>
              </a:rPr>
              <a:t>Если в марте снегу нанесет, значит апрель водой смоет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49714503"/>
              </p:ext>
            </p:extLst>
          </p:nvPr>
        </p:nvGraphicFramePr>
        <p:xfrm>
          <a:off x="683568" y="1052736"/>
          <a:ext cx="349188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40"/>
                <a:gridCol w="498840"/>
                <a:gridCol w="498840"/>
                <a:gridCol w="498840"/>
                <a:gridCol w="498840"/>
                <a:gridCol w="498840"/>
                <a:gridCol w="498840"/>
              </a:tblGrid>
              <a:tr h="32466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/>
                </a:tc>
              </a:tr>
              <a:tr h="3246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2466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4662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24662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4662"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>
                    <a:solidFill>
                      <a:srgbClr val="627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24662"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65" y="4421640"/>
            <a:ext cx="3543609" cy="24285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8560" y="3645024"/>
            <a:ext cx="4751512" cy="309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8600"/>
              </a:buClr>
            </a:pPr>
            <a:r>
              <a:rPr lang="ru-RU" b="1" dirty="0">
                <a:solidFill>
                  <a:srgbClr val="FFFF00"/>
                </a:solidFill>
              </a:rPr>
              <a:t>Праздники:</a:t>
            </a:r>
          </a:p>
          <a:p>
            <a:r>
              <a:rPr lang="ru-RU" sz="1600" dirty="0"/>
              <a:t>1 марта – всемирный день гражданской обороны </a:t>
            </a:r>
          </a:p>
          <a:p>
            <a:r>
              <a:rPr lang="ru-RU" sz="1600" dirty="0"/>
              <a:t>8 марта – международный женский день </a:t>
            </a:r>
          </a:p>
          <a:p>
            <a:r>
              <a:rPr lang="ru-RU" sz="1600" dirty="0"/>
              <a:t>18 марта – международный день музеев </a:t>
            </a:r>
          </a:p>
          <a:p>
            <a:r>
              <a:rPr lang="ru-RU" sz="1600" dirty="0"/>
              <a:t>21 марта – всемирный день поэзии </a:t>
            </a:r>
          </a:p>
          <a:p>
            <a:r>
              <a:rPr lang="ru-RU" sz="1600" dirty="0"/>
              <a:t>27 марта – международный день театра </a:t>
            </a:r>
          </a:p>
          <a:p>
            <a:r>
              <a:rPr lang="ru-RU" sz="1600" dirty="0"/>
              <a:t>30 марта – день защиты Земли </a:t>
            </a:r>
          </a:p>
          <a:p>
            <a:pPr lvl="0" algn="ctr">
              <a:spcBef>
                <a:spcPct val="20000"/>
              </a:spcBef>
              <a:buClr>
                <a:srgbClr val="FF8600"/>
              </a:buClr>
            </a:pPr>
            <a:r>
              <a:rPr lang="ru-RU" b="1" dirty="0" smtClean="0">
                <a:solidFill>
                  <a:srgbClr val="FFFF00"/>
                </a:solidFill>
              </a:rPr>
              <a:t>Дни </a:t>
            </a:r>
            <a:r>
              <a:rPr lang="ru-RU" b="1" dirty="0">
                <a:solidFill>
                  <a:srgbClr val="FFFF00"/>
                </a:solidFill>
              </a:rPr>
              <a:t>рождения:</a:t>
            </a:r>
          </a:p>
          <a:p>
            <a:pPr lvl="0">
              <a:spcBef>
                <a:spcPct val="20000"/>
              </a:spcBef>
              <a:buClr>
                <a:srgbClr val="FF8600"/>
              </a:buClr>
            </a:pPr>
            <a:r>
              <a:rPr lang="ru-RU" dirty="0"/>
              <a:t>9 марта – Парфенов Кирилл</a:t>
            </a:r>
          </a:p>
          <a:p>
            <a:pPr lvl="0">
              <a:spcBef>
                <a:spcPct val="20000"/>
              </a:spcBef>
              <a:buClr>
                <a:srgbClr val="FF8600"/>
              </a:buClr>
            </a:pPr>
            <a:r>
              <a:rPr lang="ru-RU" dirty="0"/>
              <a:t>23 марта – </a:t>
            </a:r>
            <a:r>
              <a:rPr lang="ru-RU" dirty="0" err="1"/>
              <a:t>Чепарухина</a:t>
            </a:r>
            <a:r>
              <a:rPr lang="ru-RU" dirty="0"/>
              <a:t> Даша</a:t>
            </a:r>
          </a:p>
        </p:txBody>
      </p:sp>
    </p:spTree>
    <p:extLst>
      <p:ext uri="{BB962C8B-B14F-4D97-AF65-F5344CB8AC3E}">
        <p14:creationId xmlns:p14="http://schemas.microsoft.com/office/powerpoint/2010/main" val="1513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18519"/>
              </p:ext>
            </p:extLst>
          </p:nvPr>
        </p:nvGraphicFramePr>
        <p:xfrm>
          <a:off x="467544" y="260640"/>
          <a:ext cx="8208912" cy="6264704"/>
        </p:xfrm>
        <a:graphic>
          <a:graphicData uri="http://schemas.openxmlformats.org/drawingml/2006/table">
            <a:tbl>
              <a:tblPr firstRow="1" bandRow="1"/>
              <a:tblGrid>
                <a:gridCol w="8208912"/>
              </a:tblGrid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План работы на АПРЕЛЬ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91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78" y="4864846"/>
            <a:ext cx="2048410" cy="19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637482"/>
            <a:ext cx="3672408" cy="720080"/>
          </a:xfrm>
        </p:spPr>
        <p:txBody>
          <a:bodyPr/>
          <a:lstStyle/>
          <a:p>
            <a:pPr algn="ctr"/>
            <a:r>
              <a:rPr lang="ru-RU" b="1" dirty="0" smtClean="0"/>
              <a:t>Апрель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120" y="4714884"/>
            <a:ext cx="3384376" cy="2143140"/>
          </a:xfrm>
        </p:spPr>
        <p:txBody>
          <a:bodyPr>
            <a:normAutofit fontScale="92500"/>
          </a:bodyPr>
          <a:lstStyle/>
          <a:p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-Тёплый апрель, мокрый май-значит будет урожай.</a:t>
            </a:r>
            <a:b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-Днём жарко, а ночью прохладно-к тёплой безветренной погоде.</a:t>
            </a:r>
            <a:b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-Апрельский цветок ломает снежок.</a:t>
            </a:r>
            <a:endParaRPr lang="ru-RU" sz="1900" b="1" dirty="0">
              <a:solidFill>
                <a:schemeClr val="accent5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95469"/>
              </p:ext>
            </p:extLst>
          </p:nvPr>
        </p:nvGraphicFramePr>
        <p:xfrm>
          <a:off x="4788024" y="581195"/>
          <a:ext cx="3240363" cy="220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09"/>
                <a:gridCol w="462909"/>
                <a:gridCol w="462909"/>
                <a:gridCol w="462909"/>
                <a:gridCol w="462909"/>
                <a:gridCol w="462909"/>
                <a:gridCol w="462909"/>
              </a:tblGrid>
              <a:tr h="44366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вт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чт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сб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3507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solidFill>
                      <a:srgbClr val="D3DC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350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350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>
                    <a:solidFill>
                      <a:srgbClr val="D3DC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350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</a:t>
                      </a:r>
                      <a:endParaRPr lang="ru-RU" sz="1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4209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31342"/>
            <a:ext cx="3672408" cy="33123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95240"/>
            <a:ext cx="396044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апрель в окно стучится.</a:t>
            </a:r>
            <a:b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несёт нам наш апрель?</a:t>
            </a:r>
            <a:b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Прилетают с юга птицы,</a:t>
            </a:r>
            <a:b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Тает снег, звенит  капель.</a:t>
            </a:r>
            <a:b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Тают льдины все на крыше</a:t>
            </a:r>
            <a:b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подснежники цветут.</a:t>
            </a:r>
            <a:b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Пенье птиц мы утром слышим.</a:t>
            </a:r>
            <a:b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Лужи, грязь, дожди идут.</a:t>
            </a:r>
            <a:b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 становится длиннее,</a:t>
            </a:r>
            <a:b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Ночь становится короче.</a:t>
            </a:r>
            <a:b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погода всё теплее.</a:t>
            </a:r>
            <a:b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5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весне мы рады очень!</a:t>
            </a:r>
            <a:endParaRPr lang="ru-RU" sz="1500" b="1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701" y="3357562"/>
            <a:ext cx="42508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/>
              <a:t>1 апреля </a:t>
            </a:r>
            <a:r>
              <a:rPr lang="ru-RU" sz="1600" b="1" dirty="0">
                <a:solidFill>
                  <a:schemeClr val="bg1"/>
                </a:solidFill>
              </a:rPr>
              <a:t>– день смеха </a:t>
            </a:r>
          </a:p>
          <a:p>
            <a:r>
              <a:rPr lang="ru-RU" sz="1600" b="1" dirty="0"/>
              <a:t>2 апреля </a:t>
            </a:r>
            <a:r>
              <a:rPr lang="ru-RU" sz="1600" b="1" dirty="0">
                <a:solidFill>
                  <a:schemeClr val="bg1"/>
                </a:solidFill>
              </a:rPr>
              <a:t>– международный день </a:t>
            </a:r>
            <a:r>
              <a:rPr lang="ru-RU" sz="1600" b="1" dirty="0" smtClean="0">
                <a:solidFill>
                  <a:schemeClr val="bg1"/>
                </a:solidFill>
              </a:rPr>
              <a:t>                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                  детской </a:t>
            </a:r>
            <a:r>
              <a:rPr lang="ru-RU" sz="1600" b="1" dirty="0">
                <a:solidFill>
                  <a:schemeClr val="bg1"/>
                </a:solidFill>
              </a:rPr>
              <a:t>книги </a:t>
            </a:r>
          </a:p>
          <a:p>
            <a:r>
              <a:rPr lang="ru-RU" sz="1600" b="1" dirty="0"/>
              <a:t>7 апреля </a:t>
            </a:r>
            <a:r>
              <a:rPr lang="ru-RU" sz="1600" b="1" dirty="0">
                <a:solidFill>
                  <a:schemeClr val="bg1"/>
                </a:solidFill>
              </a:rPr>
              <a:t>– всемирный день здоровья </a:t>
            </a:r>
          </a:p>
          <a:p>
            <a:r>
              <a:rPr lang="ru-RU" sz="1600" b="1" dirty="0"/>
              <a:t>12 апреля </a:t>
            </a:r>
            <a:r>
              <a:rPr lang="ru-RU" sz="1600" b="1" dirty="0">
                <a:solidFill>
                  <a:schemeClr val="bg1"/>
                </a:solidFill>
              </a:rPr>
              <a:t>– день космонавтики </a:t>
            </a:r>
          </a:p>
        </p:txBody>
      </p:sp>
    </p:spTree>
    <p:extLst>
      <p:ext uri="{BB962C8B-B14F-4D97-AF65-F5344CB8AC3E}">
        <p14:creationId xmlns:p14="http://schemas.microsoft.com/office/powerpoint/2010/main" val="33822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Кутюр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Бумаж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339</TotalTime>
  <Words>1399</Words>
  <Application>Microsoft Office PowerPoint</Application>
  <PresentationFormat>Экран (4:3)</PresentationFormat>
  <Paragraphs>659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Воздушный поток</vt:lpstr>
      <vt:lpstr>Перспектива</vt:lpstr>
      <vt:lpstr>Изящная</vt:lpstr>
      <vt:lpstr>Остин</vt:lpstr>
      <vt:lpstr>Кутюр</vt:lpstr>
      <vt:lpstr>Волна</vt:lpstr>
      <vt:lpstr>Бумажная</vt:lpstr>
      <vt:lpstr>1_Волна</vt:lpstr>
      <vt:lpstr>Календарь</vt:lpstr>
      <vt:lpstr>Условные обозначения календаря</vt:lpstr>
      <vt:lpstr>Январь</vt:lpstr>
      <vt:lpstr>Презентация PowerPoint</vt:lpstr>
      <vt:lpstr>Февраль</vt:lpstr>
      <vt:lpstr>Презентация PowerPoint</vt:lpstr>
      <vt:lpstr>Март</vt:lpstr>
      <vt:lpstr>Презентация PowerPoint</vt:lpstr>
      <vt:lpstr>Апрель</vt:lpstr>
      <vt:lpstr>Презентация PowerPoint</vt:lpstr>
      <vt:lpstr>май</vt:lpstr>
      <vt:lpstr>Презентация PowerPoint</vt:lpstr>
      <vt:lpstr>Июнь</vt:lpstr>
      <vt:lpstr>Презентация PowerPoint</vt:lpstr>
      <vt:lpstr>Июль</vt:lpstr>
      <vt:lpstr>Презентация PowerPoint</vt:lpstr>
      <vt:lpstr>Август</vt:lpstr>
      <vt:lpstr>Презентация PowerPoint</vt:lpstr>
      <vt:lpstr>Сентябрь</vt:lpstr>
      <vt:lpstr>Презентация PowerPoint</vt:lpstr>
      <vt:lpstr>Октябрь</vt:lpstr>
      <vt:lpstr>Презентация PowerPoint</vt:lpstr>
      <vt:lpstr>Ноябрь</vt:lpstr>
      <vt:lpstr>Презентация PowerPoint</vt:lpstr>
      <vt:lpstr>Декабрь</vt:lpstr>
      <vt:lpstr>Календарь 3 «А» КЛАССА.  Издательство: 3 «А» класс, Шадринская школа-интернат №12. 2014 год.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Календарь 3А класса</dc:title>
  <dc:creator>школа</dc:creator>
  <cp:lastModifiedBy>школа</cp:lastModifiedBy>
  <cp:revision>51</cp:revision>
  <dcterms:created xsi:type="dcterms:W3CDTF">2014-01-22T07:42:30Z</dcterms:created>
  <dcterms:modified xsi:type="dcterms:W3CDTF">2014-03-13T10:53:59Z</dcterms:modified>
</cp:coreProperties>
</file>