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9" r:id="rId9"/>
    <p:sldId id="272" r:id="rId10"/>
    <p:sldId id="275" r:id="rId11"/>
    <p:sldId id="281" r:id="rId12"/>
    <p:sldId id="285" r:id="rId13"/>
    <p:sldId id="286" r:id="rId14"/>
    <p:sldId id="276" r:id="rId15"/>
    <p:sldId id="288" r:id="rId16"/>
    <p:sldId id="289" r:id="rId17"/>
    <p:sldId id="277" r:id="rId18"/>
    <p:sldId id="284" r:id="rId19"/>
    <p:sldId id="282" r:id="rId20"/>
    <p:sldId id="278" r:id="rId21"/>
    <p:sldId id="283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3DF57-747E-4066-916D-2B3F3C734404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E1E898-B5CB-41FD-8BA7-DB2D543C4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5AF7-907D-4885-82FC-A6FA9463C95E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5D63-759C-4FDD-8D0B-C08D81DBA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C525-23BA-4A31-AC2B-24FBA8714232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9FBA-A1AF-4D6F-9338-82BC6862E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AE7B-2E27-41A1-B8D2-DCCE539AF4BE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1072-4467-4ACE-A2D0-BFFC221C6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B43F3-2AF8-45B2-B762-BEFD13E0E957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DF554-CEDE-4765-92D6-05834D4E6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C5B5-C844-4524-BE80-999C069C9C39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B19F-D5FB-41AF-86D1-67C7F3354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61A7AA-8824-4F8D-9047-4E402B89A114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E655EB-D766-40B7-813E-8FDC10564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B93CD-2012-429A-84A3-7ADBEB657E4B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0E4F-F557-4D49-BEEA-F921D8963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CE0A-4E9A-4207-842F-73DC292B8426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AAA8-075F-4481-88E7-12A8EA61D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92F7-DC0B-419F-9602-9CB4EA10E120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3C83-C49D-472C-AA35-DC9865279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3A2A-C368-484C-ACC2-8578AEB93C26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897C-3B7A-4CD3-B0DE-3A47CCFF2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04B0AB-056A-42E0-9B82-4B0E7DB05F93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ED780-DFFC-421E-BCBC-CF24E615A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2" r:id="rId2"/>
    <p:sldLayoutId id="2147483831" r:id="rId3"/>
    <p:sldLayoutId id="2147483830" r:id="rId4"/>
    <p:sldLayoutId id="2147483834" r:id="rId5"/>
    <p:sldLayoutId id="2147483835" r:id="rId6"/>
    <p:sldLayoutId id="2147483829" r:id="rId7"/>
    <p:sldLayoutId id="2147483828" r:id="rId8"/>
    <p:sldLayoutId id="2147483827" r:id="rId9"/>
    <p:sldLayoutId id="2147483826" r:id="rId10"/>
    <p:sldLayoutId id="21474838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DE6C36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DE6C36"/>
        </a:buClr>
        <a:buFont typeface="Georgia" pitchFamily="18" charset="0"/>
        <a:buChar char="▫"/>
        <a:defRPr sz="2000" kern="1200">
          <a:solidFill>
            <a:srgbClr val="DE6C36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458200" cy="45370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образовательное учреждение г. Кургана </a:t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№1 «Любознайка»</a:t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Конкурс медиапрезентаций «Наша дошкольная жизнь»</a:t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          номинация «Дошкольники в мире профессий»</a:t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Тема: «Мир интересных профессий»</a:t>
            </a:r>
            <a:endParaRPr lang="ru-RU" sz="3200" smtClean="0">
              <a:solidFill>
                <a:schemeClr val="tx2"/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5300663"/>
            <a:ext cx="8964612" cy="889000"/>
          </a:xfrm>
        </p:spPr>
        <p:txBody>
          <a:bodyPr/>
          <a:lstStyle/>
          <a:p>
            <a:pPr marL="63500" eaLnBrk="1" hangingPunct="1"/>
            <a:r>
              <a:rPr lang="ru-RU" smtClean="0"/>
              <a:t>Сусоева Ирина Леонидовна воспитатель, высшая категория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Система знаний о труде взрослых предполагает знакомство  с конкретными трудовыми процессами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Модель структуры трудового процесса:</a:t>
            </a:r>
          </a:p>
          <a:p>
            <a:pPr eaLnBrk="1" hangingPunct="1">
              <a:buFontTx/>
              <a:buNone/>
            </a:pPr>
            <a:r>
              <a:rPr lang="ru-RU" smtClean="0"/>
              <a:t> - цель, мотив труда</a:t>
            </a:r>
          </a:p>
          <a:p>
            <a:pPr eaLnBrk="1" hangingPunct="1">
              <a:buFontTx/>
              <a:buNone/>
            </a:pPr>
            <a:r>
              <a:rPr lang="ru-RU" smtClean="0"/>
              <a:t> - предмет (материал)</a:t>
            </a:r>
          </a:p>
          <a:p>
            <a:pPr eaLnBrk="1" hangingPunct="1">
              <a:buFontTx/>
              <a:buNone/>
            </a:pPr>
            <a:r>
              <a:rPr lang="ru-RU" smtClean="0"/>
              <a:t> - орудия труда (трудовое оборудование , инструменты)</a:t>
            </a:r>
          </a:p>
          <a:p>
            <a:pPr eaLnBrk="1" hangingPunct="1">
              <a:buFontTx/>
              <a:buNone/>
            </a:pPr>
            <a:r>
              <a:rPr lang="ru-RU" smtClean="0"/>
              <a:t> - трудовые действия, промежуточные результаты труда</a:t>
            </a:r>
          </a:p>
          <a:p>
            <a:pPr eaLnBrk="1" hangingPunct="1">
              <a:buFontTx/>
              <a:buNone/>
            </a:pPr>
            <a:r>
              <a:rPr lang="ru-RU" smtClean="0"/>
              <a:t> - итоговый результат труда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464550" cy="10668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Проблемно-схематические модели приготовления простейших блюд</a:t>
            </a:r>
          </a:p>
        </p:txBody>
      </p:sp>
      <p:pic>
        <p:nvPicPr>
          <p:cNvPr id="4" name="Содержимое 3" descr="img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714500"/>
            <a:ext cx="3325813" cy="5143500"/>
          </a:xfrm>
        </p:spPr>
      </p:pic>
      <p:pic>
        <p:nvPicPr>
          <p:cNvPr id="5" name="Рисунок 4" descr="img0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714500"/>
            <a:ext cx="341471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066800"/>
          </a:xfrm>
        </p:spPr>
        <p:txBody>
          <a:bodyPr/>
          <a:lstStyle/>
          <a:p>
            <a:pPr algn="ctr"/>
            <a:r>
              <a:rPr lang="ru-RU" sz="3600" smtClean="0">
                <a:latin typeface="Arial" charset="0"/>
              </a:rPr>
              <a:t>Приготовление винегрета вместе с папой в детском саду</a:t>
            </a:r>
          </a:p>
        </p:txBody>
      </p:sp>
      <p:pic>
        <p:nvPicPr>
          <p:cNvPr id="34820" name="Picture 4" descr="IMG_345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844675"/>
            <a:ext cx="5707062" cy="4681538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66800"/>
          </a:xfrm>
        </p:spPr>
        <p:txBody>
          <a:bodyPr/>
          <a:lstStyle/>
          <a:p>
            <a:pPr algn="ctr"/>
            <a:r>
              <a:rPr lang="ru-RU" sz="3600" smtClean="0">
                <a:latin typeface="Arial" charset="0"/>
              </a:rPr>
              <a:t>Приготовление фруктового салата для мам</a:t>
            </a:r>
          </a:p>
        </p:txBody>
      </p:sp>
      <p:pic>
        <p:nvPicPr>
          <p:cNvPr id="36868" name="Picture 4" descr="IMG_3509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989138"/>
            <a:ext cx="5975350" cy="454342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Алгоритм ознакомления с профессией: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Название профессии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Место работы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Материал для труда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Форменная одежда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Орудия труда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Трудовые действия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Речевой этикет, личностные качества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Результат труда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Польза труда для общества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1066800"/>
          </a:xfrm>
        </p:spPr>
        <p:txBody>
          <a:bodyPr/>
          <a:lstStyle/>
          <a:p>
            <a:pPr algn="ctr"/>
            <a:r>
              <a:rPr lang="ru-RU" smtClean="0">
                <a:latin typeface="Arial" charset="0"/>
              </a:rPr>
              <a:t>Я – повар!</a:t>
            </a:r>
          </a:p>
        </p:txBody>
      </p:sp>
      <p:pic>
        <p:nvPicPr>
          <p:cNvPr id="39940" name="Picture 4" descr="д (18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9100" y="1773238"/>
            <a:ext cx="5978525" cy="4800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66800"/>
          </a:xfrm>
        </p:spPr>
        <p:txBody>
          <a:bodyPr/>
          <a:lstStyle/>
          <a:p>
            <a:pPr algn="ctr"/>
            <a:r>
              <a:rPr lang="ru-RU" sz="3600" smtClean="0">
                <a:latin typeface="Arial" charset="0"/>
              </a:rPr>
              <a:t>Все для профессии – парикмахер.</a:t>
            </a:r>
          </a:p>
        </p:txBody>
      </p:sp>
      <p:pic>
        <p:nvPicPr>
          <p:cNvPr id="43012" name="Picture 4" descr="д (1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712913"/>
            <a:ext cx="6480175" cy="48609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Ознакомление с трудом взрослых, начинаем с составления календаря профессий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57188" y="2492375"/>
            <a:ext cx="8429625" cy="3975100"/>
          </a:xfrm>
        </p:spPr>
        <p:txBody>
          <a:bodyPr/>
          <a:lstStyle/>
          <a:p>
            <a:pPr algn="just" eaLnBrk="1" hangingPunct="1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Это составленные педагогом схемы по разнообразным сюжетно-ролевым играм. Дети составляют коллажи (подбирают, вырезают иллюстрации, характеризующие особенности разных профессий, наклеивают)</a:t>
            </a:r>
          </a:p>
          <a:p>
            <a:pPr eaLnBrk="1" hangingPunct="1"/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17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714375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N177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714375"/>
            <a:ext cx="4405312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N177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50043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N177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414337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713787" cy="1066800"/>
          </a:xfrm>
        </p:spPr>
        <p:txBody>
          <a:bodyPr/>
          <a:lstStyle/>
          <a:p>
            <a:pPr algn="ctr" eaLnBrk="1" hangingPunct="1"/>
            <a:r>
              <a:rPr lang="ru-RU" sz="2000" smtClean="0"/>
              <a:t>Первичные представления о труде взрослых дети получают при ознакомлении с трудом работников детского сада</a:t>
            </a:r>
            <a:r>
              <a:rPr lang="ru-RU" sz="2000" smtClean="0">
                <a:latin typeface="Arial" charset="0"/>
              </a:rPr>
              <a:t/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> Дети знакомятся с трудом педагогов и младшего обслуживающего персонала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531813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Они представлены в виде книжек-раскладушек</a:t>
            </a:r>
          </a:p>
          <a:p>
            <a:pPr algn="ctr" eaLnBrk="1" hangingPunct="1"/>
            <a:endParaRPr lang="ru-RU" sz="2400" smtClean="0"/>
          </a:p>
        </p:txBody>
      </p:sp>
      <p:pic>
        <p:nvPicPr>
          <p:cNvPr id="19462" name="Picture 6" descr="IMG_43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276475"/>
            <a:ext cx="6480175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71500" y="714375"/>
            <a:ext cx="82296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дошкольников с миром профессий, важный этап ранней профориентации мальчиков и девочек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214563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процессе ознакомления с миром профессий решаются задачи: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Формирование раннего интереса у дошкольников к миру профессий и раннего профессионального самоопределения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предметном мире, созданном руками человека, о роли человека в нём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Важным элементом приобщения детей к миру профессий мы считаем ознакомление с профессиями мам и пап.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3068638"/>
            <a:ext cx="2952750" cy="3313112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</a:pPr>
            <a:r>
              <a:rPr lang="ru-RU" smtClean="0">
                <a:latin typeface="Arial" charset="0"/>
              </a:rPr>
              <a:t>  </a:t>
            </a:r>
            <a:r>
              <a:rPr lang="ru-RU" smtClean="0"/>
              <a:t>По следам экскурсии мы составляем выпуски газет.</a:t>
            </a:r>
          </a:p>
        </p:txBody>
      </p:sp>
      <p:pic>
        <p:nvPicPr>
          <p:cNvPr id="20486" name="Picture 6" descr="IMG_43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376488"/>
            <a:ext cx="5751512" cy="414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357312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Во время пребывания ребенка в детском саду в свободном пользовании имеются настольно печатные дидактические игры, позволяющие расширять представление детей о профессии.</a:t>
            </a:r>
          </a:p>
        </p:txBody>
      </p:sp>
      <p:pic>
        <p:nvPicPr>
          <p:cNvPr id="20483" name="Содержимое 5" descr="nastoljnye_igry-loto_kem_byt_kartoc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2500313"/>
            <a:ext cx="3937000" cy="3892550"/>
          </a:xfrm>
        </p:spPr>
      </p:pic>
      <p:pic>
        <p:nvPicPr>
          <p:cNvPr id="20484" name="Содержимое 4" descr="nastoljnye_igry-dorogoy_znaniy_professii_korob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3143250"/>
            <a:ext cx="29178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ЛИШНЕЕ ???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07279_w640_h640_holodilni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357298"/>
            <a:ext cx="1643074" cy="26289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i 4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90599" y="4429132"/>
            <a:ext cx="2382989" cy="1556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iCAUU9I7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14678" y="1928802"/>
            <a:ext cx="1466856" cy="22491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3" name="Группа 12"/>
          <p:cNvGrpSpPr/>
          <p:nvPr/>
        </p:nvGrpSpPr>
        <p:grpSpPr>
          <a:xfrm>
            <a:off x="6072198" y="1571612"/>
            <a:ext cx="2643206" cy="3064909"/>
            <a:chOff x="5791191" y="808034"/>
            <a:chExt cx="2241979" cy="2850595"/>
          </a:xfrm>
          <a:scene3d>
            <a:camera prst="perspectiveHeroicExtremeLeftFacing"/>
            <a:lightRig rig="balanced" dir="t">
              <a:rot lat="0" lon="0" rev="87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791191" y="808034"/>
              <a:ext cx="2241979" cy="2850595"/>
            </a:xfrm>
            <a:prstGeom prst="roundRect">
              <a:avLst>
                <a:gd name="adj" fmla="val 1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856856" y="873699"/>
              <a:ext cx="2110649" cy="27192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9380" tIns="89535" rIns="119380" bIns="89535" spcCol="1270" anchor="ctr"/>
            <a:lstStyle/>
            <a:p>
              <a:pPr algn="ctr" defTabSz="2089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700" dirty="0"/>
            </a:p>
          </p:txBody>
        </p:sp>
      </p:grpSp>
      <p:pic>
        <p:nvPicPr>
          <p:cNvPr id="16" name="Рисунок 15" descr="iCA75EF7V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4714875"/>
            <a:ext cx="25527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разных профессиях, показывая значимость профессиональной деятельности взрослых для общества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процессе общения о профессиях взрослых людей детям сообщаются этические нормы и правила поведения, формируется эмоциональное отношение к профессиональному миру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Все профессии человечества разделены на 5 блоков: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32435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Человек – ПРИРОДА</a:t>
            </a:r>
          </a:p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Человек – ТЕХНИКА</a:t>
            </a:r>
          </a:p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Человек – ХУДОЖЕСТВЕННЫЙ ОБРАЗ</a:t>
            </a:r>
          </a:p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Человек– ЧЕЛОВЕК</a:t>
            </a:r>
          </a:p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Человек – ЗНАКОВАЯ СИСТЕМА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Человек - ПРИРОДА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324350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Агроном</a:t>
            </a:r>
          </a:p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Земледелец</a:t>
            </a:r>
          </a:p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Егерь</a:t>
            </a:r>
          </a:p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Садовод</a:t>
            </a:r>
          </a:p>
          <a:p>
            <a:pPr eaLnBrk="1" hangingPunct="1"/>
            <a:endParaRPr lang="ru-RU" smtClean="0"/>
          </a:p>
        </p:txBody>
      </p:sp>
      <p:pic>
        <p:nvPicPr>
          <p:cNvPr id="9220" name="Рисунок 3" descr="teplica.galler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1285875"/>
            <a:ext cx="1939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ziemliedieliets_1200x9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17145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5" descr="lesnichi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3357563"/>
            <a:ext cx="21621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6" descr="1369911317_ogoro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429125"/>
            <a:ext cx="28257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3214688" y="2286000"/>
            <a:ext cx="571500" cy="1588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857625" y="3071813"/>
            <a:ext cx="2000250" cy="1587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28875" y="3786188"/>
            <a:ext cx="1143000" cy="158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71813" y="4643438"/>
            <a:ext cx="2571750" cy="142875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50006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Человек - ТЕХНИКА</a:t>
            </a:r>
          </a:p>
        </p:txBody>
      </p:sp>
      <p:sp>
        <p:nvSpPr>
          <p:cNvPr id="10243" name="Содержимое 4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324350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Комбайнёр</a:t>
            </a:r>
          </a:p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Лётчик</a:t>
            </a:r>
          </a:p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Строитель</a:t>
            </a:r>
          </a:p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Машинист</a:t>
            </a:r>
          </a:p>
          <a:p>
            <a:pPr eaLnBrk="1" hangingPunct="1"/>
            <a:endParaRPr lang="ru-RU" smtClean="0"/>
          </a:p>
        </p:txBody>
      </p:sp>
      <p:pic>
        <p:nvPicPr>
          <p:cNvPr id="10244" name="Рисунок 3" descr="main_b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1357313"/>
            <a:ext cx="24812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3" y="3857625"/>
            <a:ext cx="2614612" cy="215741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46" name="Рисунок 5" descr="photo-240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214563"/>
            <a:ext cx="1881188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6" descr="2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4643438"/>
            <a:ext cx="21431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3786188" y="2071688"/>
            <a:ext cx="214312" cy="158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86063" y="2857500"/>
            <a:ext cx="1071562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534569" y="3178969"/>
            <a:ext cx="644525" cy="158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857625" y="3500438"/>
            <a:ext cx="2928938" cy="158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714750" y="3714750"/>
            <a:ext cx="928688" cy="3571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357313" y="4643438"/>
            <a:ext cx="1000125" cy="71437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>
          <a:xfrm>
            <a:off x="0" y="57150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Человек –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ХУДОЖЕСТВЕННЫЙ ОБРАЗ</a:t>
            </a:r>
          </a:p>
        </p:txBody>
      </p:sp>
      <p:sp>
        <p:nvSpPr>
          <p:cNvPr id="11267" name="Содержимое 5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4324350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Артист</a:t>
            </a:r>
          </a:p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Музыкант</a:t>
            </a:r>
          </a:p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Писатель</a:t>
            </a:r>
          </a:p>
          <a:p>
            <a:pPr eaLnBrk="1" hangingPunct="1"/>
            <a:endParaRPr lang="ru-RU" smtClean="0"/>
          </a:p>
        </p:txBody>
      </p:sp>
      <p:pic>
        <p:nvPicPr>
          <p:cNvPr id="11268" name="Рисунок 3" descr="0a0ba2a101425b01787930a4d26366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1714500"/>
            <a:ext cx="226377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teat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2571750"/>
            <a:ext cx="242411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5" descr="resim0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4143375"/>
            <a:ext cx="31432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6" descr="escritores-y-sus-gatos-quien-pertenece-a-quien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089525"/>
            <a:ext cx="27146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285331" y="2285207"/>
            <a:ext cx="428625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00438" y="2071688"/>
            <a:ext cx="2428875" cy="158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786063" y="3286125"/>
            <a:ext cx="857250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357313" y="5143500"/>
            <a:ext cx="857250" cy="50006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357563" y="4357688"/>
            <a:ext cx="1643062" cy="28575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Человек - ЧЕЛОВЕК</a:t>
            </a:r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324350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Доктор</a:t>
            </a:r>
          </a:p>
          <a:p>
            <a:pPr eaLnBrk="1" hangingPunct="1"/>
            <a:endParaRPr lang="ru-RU" smtClean="0"/>
          </a:p>
        </p:txBody>
      </p:sp>
      <p:pic>
        <p:nvPicPr>
          <p:cNvPr id="12292" name="Рисунок 3" descr="1271665847_doctor_bigg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4357688"/>
            <a:ext cx="23606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Содержимое 7" descr="DSC001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3143250"/>
            <a:ext cx="23860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Содержимое 6" descr="DSCN059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1857375"/>
            <a:ext cx="25146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4214813" y="2357438"/>
            <a:ext cx="2000250" cy="158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143250" y="3214688"/>
            <a:ext cx="642938" cy="21431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928688" y="4214813"/>
            <a:ext cx="428625" cy="35718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Человек – ЗНАКОВАЯ СИСТЕМА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324350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Программист</a:t>
            </a:r>
          </a:p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Учёный</a:t>
            </a:r>
          </a:p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Математик</a:t>
            </a:r>
          </a:p>
          <a:p>
            <a:pPr eaLnBrk="1" hangingPunct="1"/>
            <a:endParaRPr lang="ru-RU" smtClean="0"/>
          </a:p>
        </p:txBody>
      </p:sp>
      <p:pic>
        <p:nvPicPr>
          <p:cNvPr id="13316" name="Содержимое 12" descr="7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1571625"/>
            <a:ext cx="21939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Содержимое 13" descr="cbe7165a24dc6857fe71974985cacc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2714625"/>
            <a:ext cx="24860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Содержимое 6" descr="3931505_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214813"/>
            <a:ext cx="27987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4500563" y="2071688"/>
            <a:ext cx="1928812" cy="158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71813" y="2857500"/>
            <a:ext cx="78581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213769" y="4001294"/>
            <a:ext cx="285750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335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Trebuchet MS</vt:lpstr>
      <vt:lpstr>Georgia</vt:lpstr>
      <vt:lpstr>Wingdings 2</vt:lpstr>
      <vt:lpstr>Calibri</vt:lpstr>
      <vt:lpstr>Times New Roman</vt:lpstr>
      <vt:lpstr>Городская</vt:lpstr>
      <vt:lpstr>Муниципальное бюджетное дошкольное  образовательное учреждение г. Кургана  «Детский сад комбинированного вида №1 «Любознайка»  Конкурс медиапрезентаций «Наша дошкольная жизнь»                                    номинация «Дошкольники в мире профессий»    Тема: «Мир интересных профессий»</vt:lpstr>
      <vt:lpstr>Ознакомление дошкольников с миром профессий, важный этап ранней профориентации мальчиков и девочек</vt:lpstr>
      <vt:lpstr>Слайд 3</vt:lpstr>
      <vt:lpstr>Все профессии человечества разделены на 5 блоков:</vt:lpstr>
      <vt:lpstr>Человек - ПРИРОДА</vt:lpstr>
      <vt:lpstr>Человек - ТЕХНИКА</vt:lpstr>
      <vt:lpstr>Человек –  ХУДОЖЕСТВЕННЫЙ ОБРАЗ</vt:lpstr>
      <vt:lpstr>Человек - ЧЕЛОВЕК</vt:lpstr>
      <vt:lpstr>Человек – ЗНАКОВАЯ СИСТЕМА</vt:lpstr>
      <vt:lpstr>Система знаний о труде взрослых предполагает знакомство  с конкретными трудовыми процессами</vt:lpstr>
      <vt:lpstr>Проблемно-схематические модели приготовления простейших блюд</vt:lpstr>
      <vt:lpstr>Приготовление винегрета вместе с папой в детском саду</vt:lpstr>
      <vt:lpstr>Приготовление фруктового салата для мам</vt:lpstr>
      <vt:lpstr>Алгоритм ознакомления с профессией:</vt:lpstr>
      <vt:lpstr>Я – повар!</vt:lpstr>
      <vt:lpstr>Все для профессии – парикмахер.</vt:lpstr>
      <vt:lpstr>Ознакомление с трудом взрослых, начинаем с составления календаря профессий</vt:lpstr>
      <vt:lpstr>Слайд 18</vt:lpstr>
      <vt:lpstr>Первичные представления о труде взрослых дети получают при ознакомлении с трудом работников детского сада  Дети знакомятся с трудом педагогов и младшего обслуживающего персонала</vt:lpstr>
      <vt:lpstr>Важным элементом приобщения детей к миру профессий мы считаем ознакомление с профессиями мам и пап.</vt:lpstr>
      <vt:lpstr>Во время пребывания ребенка в детском саду в свободном пользовании имеются настольно печатные дидактические игры, позволяющие расширять представление детей о профессии.</vt:lpstr>
      <vt:lpstr>ЧТО ЛИШНЕЕ 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Любознайка</cp:lastModifiedBy>
  <cp:revision>30</cp:revision>
  <dcterms:created xsi:type="dcterms:W3CDTF">2013-11-08T12:57:38Z</dcterms:created>
  <dcterms:modified xsi:type="dcterms:W3CDTF">2013-11-20T07:17:31Z</dcterms:modified>
</cp:coreProperties>
</file>