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257" r:id="rId2"/>
    <p:sldId id="281" r:id="rId3"/>
    <p:sldId id="282" r:id="rId4"/>
    <p:sldId id="283" r:id="rId5"/>
    <p:sldId id="258" r:id="rId6"/>
    <p:sldId id="259" r:id="rId7"/>
    <p:sldId id="260" r:id="rId8"/>
    <p:sldId id="265" r:id="rId9"/>
    <p:sldId id="267" r:id="rId10"/>
    <p:sldId id="268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79" r:id="rId19"/>
    <p:sldId id="280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333300"/>
    <a:srgbClr val="003300"/>
    <a:srgbClr val="FFFF00"/>
    <a:srgbClr val="FFCC00"/>
    <a:srgbClr val="E9E91F"/>
    <a:srgbClr val="00FF00"/>
    <a:srgbClr val="9966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8" autoAdjust="0"/>
    <p:restoredTop sz="94689" autoAdjust="0"/>
  </p:normalViewPr>
  <p:slideViewPr>
    <p:cSldViewPr>
      <p:cViewPr varScale="1">
        <p:scale>
          <a:sx n="65" d="100"/>
          <a:sy n="65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9DF96-8B62-42C1-9028-E6CAA6869214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</dgm:pt>
    <dgm:pt modelId="{220BB08F-95A3-4102-BE01-EE7611DEA7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Виды деятельности</a:t>
          </a:r>
        </a:p>
      </dgm:t>
    </dgm:pt>
    <dgm:pt modelId="{CEEDFBC7-20D9-4740-A34C-946C7523D201}" type="parTrans" cxnId="{B6E2366A-8001-407F-A6A8-66C83ADA52A3}">
      <dgm:prSet/>
      <dgm:spPr/>
      <dgm:t>
        <a:bodyPr/>
        <a:lstStyle/>
        <a:p>
          <a:endParaRPr lang="ru-RU"/>
        </a:p>
      </dgm:t>
    </dgm:pt>
    <dgm:pt modelId="{D6DE5471-3369-4907-97E3-75BBC5B40538}" type="sibTrans" cxnId="{B6E2366A-8001-407F-A6A8-66C83ADA52A3}">
      <dgm:prSet/>
      <dgm:spPr/>
      <dgm:t>
        <a:bodyPr/>
        <a:lstStyle/>
        <a:p>
          <a:endParaRPr lang="ru-RU"/>
        </a:p>
      </dgm:t>
    </dgm:pt>
    <dgm:pt modelId="{94F644F8-DDE4-4307-8FDB-D1A0E2CAE6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НОД,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Наблюдения 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/>
            <a:effectLst/>
            <a:latin typeface="Monotype Corsiva" pitchFamily="66" charset="0"/>
            <a:cs typeface="Arial" charset="0"/>
          </a:endParaRPr>
        </a:p>
      </dgm:t>
    </dgm:pt>
    <dgm:pt modelId="{9A238197-A192-490E-B0E9-5CAD74C25B3E}" type="parTrans" cxnId="{CD9EC43B-3770-4BB9-8F12-F11EADD34EA5}">
      <dgm:prSet/>
      <dgm:spPr/>
      <dgm:t>
        <a:bodyPr/>
        <a:lstStyle/>
        <a:p>
          <a:endParaRPr lang="ru-RU"/>
        </a:p>
      </dgm:t>
    </dgm:pt>
    <dgm:pt modelId="{CA04D914-23B9-4183-9F5B-27BF84D99771}" type="sibTrans" cxnId="{CD9EC43B-3770-4BB9-8F12-F11EADD34EA5}">
      <dgm:prSet/>
      <dgm:spPr/>
      <dgm:t>
        <a:bodyPr/>
        <a:lstStyle/>
        <a:p>
          <a:endParaRPr lang="ru-RU"/>
        </a:p>
      </dgm:t>
    </dgm:pt>
    <dgm:pt modelId="{13CE403D-8835-4B97-9964-3903A3323D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Художественное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творчество</a:t>
          </a:r>
        </a:p>
      </dgm:t>
    </dgm:pt>
    <dgm:pt modelId="{647D5F1C-047A-4161-90A7-99DA07B17C71}" type="parTrans" cxnId="{058C695E-D046-4509-8998-129CC020386C}">
      <dgm:prSet/>
      <dgm:spPr/>
      <dgm:t>
        <a:bodyPr/>
        <a:lstStyle/>
        <a:p>
          <a:endParaRPr lang="ru-RU"/>
        </a:p>
      </dgm:t>
    </dgm:pt>
    <dgm:pt modelId="{EE29D17B-556C-4453-AA29-C6E6F6CFBEB7}" type="sibTrans" cxnId="{058C695E-D046-4509-8998-129CC020386C}">
      <dgm:prSet/>
      <dgm:spPr/>
      <dgm:t>
        <a:bodyPr/>
        <a:lstStyle/>
        <a:p>
          <a:endParaRPr lang="ru-RU"/>
        </a:p>
      </dgm:t>
    </dgm:pt>
    <dgm:pt modelId="{9CF6CB1D-41C3-4D1C-B3D9-52DD7E722C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Ознакомление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 правилами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сбора и хранения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лекарственных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растений</a:t>
          </a:r>
        </a:p>
      </dgm:t>
    </dgm:pt>
    <dgm:pt modelId="{C5F444D1-748D-45C7-B561-B782CBD37F8B}" type="parTrans" cxnId="{D036F7E2-0C55-4F2D-9DFC-74DD346255F9}">
      <dgm:prSet/>
      <dgm:spPr/>
      <dgm:t>
        <a:bodyPr/>
        <a:lstStyle/>
        <a:p>
          <a:endParaRPr lang="ru-RU"/>
        </a:p>
      </dgm:t>
    </dgm:pt>
    <dgm:pt modelId="{CE44B7A6-6DFC-4707-85FE-4E0D2FCB534E}" type="sibTrans" cxnId="{D036F7E2-0C55-4F2D-9DFC-74DD346255F9}">
      <dgm:prSet/>
      <dgm:spPr/>
      <dgm:t>
        <a:bodyPr/>
        <a:lstStyle/>
        <a:p>
          <a:endParaRPr lang="ru-RU"/>
        </a:p>
      </dgm:t>
    </dgm:pt>
    <dgm:pt modelId="{00AA9156-B9E7-4C3F-A5D6-090A557372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Беседы,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ситуативный разговор</a:t>
          </a:r>
        </a:p>
      </dgm:t>
    </dgm:pt>
    <dgm:pt modelId="{FAD88884-491E-4C57-A0DB-2432797432AD}" type="parTrans" cxnId="{C1BA5A87-BD2E-44DC-883A-ADB230D250B5}">
      <dgm:prSet/>
      <dgm:spPr/>
      <dgm:t>
        <a:bodyPr/>
        <a:lstStyle/>
        <a:p>
          <a:endParaRPr lang="ru-RU"/>
        </a:p>
      </dgm:t>
    </dgm:pt>
    <dgm:pt modelId="{1CD2DB5C-E59F-4C88-8E08-EAADA8A33B86}" type="sibTrans" cxnId="{C1BA5A87-BD2E-44DC-883A-ADB230D250B5}">
      <dgm:prSet/>
      <dgm:spPr/>
      <dgm:t>
        <a:bodyPr/>
        <a:lstStyle/>
        <a:p>
          <a:endParaRPr lang="ru-RU"/>
        </a:p>
      </dgm:t>
    </dgm:pt>
    <dgm:pt modelId="{8D132E56-E9FF-45CE-9DE1-F2468655A4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Обобщение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представлений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 природе</a:t>
          </a:r>
        </a:p>
      </dgm:t>
    </dgm:pt>
    <dgm:pt modelId="{2B02C826-98AE-471E-BDEA-9E6F346677CD}" type="parTrans" cxnId="{A6BFACBC-14DF-4DE4-A8C8-CCBB98F92066}">
      <dgm:prSet/>
      <dgm:spPr/>
      <dgm:t>
        <a:bodyPr/>
        <a:lstStyle/>
        <a:p>
          <a:endParaRPr lang="ru-RU"/>
        </a:p>
      </dgm:t>
    </dgm:pt>
    <dgm:pt modelId="{80690DF7-2466-4949-8DCC-B26306C7D99C}" type="sibTrans" cxnId="{A6BFACBC-14DF-4DE4-A8C8-CCBB98F92066}">
      <dgm:prSet/>
      <dgm:spPr/>
      <dgm:t>
        <a:bodyPr/>
        <a:lstStyle/>
        <a:p>
          <a:endParaRPr lang="ru-RU"/>
        </a:p>
      </dgm:t>
    </dgm:pt>
    <dgm:pt modelId="{07C45E56-6B19-4B9A-9EBC-28E6786BA8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Классификация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представлений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 природе</a:t>
          </a:r>
        </a:p>
      </dgm:t>
    </dgm:pt>
    <dgm:pt modelId="{F43D03BF-901D-4CEB-8F09-5458F33BC0B6}" type="parTrans" cxnId="{DE6528FF-14A4-4CA2-87F8-46902F6215B9}">
      <dgm:prSet/>
      <dgm:spPr/>
      <dgm:t>
        <a:bodyPr/>
        <a:lstStyle/>
        <a:p>
          <a:endParaRPr lang="ru-RU"/>
        </a:p>
      </dgm:t>
    </dgm:pt>
    <dgm:pt modelId="{6356C160-D31E-4C3D-A91D-BAD4B56A8FB3}" type="sibTrans" cxnId="{DE6528FF-14A4-4CA2-87F8-46902F6215B9}">
      <dgm:prSet/>
      <dgm:spPr/>
      <dgm:t>
        <a:bodyPr/>
        <a:lstStyle/>
        <a:p>
          <a:endParaRPr lang="ru-RU"/>
        </a:p>
      </dgm:t>
    </dgm:pt>
    <dgm:pt modelId="{465EF3DE-330C-4296-A6AB-9984BEC6C47E}" type="pres">
      <dgm:prSet presAssocID="{21A9DF96-8B62-42C1-9028-E6CAA686921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6D7CB0-443D-4C52-9540-ECE89733B1F6}" type="pres">
      <dgm:prSet presAssocID="{220BB08F-95A3-4102-BE01-EE7611DEA7F7}" presName="centerShape" presStyleLbl="node0" presStyleIdx="0" presStyleCnt="1" custLinFactNeighborX="-430" custLinFactNeighborY="-394"/>
      <dgm:spPr/>
      <dgm:t>
        <a:bodyPr/>
        <a:lstStyle/>
        <a:p>
          <a:endParaRPr lang="ru-RU"/>
        </a:p>
      </dgm:t>
    </dgm:pt>
    <dgm:pt modelId="{3E122571-0431-44CA-8B5F-CBEA7392A1EB}" type="pres">
      <dgm:prSet presAssocID="{9A238197-A192-490E-B0E9-5CAD74C25B3E}" presName="Name9" presStyleLbl="parChTrans1D2" presStyleIdx="0" presStyleCnt="6"/>
      <dgm:spPr/>
      <dgm:t>
        <a:bodyPr/>
        <a:lstStyle/>
        <a:p>
          <a:endParaRPr lang="ru-RU"/>
        </a:p>
      </dgm:t>
    </dgm:pt>
    <dgm:pt modelId="{FFED20EF-2A29-44DB-A6AD-2B9613D97F7E}" type="pres">
      <dgm:prSet presAssocID="{9A238197-A192-490E-B0E9-5CAD74C25B3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B2363ED-EF49-454F-8420-635AB49DE6C1}" type="pres">
      <dgm:prSet presAssocID="{94F644F8-DDE4-4307-8FDB-D1A0E2CAE607}" presName="node" presStyleLbl="node1" presStyleIdx="0" presStyleCnt="6" custScaleX="124732" custRadScaleRad="98008" custRadScaleInc="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CB3E2-8FB2-4507-8AAE-7A5A10E3BA4B}" type="pres">
      <dgm:prSet presAssocID="{647D5F1C-047A-4161-90A7-99DA07B17C71}" presName="Name9" presStyleLbl="parChTrans1D2" presStyleIdx="1" presStyleCnt="6"/>
      <dgm:spPr/>
      <dgm:t>
        <a:bodyPr/>
        <a:lstStyle/>
        <a:p>
          <a:endParaRPr lang="ru-RU"/>
        </a:p>
      </dgm:t>
    </dgm:pt>
    <dgm:pt modelId="{5A27DFD7-4E81-472B-8E90-518BE2910AC9}" type="pres">
      <dgm:prSet presAssocID="{647D5F1C-047A-4161-90A7-99DA07B17C7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0000937-5055-4380-828A-C981A28EE768}" type="pres">
      <dgm:prSet presAssocID="{13CE403D-8835-4B97-9964-3903A3323DDF}" presName="node" presStyleLbl="node1" presStyleIdx="1" presStyleCnt="6" custScaleX="12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E204A-303D-4865-B898-C40339F95D58}" type="pres">
      <dgm:prSet presAssocID="{C5F444D1-748D-45C7-B561-B782CBD37F8B}" presName="Name9" presStyleLbl="parChTrans1D2" presStyleIdx="2" presStyleCnt="6"/>
      <dgm:spPr/>
      <dgm:t>
        <a:bodyPr/>
        <a:lstStyle/>
        <a:p>
          <a:endParaRPr lang="ru-RU"/>
        </a:p>
      </dgm:t>
    </dgm:pt>
    <dgm:pt modelId="{218C176B-7102-4932-870C-CC02E964D372}" type="pres">
      <dgm:prSet presAssocID="{C5F444D1-748D-45C7-B561-B782CBD37F8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3143BAF-2E3A-4B44-BAFA-0206B662004F}" type="pres">
      <dgm:prSet presAssocID="{9CF6CB1D-41C3-4D1C-B3D9-52DD7E722C02}" presName="node" presStyleLbl="node1" presStyleIdx="2" presStyleCnt="6" custScaleX="126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28EF4-68A5-4E4F-99D8-5E2FFDF17AB4}" type="pres">
      <dgm:prSet presAssocID="{FAD88884-491E-4C57-A0DB-2432797432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6A337103-5641-4361-80D5-7B1DCEE3B90B}" type="pres">
      <dgm:prSet presAssocID="{FAD88884-491E-4C57-A0DB-2432797432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CA3900E-87A0-442F-AA20-D0CC9FD6E9A5}" type="pres">
      <dgm:prSet presAssocID="{00AA9156-B9E7-4C3F-A5D6-090A55737276}" presName="node" presStyleLbl="node1" presStyleIdx="3" presStyleCnt="6" custScaleX="126494" custRadScaleRad="99537" custRadScaleInc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78D93-E256-4E15-809E-8F4A1E7E9E0F}" type="pres">
      <dgm:prSet presAssocID="{2B02C826-98AE-471E-BDEA-9E6F346677CD}" presName="Name9" presStyleLbl="parChTrans1D2" presStyleIdx="4" presStyleCnt="6"/>
      <dgm:spPr/>
      <dgm:t>
        <a:bodyPr/>
        <a:lstStyle/>
        <a:p>
          <a:endParaRPr lang="ru-RU"/>
        </a:p>
      </dgm:t>
    </dgm:pt>
    <dgm:pt modelId="{07A1D108-E718-4C7A-A1AB-4BD929753CD4}" type="pres">
      <dgm:prSet presAssocID="{2B02C826-98AE-471E-BDEA-9E6F346677C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FC152C9-4502-40F4-AA6B-52E6AF2E1282}" type="pres">
      <dgm:prSet presAssocID="{8D132E56-E9FF-45CE-9DE1-F2468655A425}" presName="node" presStyleLbl="node1" presStyleIdx="4" presStyleCnt="6" custScaleX="130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D2F4C-1931-4C16-A4BB-517A39FBFB5E}" type="pres">
      <dgm:prSet presAssocID="{F43D03BF-901D-4CEB-8F09-5458F33BC0B6}" presName="Name9" presStyleLbl="parChTrans1D2" presStyleIdx="5" presStyleCnt="6"/>
      <dgm:spPr/>
      <dgm:t>
        <a:bodyPr/>
        <a:lstStyle/>
        <a:p>
          <a:endParaRPr lang="ru-RU"/>
        </a:p>
      </dgm:t>
    </dgm:pt>
    <dgm:pt modelId="{D31F0B1F-D6B9-445C-B16C-F90540A3C391}" type="pres">
      <dgm:prSet presAssocID="{F43D03BF-901D-4CEB-8F09-5458F33BC0B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67074FE-B528-4C24-8DE2-9D8B03B0E52C}" type="pres">
      <dgm:prSet presAssocID="{07C45E56-6B19-4B9A-9EBC-28E6786BA888}" presName="node" presStyleLbl="node1" presStyleIdx="5" presStyleCnt="6" custScaleX="12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6F7E2-0C55-4F2D-9DFC-74DD346255F9}" srcId="{220BB08F-95A3-4102-BE01-EE7611DEA7F7}" destId="{9CF6CB1D-41C3-4D1C-B3D9-52DD7E722C02}" srcOrd="2" destOrd="0" parTransId="{C5F444D1-748D-45C7-B561-B782CBD37F8B}" sibTransId="{CE44B7A6-6DFC-4707-85FE-4E0D2FCB534E}"/>
    <dgm:cxn modelId="{92556B38-B654-47F4-82A6-EB248E2BBA25}" type="presOf" srcId="{8D132E56-E9FF-45CE-9DE1-F2468655A425}" destId="{4FC152C9-4502-40F4-AA6B-52E6AF2E1282}" srcOrd="0" destOrd="0" presId="urn:microsoft.com/office/officeart/2005/8/layout/radial1"/>
    <dgm:cxn modelId="{8B82B1C6-D741-4479-B33B-E1BEAE637E0D}" type="presOf" srcId="{C5F444D1-748D-45C7-B561-B782CBD37F8B}" destId="{218C176B-7102-4932-870C-CC02E964D372}" srcOrd="1" destOrd="0" presId="urn:microsoft.com/office/officeart/2005/8/layout/radial1"/>
    <dgm:cxn modelId="{8AE76787-F4FC-4606-83E7-6754C8B2D88D}" type="presOf" srcId="{647D5F1C-047A-4161-90A7-99DA07B17C71}" destId="{0B8CB3E2-8FB2-4507-8AAE-7A5A10E3BA4B}" srcOrd="0" destOrd="0" presId="urn:microsoft.com/office/officeart/2005/8/layout/radial1"/>
    <dgm:cxn modelId="{CD9EC43B-3770-4BB9-8F12-F11EADD34EA5}" srcId="{220BB08F-95A3-4102-BE01-EE7611DEA7F7}" destId="{94F644F8-DDE4-4307-8FDB-D1A0E2CAE607}" srcOrd="0" destOrd="0" parTransId="{9A238197-A192-490E-B0E9-5CAD74C25B3E}" sibTransId="{CA04D914-23B9-4183-9F5B-27BF84D99771}"/>
    <dgm:cxn modelId="{B6E2366A-8001-407F-A6A8-66C83ADA52A3}" srcId="{21A9DF96-8B62-42C1-9028-E6CAA6869214}" destId="{220BB08F-95A3-4102-BE01-EE7611DEA7F7}" srcOrd="0" destOrd="0" parTransId="{CEEDFBC7-20D9-4740-A34C-946C7523D201}" sibTransId="{D6DE5471-3369-4907-97E3-75BBC5B40538}"/>
    <dgm:cxn modelId="{97C772AC-011A-40AB-9FD5-C438D43C8B2F}" type="presOf" srcId="{F43D03BF-901D-4CEB-8F09-5458F33BC0B6}" destId="{88ED2F4C-1931-4C16-A4BB-517A39FBFB5E}" srcOrd="0" destOrd="0" presId="urn:microsoft.com/office/officeart/2005/8/layout/radial1"/>
    <dgm:cxn modelId="{9AFA0376-8738-4303-803E-5EF5989D9C10}" type="presOf" srcId="{94F644F8-DDE4-4307-8FDB-D1A0E2CAE607}" destId="{2B2363ED-EF49-454F-8420-635AB49DE6C1}" srcOrd="0" destOrd="0" presId="urn:microsoft.com/office/officeart/2005/8/layout/radial1"/>
    <dgm:cxn modelId="{C1BA5A87-BD2E-44DC-883A-ADB230D250B5}" srcId="{220BB08F-95A3-4102-BE01-EE7611DEA7F7}" destId="{00AA9156-B9E7-4C3F-A5D6-090A55737276}" srcOrd="3" destOrd="0" parTransId="{FAD88884-491E-4C57-A0DB-2432797432AD}" sibTransId="{1CD2DB5C-E59F-4C88-8E08-EAADA8A33B86}"/>
    <dgm:cxn modelId="{058C695E-D046-4509-8998-129CC020386C}" srcId="{220BB08F-95A3-4102-BE01-EE7611DEA7F7}" destId="{13CE403D-8835-4B97-9964-3903A3323DDF}" srcOrd="1" destOrd="0" parTransId="{647D5F1C-047A-4161-90A7-99DA07B17C71}" sibTransId="{EE29D17B-556C-4453-AA29-C6E6F6CFBEB7}"/>
    <dgm:cxn modelId="{CE4FCD3D-0CBE-4368-BF7E-5872352A4E18}" type="presOf" srcId="{C5F444D1-748D-45C7-B561-B782CBD37F8B}" destId="{F09E204A-303D-4865-B898-C40339F95D58}" srcOrd="0" destOrd="0" presId="urn:microsoft.com/office/officeart/2005/8/layout/radial1"/>
    <dgm:cxn modelId="{DE6528FF-14A4-4CA2-87F8-46902F6215B9}" srcId="{220BB08F-95A3-4102-BE01-EE7611DEA7F7}" destId="{07C45E56-6B19-4B9A-9EBC-28E6786BA888}" srcOrd="5" destOrd="0" parTransId="{F43D03BF-901D-4CEB-8F09-5458F33BC0B6}" sibTransId="{6356C160-D31E-4C3D-A91D-BAD4B56A8FB3}"/>
    <dgm:cxn modelId="{3CBFE6AB-47AA-4CB6-A952-1705AA9080AC}" type="presOf" srcId="{13CE403D-8835-4B97-9964-3903A3323DDF}" destId="{D0000937-5055-4380-828A-C981A28EE768}" srcOrd="0" destOrd="0" presId="urn:microsoft.com/office/officeart/2005/8/layout/radial1"/>
    <dgm:cxn modelId="{DF1C53F5-CA16-44B8-866D-9FCE9E3EAF5A}" type="presOf" srcId="{2B02C826-98AE-471E-BDEA-9E6F346677CD}" destId="{07A1D108-E718-4C7A-A1AB-4BD929753CD4}" srcOrd="1" destOrd="0" presId="urn:microsoft.com/office/officeart/2005/8/layout/radial1"/>
    <dgm:cxn modelId="{A4DFFF6E-DEB1-4647-B3D7-2E9D10672C2E}" type="presOf" srcId="{220BB08F-95A3-4102-BE01-EE7611DEA7F7}" destId="{F96D7CB0-443D-4C52-9540-ECE89733B1F6}" srcOrd="0" destOrd="0" presId="urn:microsoft.com/office/officeart/2005/8/layout/radial1"/>
    <dgm:cxn modelId="{BBFF23AA-73E6-4222-A118-59FEF7E70984}" type="presOf" srcId="{2B02C826-98AE-471E-BDEA-9E6F346677CD}" destId="{0EC78D93-E256-4E15-809E-8F4A1E7E9E0F}" srcOrd="0" destOrd="0" presId="urn:microsoft.com/office/officeart/2005/8/layout/radial1"/>
    <dgm:cxn modelId="{F7CDFAC9-0E57-4470-9EDB-E338A1DA2A9F}" type="presOf" srcId="{F43D03BF-901D-4CEB-8F09-5458F33BC0B6}" destId="{D31F0B1F-D6B9-445C-B16C-F90540A3C391}" srcOrd="1" destOrd="0" presId="urn:microsoft.com/office/officeart/2005/8/layout/radial1"/>
    <dgm:cxn modelId="{8FA2798B-AE29-4D37-8AFD-5E7810BAB6A4}" type="presOf" srcId="{FAD88884-491E-4C57-A0DB-2432797432AD}" destId="{6A337103-5641-4361-80D5-7B1DCEE3B90B}" srcOrd="1" destOrd="0" presId="urn:microsoft.com/office/officeart/2005/8/layout/radial1"/>
    <dgm:cxn modelId="{9AD7A1B4-AF6B-4616-985D-3C0989282BC3}" type="presOf" srcId="{9A238197-A192-490E-B0E9-5CAD74C25B3E}" destId="{3E122571-0431-44CA-8B5F-CBEA7392A1EB}" srcOrd="0" destOrd="0" presId="urn:microsoft.com/office/officeart/2005/8/layout/radial1"/>
    <dgm:cxn modelId="{3F3D8310-35C4-46C6-812B-4DB680B50F3F}" type="presOf" srcId="{9A238197-A192-490E-B0E9-5CAD74C25B3E}" destId="{FFED20EF-2A29-44DB-A6AD-2B9613D97F7E}" srcOrd="1" destOrd="0" presId="urn:microsoft.com/office/officeart/2005/8/layout/radial1"/>
    <dgm:cxn modelId="{39565A87-E1FD-4D63-A85F-AE52BB9868DF}" type="presOf" srcId="{00AA9156-B9E7-4C3F-A5D6-090A55737276}" destId="{DCA3900E-87A0-442F-AA20-D0CC9FD6E9A5}" srcOrd="0" destOrd="0" presId="urn:microsoft.com/office/officeart/2005/8/layout/radial1"/>
    <dgm:cxn modelId="{DFF220AC-93FF-4D2E-95CF-2C8C3DE6E9E2}" type="presOf" srcId="{647D5F1C-047A-4161-90A7-99DA07B17C71}" destId="{5A27DFD7-4E81-472B-8E90-518BE2910AC9}" srcOrd="1" destOrd="0" presId="urn:microsoft.com/office/officeart/2005/8/layout/radial1"/>
    <dgm:cxn modelId="{7F368BBE-FC79-4F71-BB96-34F58142E1B8}" type="presOf" srcId="{21A9DF96-8B62-42C1-9028-E6CAA6869214}" destId="{465EF3DE-330C-4296-A6AB-9984BEC6C47E}" srcOrd="0" destOrd="0" presId="urn:microsoft.com/office/officeart/2005/8/layout/radial1"/>
    <dgm:cxn modelId="{522D87FF-4517-4EAB-AA2A-1242EF5C9568}" type="presOf" srcId="{FAD88884-491E-4C57-A0DB-2432797432AD}" destId="{0E228EF4-68A5-4E4F-99D8-5E2FFDF17AB4}" srcOrd="0" destOrd="0" presId="urn:microsoft.com/office/officeart/2005/8/layout/radial1"/>
    <dgm:cxn modelId="{3843BAC5-4E5F-45AB-88AE-6A8331ADDF7F}" type="presOf" srcId="{07C45E56-6B19-4B9A-9EBC-28E6786BA888}" destId="{367074FE-B528-4C24-8DE2-9D8B03B0E52C}" srcOrd="0" destOrd="0" presId="urn:microsoft.com/office/officeart/2005/8/layout/radial1"/>
    <dgm:cxn modelId="{A6BFACBC-14DF-4DE4-A8C8-CCBB98F92066}" srcId="{220BB08F-95A3-4102-BE01-EE7611DEA7F7}" destId="{8D132E56-E9FF-45CE-9DE1-F2468655A425}" srcOrd="4" destOrd="0" parTransId="{2B02C826-98AE-471E-BDEA-9E6F346677CD}" sibTransId="{80690DF7-2466-4949-8DCC-B26306C7D99C}"/>
    <dgm:cxn modelId="{C61D7882-72FB-4844-A8A3-C0B45662337E}" type="presOf" srcId="{9CF6CB1D-41C3-4D1C-B3D9-52DD7E722C02}" destId="{A3143BAF-2E3A-4B44-BAFA-0206B662004F}" srcOrd="0" destOrd="0" presId="urn:microsoft.com/office/officeart/2005/8/layout/radial1"/>
    <dgm:cxn modelId="{ED71CC35-BA34-4B33-AB0B-17CFDB12E981}" type="presParOf" srcId="{465EF3DE-330C-4296-A6AB-9984BEC6C47E}" destId="{F96D7CB0-443D-4C52-9540-ECE89733B1F6}" srcOrd="0" destOrd="0" presId="urn:microsoft.com/office/officeart/2005/8/layout/radial1"/>
    <dgm:cxn modelId="{8CF31EA1-1987-4A08-BEA3-15E1DB9209B3}" type="presParOf" srcId="{465EF3DE-330C-4296-A6AB-9984BEC6C47E}" destId="{3E122571-0431-44CA-8B5F-CBEA7392A1EB}" srcOrd="1" destOrd="0" presId="urn:microsoft.com/office/officeart/2005/8/layout/radial1"/>
    <dgm:cxn modelId="{AF339FAD-AA3B-47BD-89C7-EA6AF5D2EBE9}" type="presParOf" srcId="{3E122571-0431-44CA-8B5F-CBEA7392A1EB}" destId="{FFED20EF-2A29-44DB-A6AD-2B9613D97F7E}" srcOrd="0" destOrd="0" presId="urn:microsoft.com/office/officeart/2005/8/layout/radial1"/>
    <dgm:cxn modelId="{A4876F4A-0BED-4EE2-84FB-AFA031CA2227}" type="presParOf" srcId="{465EF3DE-330C-4296-A6AB-9984BEC6C47E}" destId="{2B2363ED-EF49-454F-8420-635AB49DE6C1}" srcOrd="2" destOrd="0" presId="urn:microsoft.com/office/officeart/2005/8/layout/radial1"/>
    <dgm:cxn modelId="{B3D13BF3-9483-4AD0-9ED9-75E2AEDFEDEB}" type="presParOf" srcId="{465EF3DE-330C-4296-A6AB-9984BEC6C47E}" destId="{0B8CB3E2-8FB2-4507-8AAE-7A5A10E3BA4B}" srcOrd="3" destOrd="0" presId="urn:microsoft.com/office/officeart/2005/8/layout/radial1"/>
    <dgm:cxn modelId="{E748ED60-2BDE-4D96-B270-A069E9D35098}" type="presParOf" srcId="{0B8CB3E2-8FB2-4507-8AAE-7A5A10E3BA4B}" destId="{5A27DFD7-4E81-472B-8E90-518BE2910AC9}" srcOrd="0" destOrd="0" presId="urn:microsoft.com/office/officeart/2005/8/layout/radial1"/>
    <dgm:cxn modelId="{0B94089A-6DB0-4DD3-9854-62E2F1356CB2}" type="presParOf" srcId="{465EF3DE-330C-4296-A6AB-9984BEC6C47E}" destId="{D0000937-5055-4380-828A-C981A28EE768}" srcOrd="4" destOrd="0" presId="urn:microsoft.com/office/officeart/2005/8/layout/radial1"/>
    <dgm:cxn modelId="{FD35924F-2415-4FFC-9B2E-CBD8644F8AD5}" type="presParOf" srcId="{465EF3DE-330C-4296-A6AB-9984BEC6C47E}" destId="{F09E204A-303D-4865-B898-C40339F95D58}" srcOrd="5" destOrd="0" presId="urn:microsoft.com/office/officeart/2005/8/layout/radial1"/>
    <dgm:cxn modelId="{E835CB9B-C89D-4F0E-B7E4-A041E9F1F26D}" type="presParOf" srcId="{F09E204A-303D-4865-B898-C40339F95D58}" destId="{218C176B-7102-4932-870C-CC02E964D372}" srcOrd="0" destOrd="0" presId="urn:microsoft.com/office/officeart/2005/8/layout/radial1"/>
    <dgm:cxn modelId="{F8583CE8-36BC-4EA3-AAD0-ED47E5F91340}" type="presParOf" srcId="{465EF3DE-330C-4296-A6AB-9984BEC6C47E}" destId="{A3143BAF-2E3A-4B44-BAFA-0206B662004F}" srcOrd="6" destOrd="0" presId="urn:microsoft.com/office/officeart/2005/8/layout/radial1"/>
    <dgm:cxn modelId="{28A30A3E-1F4D-4BB0-811F-462407586BB6}" type="presParOf" srcId="{465EF3DE-330C-4296-A6AB-9984BEC6C47E}" destId="{0E228EF4-68A5-4E4F-99D8-5E2FFDF17AB4}" srcOrd="7" destOrd="0" presId="urn:microsoft.com/office/officeart/2005/8/layout/radial1"/>
    <dgm:cxn modelId="{1166722D-C925-4B02-9509-9B8A29EB2781}" type="presParOf" srcId="{0E228EF4-68A5-4E4F-99D8-5E2FFDF17AB4}" destId="{6A337103-5641-4361-80D5-7B1DCEE3B90B}" srcOrd="0" destOrd="0" presId="urn:microsoft.com/office/officeart/2005/8/layout/radial1"/>
    <dgm:cxn modelId="{0BE20A22-C28F-432F-8E69-D17E7EEAF53A}" type="presParOf" srcId="{465EF3DE-330C-4296-A6AB-9984BEC6C47E}" destId="{DCA3900E-87A0-442F-AA20-D0CC9FD6E9A5}" srcOrd="8" destOrd="0" presId="urn:microsoft.com/office/officeart/2005/8/layout/radial1"/>
    <dgm:cxn modelId="{5D739A23-B8EA-4AA5-A7B0-FAA942621E5D}" type="presParOf" srcId="{465EF3DE-330C-4296-A6AB-9984BEC6C47E}" destId="{0EC78D93-E256-4E15-809E-8F4A1E7E9E0F}" srcOrd="9" destOrd="0" presId="urn:microsoft.com/office/officeart/2005/8/layout/radial1"/>
    <dgm:cxn modelId="{43029AA9-7773-4E21-B7C6-65174D9F0FA5}" type="presParOf" srcId="{0EC78D93-E256-4E15-809E-8F4A1E7E9E0F}" destId="{07A1D108-E718-4C7A-A1AB-4BD929753CD4}" srcOrd="0" destOrd="0" presId="urn:microsoft.com/office/officeart/2005/8/layout/radial1"/>
    <dgm:cxn modelId="{235C768C-DD76-43A1-822D-12C6C9E39F3B}" type="presParOf" srcId="{465EF3DE-330C-4296-A6AB-9984BEC6C47E}" destId="{4FC152C9-4502-40F4-AA6B-52E6AF2E1282}" srcOrd="10" destOrd="0" presId="urn:microsoft.com/office/officeart/2005/8/layout/radial1"/>
    <dgm:cxn modelId="{495A6C17-684F-4983-B1F9-1F08DFE29C4D}" type="presParOf" srcId="{465EF3DE-330C-4296-A6AB-9984BEC6C47E}" destId="{88ED2F4C-1931-4C16-A4BB-517A39FBFB5E}" srcOrd="11" destOrd="0" presId="urn:microsoft.com/office/officeart/2005/8/layout/radial1"/>
    <dgm:cxn modelId="{E520AB48-8108-49DE-BCD8-F3EB11C91F2E}" type="presParOf" srcId="{88ED2F4C-1931-4C16-A4BB-517A39FBFB5E}" destId="{D31F0B1F-D6B9-445C-B16C-F90540A3C391}" srcOrd="0" destOrd="0" presId="urn:microsoft.com/office/officeart/2005/8/layout/radial1"/>
    <dgm:cxn modelId="{EDE72388-4135-48AC-8127-DFD0CBE56502}" type="presParOf" srcId="{465EF3DE-330C-4296-A6AB-9984BEC6C47E}" destId="{367074FE-B528-4C24-8DE2-9D8B03B0E52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D7CB0-443D-4C52-9540-ECE89733B1F6}">
      <dsp:nvSpPr>
        <dsp:cNvPr id="0" name=""/>
        <dsp:cNvSpPr/>
      </dsp:nvSpPr>
      <dsp:spPr>
        <a:xfrm>
          <a:off x="3357578" y="2286027"/>
          <a:ext cx="1749971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Виды деятельности</a:t>
          </a:r>
        </a:p>
      </dsp:txBody>
      <dsp:txXfrm>
        <a:off x="3357578" y="2286027"/>
        <a:ext cx="1749971" cy="1749971"/>
      </dsp:txXfrm>
    </dsp:sp>
    <dsp:sp modelId="{3E122571-0431-44CA-8B5F-CBEA7392A1EB}">
      <dsp:nvSpPr>
        <dsp:cNvPr id="0" name=""/>
        <dsp:cNvSpPr/>
      </dsp:nvSpPr>
      <dsp:spPr>
        <a:xfrm rot="16314101">
          <a:off x="4036490" y="2035204"/>
          <a:ext cx="465673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65673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14101">
        <a:off x="4257685" y="2042159"/>
        <a:ext cx="23283" cy="23283"/>
      </dsp:txXfrm>
    </dsp:sp>
    <dsp:sp modelId="{2B2363ED-EF49-454F-8420-635AB49DE6C1}">
      <dsp:nvSpPr>
        <dsp:cNvPr id="0" name=""/>
        <dsp:cNvSpPr/>
      </dsp:nvSpPr>
      <dsp:spPr>
        <a:xfrm>
          <a:off x="3214707" y="71430"/>
          <a:ext cx="2182774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НОД,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Наблюдения 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/>
            <a:effectLst/>
            <a:latin typeface="Monotype Corsiva" pitchFamily="66" charset="0"/>
            <a:cs typeface="Arial" charset="0"/>
          </a:endParaRPr>
        </a:p>
      </dsp:txBody>
      <dsp:txXfrm>
        <a:off x="3214707" y="71430"/>
        <a:ext cx="2182774" cy="1749971"/>
      </dsp:txXfrm>
    </dsp:sp>
    <dsp:sp modelId="{0B8CB3E2-8FB2-4507-8AAE-7A5A10E3BA4B}">
      <dsp:nvSpPr>
        <dsp:cNvPr id="0" name=""/>
        <dsp:cNvSpPr/>
      </dsp:nvSpPr>
      <dsp:spPr>
        <a:xfrm rot="19838107">
          <a:off x="4969768" y="2616567"/>
          <a:ext cx="394733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394733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38107">
        <a:off x="5157267" y="2625295"/>
        <a:ext cx="19736" cy="19736"/>
      </dsp:txXfrm>
    </dsp:sp>
    <dsp:sp modelId="{D0000937-5055-4380-828A-C981A28EE768}">
      <dsp:nvSpPr>
        <dsp:cNvPr id="0" name=""/>
        <dsp:cNvSpPr/>
      </dsp:nvSpPr>
      <dsp:spPr>
        <a:xfrm>
          <a:off x="5146779" y="1164686"/>
          <a:ext cx="2157400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Художественное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творчество</a:t>
          </a:r>
        </a:p>
      </dsp:txBody>
      <dsp:txXfrm>
        <a:off x="5146779" y="1164686"/>
        <a:ext cx="2157400" cy="1749971"/>
      </dsp:txXfrm>
    </dsp:sp>
    <dsp:sp modelId="{F09E204A-303D-4865-B898-C40339F95D58}">
      <dsp:nvSpPr>
        <dsp:cNvPr id="0" name=""/>
        <dsp:cNvSpPr/>
      </dsp:nvSpPr>
      <dsp:spPr>
        <a:xfrm rot="1808580">
          <a:off x="4962411" y="3681390"/>
          <a:ext cx="396650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396650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8580">
        <a:off x="5150820" y="3690070"/>
        <a:ext cx="19832" cy="19832"/>
      </dsp:txXfrm>
    </dsp:sp>
    <dsp:sp modelId="{A3143BAF-2E3A-4B44-BAFA-0206B662004F}">
      <dsp:nvSpPr>
        <dsp:cNvPr id="0" name=""/>
        <dsp:cNvSpPr/>
      </dsp:nvSpPr>
      <dsp:spPr>
        <a:xfrm>
          <a:off x="5116356" y="3443279"/>
          <a:ext cx="2218246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Ознакомление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 правилами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сбора и хранения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лекарственных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растений</a:t>
          </a:r>
        </a:p>
      </dsp:txBody>
      <dsp:txXfrm>
        <a:off x="5116356" y="3443279"/>
        <a:ext cx="2218246" cy="1749971"/>
      </dsp:txXfrm>
    </dsp:sp>
    <dsp:sp modelId="{0E228EF4-68A5-4E4F-99D8-5E2FFDF17AB4}">
      <dsp:nvSpPr>
        <dsp:cNvPr id="0" name=""/>
        <dsp:cNvSpPr/>
      </dsp:nvSpPr>
      <dsp:spPr>
        <a:xfrm rot="5373657">
          <a:off x="3973281" y="4285410"/>
          <a:ext cx="536083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536083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73657">
        <a:off x="4227921" y="4290604"/>
        <a:ext cx="26804" cy="26804"/>
      </dsp:txXfrm>
    </dsp:sp>
    <dsp:sp modelId="{DCA3900E-87A0-442F-AA20-D0CC9FD6E9A5}">
      <dsp:nvSpPr>
        <dsp:cNvPr id="0" name=""/>
        <dsp:cNvSpPr/>
      </dsp:nvSpPr>
      <dsp:spPr>
        <a:xfrm>
          <a:off x="3143277" y="4572024"/>
          <a:ext cx="2213609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Беседы,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ситуативный разговор</a:t>
          </a:r>
        </a:p>
      </dsp:txBody>
      <dsp:txXfrm>
        <a:off x="3143277" y="4572024"/>
        <a:ext cx="2213609" cy="1749971"/>
      </dsp:txXfrm>
    </dsp:sp>
    <dsp:sp modelId="{0EC78D93-E256-4E15-809E-8F4A1E7E9E0F}">
      <dsp:nvSpPr>
        <dsp:cNvPr id="0" name=""/>
        <dsp:cNvSpPr/>
      </dsp:nvSpPr>
      <dsp:spPr>
        <a:xfrm rot="8961625">
          <a:off x="3159341" y="3676110"/>
          <a:ext cx="344437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344437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961625">
        <a:off x="3322949" y="3686095"/>
        <a:ext cx="17221" cy="17221"/>
      </dsp:txXfrm>
    </dsp:sp>
    <dsp:sp modelId="{4FC152C9-4502-40F4-AA6B-52E6AF2E1282}">
      <dsp:nvSpPr>
        <dsp:cNvPr id="0" name=""/>
        <dsp:cNvSpPr/>
      </dsp:nvSpPr>
      <dsp:spPr>
        <a:xfrm>
          <a:off x="1134709" y="3443279"/>
          <a:ext cx="2288262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Обобщение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представлений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 природе</a:t>
          </a:r>
        </a:p>
      </dsp:txBody>
      <dsp:txXfrm>
        <a:off x="1134709" y="3443279"/>
        <a:ext cx="2288262" cy="1749971"/>
      </dsp:txXfrm>
    </dsp:sp>
    <dsp:sp modelId="{88ED2F4C-1931-4C16-A4BB-517A39FBFB5E}">
      <dsp:nvSpPr>
        <dsp:cNvPr id="0" name=""/>
        <dsp:cNvSpPr/>
      </dsp:nvSpPr>
      <dsp:spPr>
        <a:xfrm rot="12591222">
          <a:off x="3167938" y="2625352"/>
          <a:ext cx="327479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327479" y="18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591222">
        <a:off x="3323491" y="2635761"/>
        <a:ext cx="16373" cy="16373"/>
      </dsp:txXfrm>
    </dsp:sp>
    <dsp:sp modelId="{367074FE-B528-4C24-8DE2-9D8B03B0E52C}">
      <dsp:nvSpPr>
        <dsp:cNvPr id="0" name=""/>
        <dsp:cNvSpPr/>
      </dsp:nvSpPr>
      <dsp:spPr>
        <a:xfrm>
          <a:off x="1143004" y="1164686"/>
          <a:ext cx="2271673" cy="1749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Классификация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представлений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j-lt"/>
              <a:cs typeface="Arial" charset="0"/>
            </a:rPr>
            <a:t>о природе</a:t>
          </a:r>
        </a:p>
      </dsp:txBody>
      <dsp:txXfrm>
        <a:off x="1143004" y="1164686"/>
        <a:ext cx="2271673" cy="174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4A04D6-8881-423A-83CE-9351A3ECE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6197-D21E-460D-8F18-9E371FC4AD72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AEC8-E47E-4A70-9427-2A512376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CF8B-2286-4533-A2C3-595E0010221A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8EE6-8CD0-4117-806A-6BFE7CB7E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C575-2867-42F9-955E-50B54DD1BE5E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17FB-E18B-4004-87B8-6A591D1E6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44B7-024D-4DFB-B30E-AB2EB541771E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716D-E563-4C89-9121-043620A1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3A5A-42FD-4F24-BB6C-82A2DDBC249D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2447-915E-4BAA-99C9-F9B9D952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FB40-B9EC-48B1-8ABF-760F1236BB8B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A881-D38D-4BDC-89F8-C12D3E188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9D41-E249-4922-9F5C-21954CEF1281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E55E-B245-43B9-83CD-1CB8AF86C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70DB-BE23-4C56-B945-2E33BC9BE74A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FF86-4628-4C96-8CF9-881000486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9FEBA-EA93-4650-BC5C-02C9E98E468B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CB73-E17E-45B8-98A0-4547C3B9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9288-E112-4BA9-864D-69F95FBC4169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DFC1-1A25-4973-9BFE-E3F01EFCA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EFC0-0F62-416E-8EAA-68C89B37DEF6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05A2-6D0D-4450-A46D-948B843D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815-B38D-4ADA-9F57-EEEA67E5397D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0377-6F5C-4271-AB14-7198CD3C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43F9-F4CA-4FF7-A049-E10BCF30C68C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1869-C63C-4B1F-A9A0-FF8236C6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ED50-68C3-44D6-9F95-B22E9429564A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F8869-DD1E-46FA-9701-D8E6057C6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61BF-CCF9-4423-A56E-FDCB5CF864C6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A5FF-71C9-4C66-9C99-F2F8314FA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914C-82BC-4A40-B94D-29E771B2E673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50FA2-7550-442F-ADE5-40448764D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C9A5-C126-4FA4-BF6B-22B107002BA7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CEF5-D7B9-4BBF-81C3-B285BFBA6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2CDA-11E5-44F6-903F-7A35D1F80CD2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76A6-05BD-4860-AE92-33103CF4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57ABFF3-3E55-45F3-9C6D-0157C3B33CC6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63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DD02F7C-3A2A-4CF7-824E-DDCE394A0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</p:sldLayoutIdLst>
  <p:transition spd="med" advClick="0" advTm="6000"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229200"/>
            <a:ext cx="6840760" cy="122413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Воспитатель первой категории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Феклюнина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Елена Викторовна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9E64B5-00F3-4B54-8559-637FAB13AD02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076" name="WordArt 9" descr="Пробка"/>
          <p:cNvSpPr>
            <a:spLocks noChangeArrowheads="1" noChangeShapeType="1" noTextEdit="1"/>
          </p:cNvSpPr>
          <p:nvPr/>
        </p:nvSpPr>
        <p:spPr bwMode="auto">
          <a:xfrm>
            <a:off x="395288" y="3716338"/>
            <a:ext cx="8424862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Right">
                <a:rot lat="300000" lon="0" rev="0"/>
              </a:camera>
              <a:lightRig rig="legacyFlat3" dir="b"/>
            </a:scene3d>
            <a:sp3d extrusionH="430200" prstMaterial="legacyMatte">
              <a:extrusionClr>
                <a:srgbClr val="3A00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  <p:sp>
        <p:nvSpPr>
          <p:cNvPr id="3077" name="WordArt 13"/>
          <p:cNvSpPr>
            <a:spLocks noChangeArrowheads="1" noChangeShapeType="1" noTextEdit="1"/>
          </p:cNvSpPr>
          <p:nvPr/>
        </p:nvSpPr>
        <p:spPr bwMode="auto">
          <a:xfrm>
            <a:off x="357188" y="3571875"/>
            <a:ext cx="8351837" cy="15113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6672"/>
            <a:ext cx="8496944" cy="17912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Муниципальное </a:t>
            </a:r>
            <a:r>
              <a:rPr lang="ru-RU" sz="2400" b="1" dirty="0" smtClean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 казённое </a:t>
            </a: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дошкольное </a:t>
            </a:r>
            <a:r>
              <a:rPr lang="ru-RU" sz="2400" b="1" dirty="0" smtClean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образовательное </a:t>
            </a: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учреждение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Детский сад «Колобок»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г. Петухово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2013г</a:t>
            </a:r>
            <a:r>
              <a:rPr lang="ru-RU" sz="2400" b="1" dirty="0">
                <a:ln w="11430">
                  <a:solidFill>
                    <a:srgbClr val="00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251520" y="2708920"/>
            <a:ext cx="857256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Конкурс: «Наша дошкольная жизнь»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Номинация: «Маленькие исследователи»</a:t>
            </a:r>
            <a:endParaRPr lang="ru-RU" sz="28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Тема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: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   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«Знакомим дошкольников с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 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лекарственными травами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                          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нашего </a:t>
            </a:r>
            <a:r>
              <a:rPr lang="ru-RU" sz="3600" b="1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края»</a:t>
            </a:r>
          </a:p>
        </p:txBody>
      </p:sp>
    </p:spTree>
  </p:cSld>
  <p:clrMapOvr>
    <a:masterClrMapping/>
  </p:clrMapOvr>
  <p:transition spd="med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НОД, экскурсии, наблюдения</a:t>
            </a:r>
            <a:endParaRPr lang="ru-RU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4536504" cy="5256584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На непосредственной образовательной деятельности во время наблюдений, на экскурсиях воспитатель раскрывает перед детьми многообразие, красоту окружающего мира, знакомит с различными свойствами и качествами лекарственных растений, формирует элементарные понятия о растительном мире. Более активному усвоению знаний способствует эмоциональное отношение детей к тому, о чем рассказывает воспитатель. Опыт показывает, что в старшем дошкольном возрасте дети без особых усилий усваивают знание лекарственных трав нашего края. С ними было проведено открытое  НОД «Доктор Травкин», которое проходило в доступной увлекательной форме, на котором дети показали неплохие знания о лекарственных растениях нашего края. НОД состоит из трех частей </a:t>
            </a:r>
          </a:p>
          <a:p>
            <a:pPr>
              <a:defRPr/>
            </a:pPr>
            <a:r>
              <a:rPr lang="ru-RU" sz="1400" dirty="0" smtClean="0"/>
              <a:t>1часть - беседа (рассказ, экскурсия, наблюдение, рассматривание картин).</a:t>
            </a:r>
          </a:p>
          <a:p>
            <a:pPr>
              <a:defRPr/>
            </a:pPr>
            <a:r>
              <a:rPr lang="ru-RU" sz="1400" dirty="0" smtClean="0"/>
              <a:t> 2 часть – экологическая игра, дидактическая игра.</a:t>
            </a:r>
          </a:p>
          <a:p>
            <a:pPr>
              <a:defRPr/>
            </a:pPr>
            <a:r>
              <a:rPr lang="ru-RU" sz="1400" dirty="0" smtClean="0"/>
              <a:t> 3часть – опытническая деятельность.  Так же использовались наблюдения на прогулке, где дети знакомились с лекарственными растениями. Выезжали с детьми на экскурсию в лес. </a:t>
            </a:r>
          </a:p>
        </p:txBody>
      </p:sp>
      <p:pic>
        <p:nvPicPr>
          <p:cNvPr id="99336" name="Picture 8" descr="Изображение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268760"/>
            <a:ext cx="2911475" cy="2189163"/>
          </a:xfrm>
        </p:spPr>
      </p:pic>
      <p:pic>
        <p:nvPicPr>
          <p:cNvPr id="13318" name="Содержимое 7" descr="Изображение 026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077072"/>
            <a:ext cx="2917825" cy="2189162"/>
          </a:xfrm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041636-5641-47E7-BDAD-0B1665A1EAD4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357313"/>
            <a:ext cx="3743325" cy="453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+mj-lt"/>
              </a:rPr>
              <a:t>На прогулках, экскурсиях дети зарисовывали в свои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+mj-lt"/>
              </a:rPr>
              <a:t>книжечки -травники лекарственные растения.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+mj-lt"/>
              </a:rPr>
              <a:t>На НОД по аппликации выполнили работу «Одуванчик -  лекарственное растение». </a:t>
            </a:r>
          </a:p>
        </p:txBody>
      </p:sp>
      <p:pic>
        <p:nvPicPr>
          <p:cNvPr id="14341" name="Содержимое 7" descr="DSC036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285875"/>
            <a:ext cx="3714750" cy="2732088"/>
          </a:xfrm>
          <a:effectLst>
            <a:softEdge rad="112500"/>
          </a:effectLst>
        </p:spPr>
      </p:pic>
      <p:pic>
        <p:nvPicPr>
          <p:cNvPr id="14342" name="Содержимое 9" descr="DSC03634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000628" y="4214818"/>
            <a:ext cx="3643338" cy="2416195"/>
          </a:xfrm>
          <a:effectLst>
            <a:softEdge rad="112500"/>
          </a:effectLst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68E525-0279-4789-80A9-D6996BEFD08E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4340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Художественно - творческая  деятельность по </a:t>
            </a:r>
          </a:p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экологической тематике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Содержимое 7" descr="DSC036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500174"/>
            <a:ext cx="3643312" cy="2609850"/>
          </a:xfrm>
          <a:effectLst>
            <a:softEdge rad="112500"/>
          </a:effectLst>
        </p:spPr>
      </p:pic>
      <p:pic>
        <p:nvPicPr>
          <p:cNvPr id="15366" name="Содержимое 9" descr="DSC0366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4178300"/>
            <a:ext cx="3571875" cy="2679700"/>
          </a:xfrm>
          <a:effectLst>
            <a:softEdge rad="112500"/>
          </a:effectLst>
        </p:spPr>
      </p:pic>
      <p:sp>
        <p:nvSpPr>
          <p:cNvPr id="1105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1814513"/>
            <a:ext cx="4316412" cy="5043487"/>
          </a:xfrm>
          <a:effectLst>
            <a:outerShdw dist="45791" dir="2021404" algn="ctr" rotWithShape="0">
              <a:schemeClr val="bg1"/>
            </a:outerShdw>
          </a:effectLst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Старайся собирать небольшие букеты, из них легче создать красивую композицию. Хорошенько запомни, что только у самых красивых, целых, крупных растений будет здоровое потомство. Оставляй их, пожалуйста, природе.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Будь осторожен с незнакомыми растениями. Для безопасности лучше не пробовать на вкус неизвестные тебе растения.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Помни: ядовитыми могут быть хорошо знакомые растения такие как зверобой, чистотел. В лесу ты можешь встретить растения, которые при неосторожном обращении могут нанести тебе вред (поцарапать, обжечь) – крапива, шиповник, чертополох.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Необходимо знать, что лекарственные растения заготавливают только взрослые, а дети могут им только помогать.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88F5C1-D840-4ABE-A6BC-B2B277F119DC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10601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kern="10" dirty="0" err="1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Ознокомление</a:t>
            </a: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с правилами</a:t>
            </a:r>
          </a:p>
          <a:p>
            <a:pPr algn="ctr">
              <a:defRPr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сбора и хранения</a:t>
            </a:r>
          </a:p>
          <a:p>
            <a:pPr algn="ctr">
              <a:defRPr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лекарственных растений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0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0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0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0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4962277" cy="623731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Нужно знать основные правила: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Хорошо знать лекарственные растения и отличать их от ядовитых (таких как, Белена, Вороний глаз).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Сбор лекарственных растений производится в сухую погоду, лучше утром, когда высохнет роса.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Нельзя собирать лекарственные растения в городе, возле дорог.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При сборе слаживать лекарственных растений в широкие корзины, не мять, чтобы из них не выделился сок.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Сушить лекарственные растения в тени, а не на солнце.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Не топтать лекарственные растения при сборе, не рвать до последнего или с корнем.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Нельзя  рвать лекарственные растения если они занесены в красную книгу(колокольчики, подснежники, ирисы).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Все свои сокровища природа отдает человеку, а за все просит только одного:       «</a:t>
            </a:r>
            <a:r>
              <a:rPr lang="ru-RU" sz="1800" b="1" u="sng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Беречь!».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Дерево, трава, цветок и птица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Не всегда умеют защититься,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Если будут уничтожены они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 на планете, мы останемся одни.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                             </a:t>
            </a:r>
            <a:r>
              <a:rPr lang="ru-RU" sz="1800" b="1" dirty="0" err="1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Д.Родович</a:t>
            </a:r>
            <a:r>
              <a:rPr lang="ru-RU" sz="18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16388" name="Содержимое 6" descr="DSC036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428604"/>
            <a:ext cx="3714750" cy="278606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6389" name="Содержимое 8" descr="DSC03642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365104"/>
            <a:ext cx="3714750" cy="2662238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5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C7E2D3-A053-40D5-BC5E-8F34C6EECAC9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4800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Коммуникация</a:t>
            </a:r>
            <a:endParaRPr lang="ru-RU" sz="4800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Ребенок в старшем дошкольном возрасте должен уметь сравнивать  и обобщать. На таких занятиях совершенствуется речь дошкольников, их мышление, творческие способности, культура речи. Приоритет в общении отдается непростому запоминанию, а пониманию и оценки происходящего. Воспитатель использует разные методы обучения : беседу, рассказ, наблюдения рассматривание картин, использует нужную методическую литературу, чтение художественной литературы, дидактические игры. </a:t>
            </a:r>
          </a:p>
        </p:txBody>
      </p:sp>
      <p:pic>
        <p:nvPicPr>
          <p:cNvPr id="17413" name="Содержимое 6" descr="DSC036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9663" y="2265363"/>
            <a:ext cx="3495675" cy="3200400"/>
          </a:xfrm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DE03A4-870B-45E2-81E2-88633F15BEDF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7412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000" b="1" kern="10">
              <a:ln w="9525">
                <a:round/>
                <a:headEnd/>
                <a:tailEnd/>
              </a:ln>
              <a:solidFill>
                <a:srgbClr val="FFCC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Содержимое 9" descr="DSC03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500188"/>
            <a:ext cx="3254375" cy="2286000"/>
          </a:xfrm>
          <a:effectLst>
            <a:softEdge rad="112500"/>
          </a:effectLst>
        </p:spPr>
      </p:pic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9063" y="1643063"/>
            <a:ext cx="4963417" cy="50262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+mj-lt"/>
              </a:rPr>
              <a:t>           </a:t>
            </a:r>
            <a:r>
              <a:rPr lang="ru-RU" sz="1800" dirty="0" smtClean="0">
                <a:latin typeface="+mj-lt"/>
              </a:rPr>
              <a:t>Родная </a:t>
            </a:r>
            <a:r>
              <a:rPr lang="ru-RU" sz="1800" dirty="0" smtClean="0">
                <a:latin typeface="+mj-lt"/>
              </a:rPr>
              <a:t>природа – это могущественный источник, из которого человек черпает свои первые знания, впечатления. Дети рано начинают замечать интересоваться окружающими их объектами живой природы. Маленький ребенок смотрит в мир широко открытыми глазами и замечает все. Природа привлекает внимание детей, знакомясь с ней, дети открывают для себя новый мир: они стараются все потрогать руками, понюхать, рассмотреть, если возможно попробовать на вкус. Очень важно, чтобы взрослые, окружающие ребенка, сами любили природу и эту любовь старались привить детям. Богат и разнообразен мир природы  и наша задача научить детей знать различать и уметь пользоваться этими дарами природы. Одним таким даром  - являются лекарственные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травы нашего края. Самая лучшая аптека – это природа</a:t>
            </a:r>
            <a:r>
              <a:rPr lang="ru-RU" sz="1600" dirty="0" smtClean="0">
                <a:latin typeface="+mj-lt"/>
              </a:rPr>
              <a:t>. 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FC59A8-523C-48B1-9C52-9FDB26C666F9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1674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Обобщение представлений о </a:t>
            </a:r>
          </a:p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природе</a:t>
            </a:r>
          </a:p>
        </p:txBody>
      </p:sp>
      <p:pic>
        <p:nvPicPr>
          <p:cNvPr id="116746" name="Picture 10" descr="Изображение 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05263"/>
            <a:ext cx="3313112" cy="237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build="p"/>
      <p:bldP spid="1167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71563"/>
            <a:ext cx="4536504" cy="53097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latin typeface="+mj-lt"/>
              </a:rPr>
              <a:t>Воспитательное значение природы трудно переоценить. Общение с природой положительно влияет на человека, делает его добрее, мягче будят в нем лучшие чувства. Особенно велика роль природы воспитания детей. Бережное отношение к природе родного края мы воспитываем в детях с самого раннего возраста. Летом на участках мы с детьми сажаем ирисы, сколько интересного узнают ребята, наблюдая и ухаживая за ними. Я стараюсь научить детей не только ухаживать за ними но и проявлять к ним внимание, доброту.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latin typeface="+mj-lt"/>
              </a:rPr>
              <a:t>В нашем дошкольном учреждении на основе приобретенных знаний формируются у дошколят такие качества, как реалистическое понимание природы, любознательность, умение наблюдать, логически мыслить, эстетически относиться ко всему живому. Природа привлекает внимание детей, но главное не наблюдение главное с малых лет жизни привить бережное отношение к природе. Очень важно, чтобы взрослые, окружающие ребенка, сами любили природу и эту любовь старались привить детям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.  </a:t>
            </a:r>
          </a:p>
        </p:txBody>
      </p:sp>
      <p:pic>
        <p:nvPicPr>
          <p:cNvPr id="19461" name="Содержимое 6" descr="DSC036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906244" cy="515019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4039B0-8EBA-4F61-8F05-EC458EF937C3}" type="datetime1">
              <a:rPr lang="ru-RU"/>
              <a:pPr>
                <a:defRPr/>
              </a:pPr>
              <a:t>18.11.2013</a:t>
            </a:fld>
            <a:endParaRPr lang="ru-RU" dirty="0"/>
          </a:p>
        </p:txBody>
      </p:sp>
      <p:sp>
        <p:nvSpPr>
          <p:cNvPr id="19460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7345363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  <a:defRPr/>
            </a:pPr>
            <a:r>
              <a:rPr lang="ru-RU" sz="3600" b="1" kern="10" dirty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Воспитательное значение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600" b="1" kern="10" dirty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природы</a:t>
            </a:r>
          </a:p>
        </p:txBody>
      </p:sp>
    </p:spTree>
  </p:cSld>
  <p:clrMapOvr>
    <a:masterClrMapping/>
  </p:clrMapOvr>
  <p:transition spd="med"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4" descr="DSC036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4060060" cy="3143272"/>
          </a:xfrm>
          <a:effectLst>
            <a:softEdge rad="112500"/>
          </a:effectLst>
        </p:spPr>
      </p:pic>
      <p:sp>
        <p:nvSpPr>
          <p:cNvPr id="3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D9BB92-C2FE-4AE2-8143-5658189F4E3A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428750" y="3773488"/>
            <a:ext cx="47148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>
                <a:latin typeface="+mj-lt"/>
              </a:rPr>
              <a:t> Я должен над цветами поклониться Не для того, чтоб рвать или срезать,</a:t>
            </a:r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>
                <a:latin typeface="+mj-lt"/>
              </a:rPr>
              <a:t>  А чтобы, увидать, добрые их лица</a:t>
            </a:r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>
                <a:latin typeface="+mj-lt"/>
              </a:rPr>
              <a:t>И  доброе лицо им показать.</a:t>
            </a:r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600" b="1" dirty="0">
                <a:latin typeface="+mj-lt"/>
              </a:rPr>
              <a:t>                              </a:t>
            </a:r>
            <a:r>
              <a:rPr lang="ru-RU" sz="1600" b="1" dirty="0" err="1">
                <a:latin typeface="+mj-lt"/>
              </a:rPr>
              <a:t>С.Вургун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716016" y="1412776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600" b="1" dirty="0">
                <a:latin typeface="+mj-lt"/>
              </a:rPr>
              <a:t>Природа подарила людям удивительный растительный мир. Деревья, травы, цветы, лекарственные растения – все они оберегают, лечат и поддерживают наше здоровье ,однако нужно не забывать правила обращения с ними. 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Результаты моей работы</a:t>
            </a:r>
            <a:endParaRPr lang="ru-RU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88" y="1643063"/>
            <a:ext cx="4038600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5" y="1000125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Цветы и травы. На лугах растут,</a:t>
            </a:r>
          </a:p>
          <a:p>
            <a:pPr>
              <a:defRPr/>
            </a:pPr>
            <a:r>
              <a:rPr lang="ru-RU" sz="1400" dirty="0" smtClean="0"/>
              <a:t> Здоровье наше берегут.</a:t>
            </a:r>
          </a:p>
          <a:p>
            <a:pPr>
              <a:defRPr/>
            </a:pPr>
            <a:r>
              <a:rPr lang="ru-RU" sz="1400" dirty="0" smtClean="0"/>
              <a:t> В них витамины  И лекарство тоже,</a:t>
            </a:r>
          </a:p>
          <a:p>
            <a:pPr>
              <a:defRPr/>
            </a:pPr>
            <a:r>
              <a:rPr lang="ru-RU" sz="1400" dirty="0" smtClean="0"/>
              <a:t>От всех болезней Травка нам поможет </a:t>
            </a:r>
          </a:p>
          <a:p>
            <a:pPr>
              <a:defRPr/>
            </a:pPr>
            <a:r>
              <a:rPr lang="ru-RU" sz="1400" dirty="0" smtClean="0"/>
              <a:t>Из трав, цветов –Настои и отвары,</a:t>
            </a:r>
          </a:p>
          <a:p>
            <a:pPr>
              <a:defRPr/>
            </a:pPr>
            <a:r>
              <a:rPr lang="ru-RU" sz="1400" dirty="0" smtClean="0"/>
              <a:t>Сиропы, мази Ценим мы  недаром.</a:t>
            </a:r>
          </a:p>
          <a:p>
            <a:pPr>
              <a:defRPr/>
            </a:pPr>
            <a:r>
              <a:rPr lang="ru-RU" sz="1400" dirty="0" smtClean="0"/>
              <a:t>Господний дар И травка, и цветок!</a:t>
            </a:r>
          </a:p>
          <a:p>
            <a:pPr>
              <a:defRPr/>
            </a:pPr>
            <a:r>
              <a:rPr lang="ru-RU" sz="1400" dirty="0" smtClean="0"/>
              <a:t>Господний дар И ты цени, дружок!</a:t>
            </a:r>
          </a:p>
          <a:p>
            <a:pPr>
              <a:defRPr/>
            </a:pPr>
            <a:r>
              <a:rPr lang="ru-RU" sz="1400" dirty="0" smtClean="0"/>
              <a:t>Я работала над темой «Знакомство дошкольников старшего возраста с лекарственными травами нашего края. В  работе с детьми я часто использовала наглядный материал, методическую литературу, альбомы. Проводила беседы, занятия, наблюдения, экскурсии. Выезжали с детьми в лес. Играли в дидактические игры. Сажали вместе с детьми огород на окне. Разбивали огород на площадке. Сажали вместе с детьми цветы на рабатках. </a:t>
            </a:r>
          </a:p>
          <a:p>
            <a:pPr>
              <a:defRPr/>
            </a:pPr>
            <a:r>
              <a:rPr lang="ru-RU" sz="1400" dirty="0" smtClean="0"/>
              <a:t>Большую работу по данной теме я проводила с родителями. На стендах для родителях и в папках  - передвижках помещала статьи, рекомендации, советы о лекарственных травах.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D1D150-19DC-4C10-9511-8C1C75A7DC7B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0484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313" y="28575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solidFill>
                <a:srgbClr val="FFCC00"/>
              </a:solidFill>
              <a:latin typeface="Arial"/>
              <a:cs typeface="Arial"/>
            </a:endParaRPr>
          </a:p>
        </p:txBody>
      </p:sp>
      <p:pic>
        <p:nvPicPr>
          <p:cNvPr id="20485" name="Рисунок 5" descr="DSC036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429125" cy="332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20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20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20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/>
      <p:bldP spid="204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ln w="50800">
                  <a:solidFill>
                    <a:srgbClr val="33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Заключение</a:t>
            </a:r>
            <a:endParaRPr lang="ru-RU" dirty="0">
              <a:ln w="50800">
                <a:solidFill>
                  <a:srgbClr val="33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Есть много трав полезных</a:t>
            </a: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На земле страны родной</a:t>
            </a: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Могут справиться с болезнью</a:t>
            </a: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Ромашка, мята, крапива,</a:t>
            </a: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Подорожник, ландыш, зверобой…!!</a:t>
            </a:r>
          </a:p>
          <a:p>
            <a:pPr>
              <a:defRPr/>
            </a:pPr>
            <a:endParaRPr lang="ru-RU" sz="1600" b="1" dirty="0" smtClean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</a:rPr>
              <a:t>     Уважаемые коллеги если хотите, чтобы ваши воспитанники больше знали о лекарственных травах нашего края, постарайтесь знания детей подкреплять ежедневно в наблюдениях, опытах, играх, трудовой деятельности. И тогда мы вырастим заботливого, бережного, любящего, свою природу человека. Желаю творческих успехов. </a:t>
            </a:r>
          </a:p>
          <a:p>
            <a:pPr>
              <a:defRPr/>
            </a:pPr>
            <a:r>
              <a:rPr lang="ru-RU" sz="16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1509" name="Содержимое 6" descr="DSC036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9688" y="1731963"/>
            <a:ext cx="3095625" cy="4267200"/>
          </a:xfrm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431FF1-D106-4024-8635-A1B58871EA74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1508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188" y="277813"/>
            <a:ext cx="77470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solidFill>
                <a:srgbClr val="FFCC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38C894-4CD9-4D95-98D4-789A6C85D8DF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pic>
        <p:nvPicPr>
          <p:cNvPr id="5123" name="Рисунок 2" descr="SDC118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28934"/>
            <a:ext cx="4891984" cy="369265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1000108"/>
            <a:ext cx="3643338" cy="97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Прививаем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любовь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500570"/>
            <a:ext cx="328614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32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родного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63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края</a:t>
            </a:r>
          </a:p>
        </p:txBody>
      </p:sp>
      <p:pic>
        <p:nvPicPr>
          <p:cNvPr id="7" name="Рисунок 6" descr="Изображение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714356"/>
            <a:ext cx="4771653" cy="35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8281E6-A59A-4799-B43C-604CC3459497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2531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9750" y="1268413"/>
            <a:ext cx="7777163" cy="51847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Благодарим </a:t>
            </a:r>
          </a:p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за</a:t>
            </a:r>
          </a:p>
          <a:p>
            <a:pPr algn="ctr">
              <a:buNone/>
            </a:pPr>
            <a:r>
              <a:rPr lang="ru-RU" sz="3600" b="1" kern="10" dirty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 внимание!</a:t>
            </a:r>
          </a:p>
        </p:txBody>
      </p:sp>
      <p:pic>
        <p:nvPicPr>
          <p:cNvPr id="6761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4670434" cy="360680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38C894-4CD9-4D95-98D4-789A6C85D8DF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pic>
        <p:nvPicPr>
          <p:cNvPr id="6147" name="Рисунок 2" descr="DSC036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6529928" cy="48974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8418841" cy="4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spc="50" dirty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Подготовка к НОД «Мир природы»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38C894-4CD9-4D95-98D4-789A6C85D8DF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pic>
        <p:nvPicPr>
          <p:cNvPr id="7171" name="Содержимое 7" descr="Изображение 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929354" cy="4143376"/>
          </a:xfrm>
          <a:prstGeom prst="rect">
            <a:avLst/>
          </a:prstGeom>
          <a:ln w="57150" cmpd="sng">
            <a:solidFill>
              <a:srgbClr val="FF0000">
                <a:alpha val="99000"/>
              </a:srgbClr>
            </a:solidFill>
            <a:miter lim="800000"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7500990" cy="13726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101600">
              <a:bevelT h="25400" prst="softRound"/>
              <a:bevelB w="63500"/>
              <a:extrusionClr>
                <a:schemeClr val="tx1"/>
              </a:extrusion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18415" cmpd="sng">
                  <a:solidFill>
                    <a:schemeClr val="tx1">
                      <a:alpha val="54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 из важных форм  экологического </a:t>
            </a:r>
            <a:r>
              <a:rPr lang="ru-RU" sz="3200" b="1" i="1" dirty="0">
                <a:ln w="12700" cmpd="sng">
                  <a:solidFill>
                    <a:schemeClr val="tx1">
                      <a:alpha val="54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воспитания</a:t>
            </a:r>
            <a:r>
              <a:rPr lang="ru-RU" sz="3200" b="1" i="1" dirty="0">
                <a:ln w="18415" cmpd="sng">
                  <a:solidFill>
                    <a:schemeClr val="tx1">
                      <a:alpha val="54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>
                <a:ln w="18415" cmpd="sng">
                  <a:solidFill>
                    <a:schemeClr val="tx1">
                      <a:alpha val="54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экскурсии в природу</a:t>
            </a:r>
          </a:p>
        </p:txBody>
      </p:sp>
    </p:spTree>
  </p:cSld>
  <p:clrMapOvr>
    <a:masterClrMapping/>
  </p:clrMapOvr>
  <p:transition spd="med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F43D5C-2978-45E3-BE58-E04B17AF311E}" type="datetime1">
              <a:rPr lang="ru-RU"/>
              <a:pPr>
                <a:defRPr/>
              </a:pPr>
              <a:t>18.11.2013</a:t>
            </a:fld>
            <a:endParaRPr lang="ru-RU" dirty="0"/>
          </a:p>
        </p:txBody>
      </p:sp>
      <p:sp>
        <p:nvSpPr>
          <p:cNvPr id="8195" name="WordArt 15"/>
          <p:cNvSpPr>
            <a:spLocks noChangeArrowheads="1" noChangeShapeType="1" noTextEdit="1"/>
          </p:cNvSpPr>
          <p:nvPr/>
        </p:nvSpPr>
        <p:spPr bwMode="auto">
          <a:xfrm>
            <a:off x="214313" y="404813"/>
            <a:ext cx="8715375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  <a:defRPr/>
            </a:pPr>
            <a:r>
              <a:rPr lang="ru-RU" sz="3600" b="1" i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"</a:t>
            </a:r>
            <a:r>
              <a:rPr lang="ru-RU" sz="3600" b="1" i="1" kern="10" dirty="0">
                <a:ln w="9525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Природа – это единственная книга,</a:t>
            </a:r>
          </a:p>
          <a:p>
            <a:pPr algn="ctr">
              <a:buNone/>
              <a:defRPr/>
            </a:pPr>
            <a:r>
              <a:rPr lang="ru-RU" sz="3600" b="1" i="1" kern="10" dirty="0">
                <a:ln w="9525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каждая страница которой </a:t>
            </a:r>
          </a:p>
          <a:p>
            <a:pPr algn="ctr">
              <a:buNone/>
              <a:defRPr/>
            </a:pPr>
            <a:r>
              <a:rPr lang="ru-RU" sz="3600" b="1" i="1" kern="10" dirty="0">
                <a:ln w="9525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полна глубокого содержания" </a:t>
            </a:r>
          </a:p>
          <a:p>
            <a:pPr algn="ctr">
              <a:buNone/>
              <a:defRPr/>
            </a:pPr>
            <a:r>
              <a:rPr lang="ru-RU" sz="3600" b="1" i="1" kern="10" dirty="0">
                <a:ln w="9525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latin typeface="Arial"/>
                <a:cs typeface="Arial"/>
              </a:rPr>
              <a:t>(И.В.Гёте)</a:t>
            </a: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Цель нашей </a:t>
            </a:r>
            <a:r>
              <a:rPr lang="ru-RU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работы:</a:t>
            </a:r>
            <a:endParaRPr lang="ru-RU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Уточнение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и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расширение  представлений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детей о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лекарственных растениях </a:t>
            </a:r>
            <a:r>
              <a:rPr lang="ru-RU" sz="4400" b="1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нашего края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D49588-9C69-45E3-A57E-05A8A6A43D4D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9220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500063" y="6429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9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600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Задачи:</a:t>
            </a:r>
            <a:endParaRPr lang="ru-RU" sz="3600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Знакомить  детей с лекарственными растениями, правилами сбора, хранением и их применением в лечебных целях.</a:t>
            </a:r>
          </a:p>
          <a:p>
            <a:pPr>
              <a:defRPr/>
            </a:pPr>
            <a:r>
              <a:rPr lang="ru-RU" sz="2400" dirty="0" smtClean="0"/>
              <a:t>Развивать экологическое мышление в процессе исследовательской деятельности, творческого воображения. </a:t>
            </a:r>
          </a:p>
          <a:p>
            <a:pPr>
              <a:defRPr/>
            </a:pPr>
            <a:r>
              <a:rPr lang="ru-RU" sz="2400" dirty="0" smtClean="0"/>
              <a:t>Расширять словарный запас детей, формировать грамматический строй речи.</a:t>
            </a:r>
          </a:p>
          <a:p>
            <a:pPr>
              <a:defRPr/>
            </a:pPr>
            <a:r>
              <a:rPr lang="ru-RU" sz="2400" dirty="0" smtClean="0"/>
              <a:t>Воспитывать  бережное отношение к лекарственным растениям, умение беречь и  правильно использовать, желание узнавать по внешнему виду, описанию и  моделям.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18EC72-8F61-4EF3-89C4-B0F48F34A5CF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</p:spTree>
  </p:cSld>
  <p:clrMapOvr>
    <a:masterClrMapping/>
  </p:clrMapOvr>
  <p:transition spd="med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214290"/>
          <a:ext cx="8469313" cy="635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84E7B5-0A59-40C5-8126-50D9C8F39EFE}" type="datetime1">
              <a:rPr lang="ru-RU"/>
              <a:pPr>
                <a:defRPr/>
              </a:pPr>
              <a:t>18.11.2013</a:t>
            </a:fld>
            <a:endParaRPr lang="ru-RU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n w="50800">
                  <a:solidFill>
                    <a:srgbClr val="0033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Классификация представлений о природе</a:t>
            </a:r>
            <a:endParaRPr lang="ru-RU" sz="3200" dirty="0">
              <a:ln w="50800">
                <a:solidFill>
                  <a:srgbClr val="0033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214438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      Очень много лекарственных растений растет в нашем родном краю их можно найти в лесу, в поле, на лугу, в водоемах. Это такие, как : ромашка, душица, зверобой, мать – и – мачеха, лопух, чабрец, валерьяна и многие другие. Повсюду люди, животные, птицы, могут найти помощь у природы. Только нужно изучать их, знать, любить, и уметь ими пользоваться.</a:t>
            </a:r>
          </a:p>
          <a:p>
            <a:pPr>
              <a:defRPr/>
            </a:pPr>
            <a:r>
              <a:rPr lang="ru-RU" sz="1600" dirty="0" smtClean="0"/>
              <a:t>Плохой аппетит – корень одуванчика</a:t>
            </a:r>
          </a:p>
          <a:p>
            <a:pPr>
              <a:defRPr/>
            </a:pPr>
            <a:r>
              <a:rPr lang="ru-RU" sz="1600" dirty="0" smtClean="0"/>
              <a:t>Заболел желудок – тысячелистник,</a:t>
            </a:r>
          </a:p>
          <a:p>
            <a:pPr>
              <a:defRPr/>
            </a:pPr>
            <a:r>
              <a:rPr lang="ru-RU" sz="1600" dirty="0" smtClean="0"/>
              <a:t>Простуда – душица, ромашка, календула.</a:t>
            </a:r>
          </a:p>
          <a:p>
            <a:pPr>
              <a:defRPr/>
            </a:pPr>
            <a:r>
              <a:rPr lang="ru-RU" sz="1600" dirty="0" smtClean="0"/>
              <a:t>Рана на руке – крапива, подорожник.</a:t>
            </a:r>
          </a:p>
          <a:p>
            <a:pPr>
              <a:defRPr/>
            </a:pPr>
            <a:r>
              <a:rPr lang="ru-RU" sz="1600" dirty="0" smtClean="0"/>
              <a:t>Ангина – мать – и – мачеха, ромашка.</a:t>
            </a:r>
          </a:p>
          <a:p>
            <a:pPr>
              <a:defRPr/>
            </a:pPr>
            <a:r>
              <a:rPr lang="ru-RU" sz="1600" dirty="0" smtClean="0"/>
              <a:t>Ожог ноги – зверобой.</a:t>
            </a:r>
          </a:p>
          <a:p>
            <a:pPr>
              <a:defRPr/>
            </a:pPr>
            <a:r>
              <a:rPr lang="ru-RU" sz="1600" dirty="0" smtClean="0"/>
              <a:t>Пятна на теле – чистотел.</a:t>
            </a:r>
          </a:p>
          <a:p>
            <a:pPr>
              <a:defRPr/>
            </a:pPr>
            <a:r>
              <a:rPr lang="ru-RU" sz="1600" dirty="0" smtClean="0"/>
              <a:t>На каждую болезнь, есть своя лекарственная трава, мы живем в мире лекарств.</a:t>
            </a:r>
          </a:p>
        </p:txBody>
      </p:sp>
      <p:pic>
        <p:nvPicPr>
          <p:cNvPr id="11269" name="Содержимое 8" descr="DSC036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8588" y="1600200"/>
            <a:ext cx="2917825" cy="2189163"/>
          </a:xfrm>
        </p:spPr>
      </p:pic>
      <p:pic>
        <p:nvPicPr>
          <p:cNvPr id="11270" name="Содержимое 9" descr="DSC03637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41763"/>
            <a:ext cx="2917825" cy="2189162"/>
          </a:xfrm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C8B9A8-F795-4712-9475-0136401F9F75}" type="datetime1">
              <a:rPr lang="ru-RU" smtClean="0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1268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18488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  <p:bldP spid="11268" grpId="0" animBg="1"/>
    </p:bldLst>
  </p:timing>
</p:sld>
</file>

<file path=ppt/theme/theme1.xml><?xml version="1.0" encoding="utf-8"?>
<a:theme xmlns:a="http://schemas.openxmlformats.org/drawingml/2006/main" name="Клен">
  <a:themeElements>
    <a:clrScheme name="">
      <a:dk1>
        <a:srgbClr val="000000"/>
      </a:dk1>
      <a:lt1>
        <a:srgbClr val="63D218"/>
      </a:lt1>
      <a:dk2>
        <a:srgbClr val="FFFFCC"/>
      </a:dk2>
      <a:lt2>
        <a:srgbClr val="AFFA76"/>
      </a:lt2>
      <a:accent1>
        <a:srgbClr val="20665E"/>
      </a:accent1>
      <a:accent2>
        <a:srgbClr val="497B4D"/>
      </a:accent2>
      <a:accent3>
        <a:srgbClr val="B7E5AB"/>
      </a:accent3>
      <a:accent4>
        <a:srgbClr val="000000"/>
      </a:accent4>
      <a:accent5>
        <a:srgbClr val="ABB8B6"/>
      </a:accent5>
      <a:accent6>
        <a:srgbClr val="416F45"/>
      </a:accent6>
      <a:hlink>
        <a:srgbClr val="FFFF66"/>
      </a:hlink>
      <a:folHlink>
        <a:srgbClr val="FF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447447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1">
        <a:dk1>
          <a:srgbClr val="447447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2">
        <a:dk1>
          <a:srgbClr val="447447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CC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3">
        <a:dk1>
          <a:srgbClr val="447447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CC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4">
        <a:dk1>
          <a:srgbClr val="447447"/>
        </a:dk1>
        <a:lt1>
          <a:srgbClr val="FFFFFF"/>
        </a:lt1>
        <a:dk2>
          <a:srgbClr val="80E83A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C0F2AE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CC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5">
        <a:dk1>
          <a:srgbClr val="447447"/>
        </a:dk1>
        <a:lt1>
          <a:srgbClr val="FFFFFF"/>
        </a:lt1>
        <a:dk2>
          <a:srgbClr val="224808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ABB1AA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CC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6">
        <a:dk1>
          <a:srgbClr val="50B107"/>
        </a:dk1>
        <a:lt1>
          <a:srgbClr val="FFFFFF"/>
        </a:lt1>
        <a:dk2>
          <a:srgbClr val="224808"/>
        </a:dk2>
        <a:lt2>
          <a:srgbClr val="FFFFCC"/>
        </a:lt2>
        <a:accent1>
          <a:srgbClr val="2B877C"/>
        </a:accent1>
        <a:accent2>
          <a:srgbClr val="86B88A"/>
        </a:accent2>
        <a:accent3>
          <a:srgbClr val="ABB1AA"/>
        </a:accent3>
        <a:accent4>
          <a:srgbClr val="DADADA"/>
        </a:accent4>
        <a:accent5>
          <a:srgbClr val="ACC3BF"/>
        </a:accent5>
        <a:accent6>
          <a:srgbClr val="79A67D"/>
        </a:accent6>
        <a:hlink>
          <a:srgbClr val="CC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1499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Клен</vt:lpstr>
      <vt:lpstr>Слайд 1</vt:lpstr>
      <vt:lpstr>Слайд 2</vt:lpstr>
      <vt:lpstr>Слайд 3</vt:lpstr>
      <vt:lpstr>Слайд 4</vt:lpstr>
      <vt:lpstr>Слайд 5</vt:lpstr>
      <vt:lpstr>Цель нашей работы:</vt:lpstr>
      <vt:lpstr>Задачи:</vt:lpstr>
      <vt:lpstr>Слайд 8</vt:lpstr>
      <vt:lpstr>Классификация представлений о природе</vt:lpstr>
      <vt:lpstr>НОД, экскурсии, наблюдения</vt:lpstr>
      <vt:lpstr>Слайд 11</vt:lpstr>
      <vt:lpstr>Слайд 12</vt:lpstr>
      <vt:lpstr>Слайд 13</vt:lpstr>
      <vt:lpstr>Коммуникация</vt:lpstr>
      <vt:lpstr>Слайд 15</vt:lpstr>
      <vt:lpstr>Слайд 16</vt:lpstr>
      <vt:lpstr>Слайд 17</vt:lpstr>
      <vt:lpstr>Результаты моей работы</vt:lpstr>
      <vt:lpstr>Заключение</vt:lpstr>
      <vt:lpstr>Слайд 20</vt:lpstr>
    </vt:vector>
  </TitlesOfParts>
  <Company>Колобок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Татьна Павловна</dc:creator>
  <cp:lastModifiedBy>777</cp:lastModifiedBy>
  <cp:revision>102</cp:revision>
  <dcterms:created xsi:type="dcterms:W3CDTF">2010-06-08T11:22:15Z</dcterms:created>
  <dcterms:modified xsi:type="dcterms:W3CDTF">2013-11-18T09:57:05Z</dcterms:modified>
</cp:coreProperties>
</file>