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0" r:id="rId3"/>
    <p:sldId id="267" r:id="rId4"/>
    <p:sldId id="257" r:id="rId5"/>
    <p:sldId id="266" r:id="rId6"/>
    <p:sldId id="269" r:id="rId7"/>
    <p:sldId id="272" r:id="rId8"/>
    <p:sldId id="271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2" autoAdjust="0"/>
    <p:restoredTop sz="94660"/>
  </p:normalViewPr>
  <p:slideViewPr>
    <p:cSldViewPr>
      <p:cViewPr varScale="1">
        <p:scale>
          <a:sx n="69" d="100"/>
          <a:sy n="69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6B366-30CE-4103-AAE6-4D5CC6A9B3E1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34547-5569-450D-A27C-36EC51EF0D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5160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6B366-30CE-4103-AAE6-4D5CC6A9B3E1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34547-5569-450D-A27C-36EC51EF0D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434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6B366-30CE-4103-AAE6-4D5CC6A9B3E1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34547-5569-450D-A27C-36EC51EF0D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6603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6B366-30CE-4103-AAE6-4D5CC6A9B3E1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34547-5569-450D-A27C-36EC51EF0D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1397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6B366-30CE-4103-AAE6-4D5CC6A9B3E1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34547-5569-450D-A27C-36EC51EF0D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1912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6B366-30CE-4103-AAE6-4D5CC6A9B3E1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34547-5569-450D-A27C-36EC51EF0D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4334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6B366-30CE-4103-AAE6-4D5CC6A9B3E1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34547-5569-450D-A27C-36EC51EF0D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5524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6B366-30CE-4103-AAE6-4D5CC6A9B3E1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34547-5569-450D-A27C-36EC51EF0D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8377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6B366-30CE-4103-AAE6-4D5CC6A9B3E1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34547-5569-450D-A27C-36EC51EF0D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454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6B366-30CE-4103-AAE6-4D5CC6A9B3E1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34547-5569-450D-A27C-36EC51EF0D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56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6B366-30CE-4103-AAE6-4D5CC6A9B3E1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34547-5569-450D-A27C-36EC51EF0D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217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6B366-30CE-4103-AAE6-4D5CC6A9B3E1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34547-5569-450D-A27C-36EC51EF0D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446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ipi.ru/content/otkrytyy-bank-zadaniy-og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.png"/><Relationship Id="rId12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3" Type="http://schemas.openxmlformats.org/officeDocument/2006/relationships/slide" Target="slide10.xml"/><Relationship Id="rId7" Type="http://schemas.openxmlformats.org/officeDocument/2006/relationships/slide" Target="slide14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3.xml"/><Relationship Id="rId5" Type="http://schemas.openxmlformats.org/officeDocument/2006/relationships/slide" Target="slide12.xml"/><Relationship Id="rId4" Type="http://schemas.openxmlformats.org/officeDocument/2006/relationships/slide" Target="slide11.xml"/><Relationship Id="rId9" Type="http://schemas.openxmlformats.org/officeDocument/2006/relationships/slide" Target="slide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tx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damgia.ru/test?theme=62" TargetMode="External"/><Relationship Id="rId2" Type="http://schemas.openxmlformats.org/officeDocument/2006/relationships/hyperlink" Target="http://opengia.ru/subjects/mathematics-9/topics/5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1368151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Обобщающий урок </a:t>
            </a:r>
            <a:b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по теме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132856"/>
            <a:ext cx="6400800" cy="3888432"/>
          </a:xfrm>
        </p:spPr>
        <p:txBody>
          <a:bodyPr>
            <a:normAutofit lnSpcReduction="10000"/>
          </a:bodyPr>
          <a:lstStyle/>
          <a:p>
            <a:r>
              <a:rPr lang="ru-RU" sz="4800" dirty="0" smtClean="0">
                <a:solidFill>
                  <a:schemeClr val="accent4">
                    <a:lumMod val="50000"/>
                  </a:schemeClr>
                </a:solidFill>
              </a:rPr>
              <a:t>«ЧИСЛОВЫЕ ФУНКЦИИ»</a:t>
            </a:r>
          </a:p>
          <a:p>
            <a:r>
              <a:rPr lang="ru-RU" sz="4800" dirty="0" smtClean="0">
                <a:solidFill>
                  <a:schemeClr val="accent4">
                    <a:lumMod val="50000"/>
                  </a:schemeClr>
                </a:solidFill>
              </a:rPr>
              <a:t>9 класс</a:t>
            </a:r>
          </a:p>
          <a:p>
            <a:pPr algn="r"/>
            <a:endParaRPr lang="ru-RU" sz="20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r"/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Инна 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</a:rPr>
              <a:t>Александровна Хафизова </a:t>
            </a:r>
            <a:endParaRPr lang="ru-RU" sz="1800" b="1" dirty="0">
              <a:solidFill>
                <a:schemeClr val="accent4">
                  <a:lumMod val="50000"/>
                </a:schemeClr>
              </a:solidFill>
            </a:endParaRPr>
          </a:p>
          <a:p>
            <a:pPr algn="r"/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учитель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математики </a:t>
            </a:r>
            <a:r>
              <a:rPr lang="ru-RU" sz="2000" dirty="0" err="1" smtClean="0">
                <a:solidFill>
                  <a:schemeClr val="accent4">
                    <a:lumMod val="50000"/>
                  </a:schemeClr>
                </a:solidFill>
              </a:rPr>
              <a:t>Майковской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 ООШ – </a:t>
            </a:r>
          </a:p>
          <a:p>
            <a:pPr algn="r"/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филиала МКОУ «</a:t>
            </a:r>
            <a:r>
              <a:rPr lang="ru-RU" sz="2000" dirty="0" err="1" smtClean="0">
                <a:solidFill>
                  <a:schemeClr val="accent4">
                    <a:lumMod val="50000"/>
                  </a:schemeClr>
                </a:solidFill>
              </a:rPr>
              <a:t>Пивкинская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 СОШ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»</a:t>
            </a:r>
            <a:endParaRPr lang="ru-RU" sz="2000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27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</a:t>
            </a:r>
            <a:r>
              <a:rPr lang="ru-RU" dirty="0" smtClean="0"/>
              <a:t>(</a:t>
            </a:r>
            <a:r>
              <a:rPr lang="en-US" dirty="0" smtClean="0"/>
              <a:t>f 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Область определения функции, все допустимые значения независимой переменной </a:t>
            </a:r>
            <a:r>
              <a:rPr lang="ru-RU" b="1" dirty="0" smtClean="0"/>
              <a:t>Х</a:t>
            </a:r>
          </a:p>
          <a:p>
            <a:r>
              <a:rPr lang="ru-RU" b="1" dirty="0" smtClean="0"/>
              <a:t>Вопрос: </a:t>
            </a:r>
            <a:r>
              <a:rPr lang="ru-RU" dirty="0" smtClean="0"/>
              <a:t>всегда ли функция определена на всей </a:t>
            </a:r>
            <a:r>
              <a:rPr lang="en-US" dirty="0" smtClean="0"/>
              <a:t>D</a:t>
            </a:r>
            <a:r>
              <a:rPr lang="ru-RU" dirty="0" smtClean="0"/>
              <a:t>(</a:t>
            </a:r>
            <a:r>
              <a:rPr lang="en-US" dirty="0" smtClean="0"/>
              <a:t>f </a:t>
            </a:r>
            <a:r>
              <a:rPr lang="ru-RU" dirty="0" smtClean="0"/>
              <a:t>)? Приведите примеры.</a:t>
            </a:r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1691680" y="5517232"/>
            <a:ext cx="48920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460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 (</a:t>
            </a:r>
            <a:r>
              <a:rPr lang="en-US" dirty="0" smtClean="0"/>
              <a:t>f 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Область значений функции, все допустимые значения переменной </a:t>
            </a:r>
            <a:r>
              <a:rPr lang="ru-RU" b="1" dirty="0" smtClean="0"/>
              <a:t>У</a:t>
            </a:r>
          </a:p>
          <a:p>
            <a:r>
              <a:rPr lang="ru-RU" b="1" dirty="0" smtClean="0"/>
              <a:t>Вопрос: </a:t>
            </a:r>
            <a:r>
              <a:rPr lang="ru-RU" dirty="0" smtClean="0"/>
              <a:t>всегда ли область значений функции  - все действительные числа? Приведите примеры.</a:t>
            </a:r>
            <a:endParaRPr lang="ru-RU" b="1" dirty="0" smtClean="0"/>
          </a:p>
          <a:p>
            <a:endParaRPr lang="ru-RU" b="1" dirty="0" smtClean="0"/>
          </a:p>
          <a:p>
            <a:endParaRPr lang="ru-RU" dirty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1187624" y="5805264"/>
            <a:ext cx="48920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140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Аргумент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Независимая переменная Х, может принимать любые значения из </a:t>
            </a:r>
            <a:r>
              <a:rPr lang="en-US" dirty="0" smtClean="0"/>
              <a:t>D(</a:t>
            </a:r>
            <a:r>
              <a:rPr lang="ru-RU" dirty="0" smtClean="0"/>
              <a:t>у</a:t>
            </a:r>
            <a:r>
              <a:rPr lang="en-US" dirty="0" smtClean="0"/>
              <a:t>)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</a:t>
            </a:r>
            <a:r>
              <a:rPr lang="ru-RU" sz="4000" dirty="0"/>
              <a:t>З</a:t>
            </a:r>
            <a:r>
              <a:rPr lang="ru-RU" sz="4000" dirty="0" smtClean="0"/>
              <a:t>начение  функции</a:t>
            </a:r>
            <a:endParaRPr lang="ru-RU" sz="4000" dirty="0"/>
          </a:p>
          <a:p>
            <a:r>
              <a:rPr lang="ru-RU" dirty="0" smtClean="0"/>
              <a:t>Конкретное значение зависимой переменной </a:t>
            </a:r>
            <a:r>
              <a:rPr lang="ru-RU" b="1" dirty="0" smtClean="0"/>
              <a:t>У</a:t>
            </a:r>
            <a:r>
              <a:rPr lang="ru-RU" dirty="0" smtClean="0"/>
              <a:t>, рассчитанное по формуле, которой задана функция, от любого взятого из </a:t>
            </a:r>
            <a:r>
              <a:rPr lang="en-US" dirty="0" smtClean="0"/>
              <a:t>D(</a:t>
            </a:r>
            <a:r>
              <a:rPr lang="ru-RU" dirty="0" smtClean="0"/>
              <a:t>у</a:t>
            </a:r>
            <a:r>
              <a:rPr lang="en-US" dirty="0" smtClean="0"/>
              <a:t>)</a:t>
            </a:r>
            <a:r>
              <a:rPr lang="ru-RU" dirty="0" smtClean="0"/>
              <a:t> значения переменной </a:t>
            </a:r>
            <a:r>
              <a:rPr lang="ru-RU" b="1" dirty="0" smtClean="0"/>
              <a:t>Х</a:t>
            </a:r>
            <a:endParaRPr lang="ru-RU" b="1" dirty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899592" y="5949280"/>
            <a:ext cx="48920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38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/>
              <a:t>ч</a:t>
            </a:r>
            <a:r>
              <a:rPr lang="ru-RU" dirty="0" smtClean="0"/>
              <a:t>-н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Функция </a:t>
            </a:r>
            <a:r>
              <a:rPr lang="ru-RU" dirty="0" smtClean="0">
                <a:solidFill>
                  <a:srgbClr val="FF0000"/>
                </a:solidFill>
              </a:rPr>
              <a:t>чётная</a:t>
            </a:r>
            <a:r>
              <a:rPr lang="ru-RU" dirty="0" smtClean="0"/>
              <a:t> , если  для любых х и (-х) из </a:t>
            </a:r>
            <a:r>
              <a:rPr lang="en-US" dirty="0" smtClean="0"/>
              <a:t>D</a:t>
            </a:r>
            <a:r>
              <a:rPr lang="ru-RU" dirty="0" smtClean="0"/>
              <a:t>(</a:t>
            </a:r>
            <a:r>
              <a:rPr lang="en-US" dirty="0" smtClean="0"/>
              <a:t>f </a:t>
            </a:r>
            <a:r>
              <a:rPr lang="ru-RU" dirty="0" smtClean="0"/>
              <a:t>) выполняется равенство </a:t>
            </a:r>
            <a:r>
              <a:rPr lang="ru-RU" i="1" dirty="0" smtClean="0"/>
              <a:t>f (x)= f (-x)</a:t>
            </a:r>
          </a:p>
          <a:p>
            <a:pPr marL="0" indent="0">
              <a:buNone/>
            </a:pPr>
            <a:r>
              <a:rPr lang="en-US" sz="2400" i="1" dirty="0" smtClean="0"/>
              <a:t>D</a:t>
            </a:r>
            <a:r>
              <a:rPr lang="ru-RU" sz="2400" i="1" dirty="0" smtClean="0"/>
              <a:t>(</a:t>
            </a:r>
            <a:r>
              <a:rPr lang="en-US" sz="2400" i="1" dirty="0" smtClean="0"/>
              <a:t>f </a:t>
            </a:r>
            <a:r>
              <a:rPr lang="ru-RU" sz="2400" i="1" dirty="0" smtClean="0"/>
              <a:t>) симметрична относительно начала координат, график симметричен относительно оси ОУ</a:t>
            </a:r>
          </a:p>
          <a:p>
            <a:r>
              <a:rPr lang="ru-RU" dirty="0" smtClean="0"/>
              <a:t>Функция </a:t>
            </a:r>
            <a:r>
              <a:rPr lang="ru-RU" dirty="0" smtClean="0">
                <a:solidFill>
                  <a:srgbClr val="FF0000"/>
                </a:solidFill>
              </a:rPr>
              <a:t>нечётная</a:t>
            </a:r>
            <a:r>
              <a:rPr lang="ru-RU" dirty="0" smtClean="0"/>
              <a:t> , если  для любых х и (-х) из </a:t>
            </a:r>
            <a:r>
              <a:rPr lang="en-US" dirty="0" smtClean="0"/>
              <a:t>D</a:t>
            </a:r>
            <a:r>
              <a:rPr lang="ru-RU" dirty="0" smtClean="0"/>
              <a:t>(</a:t>
            </a:r>
            <a:r>
              <a:rPr lang="en-US" dirty="0" smtClean="0"/>
              <a:t>f </a:t>
            </a:r>
            <a:r>
              <a:rPr lang="ru-RU" dirty="0" smtClean="0"/>
              <a:t>) выполняется равенство </a:t>
            </a:r>
            <a:r>
              <a:rPr lang="ru-RU" i="1" dirty="0" smtClean="0"/>
              <a:t>f (-x)= - f (x)</a:t>
            </a:r>
          </a:p>
          <a:p>
            <a:pPr marL="0" indent="0">
              <a:buNone/>
            </a:pPr>
            <a:r>
              <a:rPr lang="en-US" sz="2400" i="1" dirty="0" smtClean="0"/>
              <a:t>D</a:t>
            </a:r>
            <a:r>
              <a:rPr lang="ru-RU" sz="2400" i="1" dirty="0" smtClean="0"/>
              <a:t>(</a:t>
            </a:r>
            <a:r>
              <a:rPr lang="en-US" sz="2400" i="1" dirty="0" smtClean="0"/>
              <a:t>f </a:t>
            </a:r>
            <a:r>
              <a:rPr lang="ru-RU" sz="2400" i="1" dirty="0" smtClean="0"/>
              <a:t>) симметрична относительно начала координат, график  симметричен относительно оси начала координат</a:t>
            </a:r>
          </a:p>
          <a:p>
            <a:r>
              <a:rPr lang="ru-RU" dirty="0" smtClean="0"/>
              <a:t>Если не выполняются условия чётности или нечётности, </a:t>
            </a:r>
            <a:r>
              <a:rPr lang="ru-RU" dirty="0" smtClean="0">
                <a:solidFill>
                  <a:srgbClr val="FF0000"/>
                </a:solidFill>
              </a:rPr>
              <a:t>функция общего вида</a:t>
            </a:r>
          </a:p>
          <a:p>
            <a:r>
              <a:rPr lang="ru-RU" dirty="0" smtClean="0"/>
              <a:t>Приведите примеры всех видов функций</a:t>
            </a:r>
            <a:endParaRPr lang="ru-RU" dirty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1115616" y="6309320"/>
            <a:ext cx="48920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512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Ограниченность функции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Если на области определения функция имеет</a:t>
            </a:r>
          </a:p>
          <a:p>
            <a:pPr>
              <a:buFontTx/>
              <a:buChar char="-"/>
            </a:pPr>
            <a:r>
              <a:rPr lang="ru-RU" sz="2800" dirty="0" smtClean="0">
                <a:solidFill>
                  <a:srgbClr val="FF0000"/>
                </a:solidFill>
              </a:rPr>
              <a:t>наибольшее значение </a:t>
            </a:r>
            <a:r>
              <a:rPr lang="ru-RU" sz="2800" dirty="0" smtClean="0"/>
              <a:t>– она ограниченна сверху </a:t>
            </a:r>
          </a:p>
          <a:p>
            <a:pPr>
              <a:buFontTx/>
              <a:buChar char="-"/>
            </a:pPr>
            <a:r>
              <a:rPr lang="ru-RU" sz="2800" dirty="0" smtClean="0">
                <a:solidFill>
                  <a:srgbClr val="FF0000"/>
                </a:solidFill>
              </a:rPr>
              <a:t>наименьшее значение </a:t>
            </a:r>
            <a:r>
              <a:rPr lang="ru-RU" sz="2800" dirty="0" smtClean="0"/>
              <a:t>– она ограниченна снизу</a:t>
            </a:r>
          </a:p>
          <a:p>
            <a:pPr>
              <a:buFontTx/>
              <a:buChar char="-"/>
            </a:pPr>
            <a:r>
              <a:rPr lang="ru-RU" sz="2800" i="1" dirty="0" smtClean="0"/>
              <a:t>Не имеющая таких значений функция называется </a:t>
            </a:r>
            <a:r>
              <a:rPr lang="ru-RU" sz="2800" i="1" dirty="0" err="1" smtClean="0"/>
              <a:t>неограниченой</a:t>
            </a:r>
            <a:endParaRPr lang="ru-RU" sz="2800" i="1" dirty="0" smtClean="0"/>
          </a:p>
          <a:p>
            <a:pPr>
              <a:buFontTx/>
              <a:buChar char="-"/>
            </a:pPr>
            <a:r>
              <a:rPr lang="ru-RU" i="1" dirty="0" smtClean="0"/>
              <a:t>Функция может быть ограниченна на каком-либо отрезке из </a:t>
            </a:r>
            <a:r>
              <a:rPr lang="en-US" dirty="0" smtClean="0"/>
              <a:t>D</a:t>
            </a:r>
            <a:r>
              <a:rPr lang="ru-RU" dirty="0" smtClean="0"/>
              <a:t>(</a:t>
            </a:r>
            <a:r>
              <a:rPr lang="en-US" dirty="0" smtClean="0"/>
              <a:t>f </a:t>
            </a:r>
            <a:r>
              <a:rPr lang="ru-RU" dirty="0" smtClean="0"/>
              <a:t>): [-5;7], но на всей области определения является неограниченной</a:t>
            </a:r>
            <a:endParaRPr lang="ru-RU" i="1" dirty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1475656" y="6237312"/>
            <a:ext cx="48920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322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Функция только возрастающая или только убывающая на данном промежутке называется </a:t>
            </a:r>
            <a:r>
              <a:rPr lang="ru-RU" sz="3200" dirty="0" smtClean="0">
                <a:solidFill>
                  <a:srgbClr val="FF0000"/>
                </a:solidFill>
              </a:rPr>
              <a:t>монотонной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r>
              <a:rPr lang="ru-RU" dirty="0" smtClean="0"/>
              <a:t>Функция называется возрастающей на данном промежутке если </a:t>
            </a:r>
            <a:r>
              <a:rPr lang="en-US" dirty="0" smtClean="0"/>
              <a:t>f</a:t>
            </a:r>
            <a:r>
              <a:rPr lang="ru-RU" dirty="0" smtClean="0"/>
              <a:t>(х₁)˂</a:t>
            </a:r>
            <a:r>
              <a:rPr lang="en-US" dirty="0" smtClean="0"/>
              <a:t> f</a:t>
            </a:r>
            <a:r>
              <a:rPr lang="ru-RU" dirty="0" smtClean="0"/>
              <a:t>(х₂)</a:t>
            </a:r>
          </a:p>
          <a:p>
            <a:r>
              <a:rPr lang="ru-RU" dirty="0" smtClean="0"/>
              <a:t>Функция называется убывающей на данном промежутке если </a:t>
            </a:r>
            <a:r>
              <a:rPr lang="en-US" dirty="0" smtClean="0"/>
              <a:t>f</a:t>
            </a:r>
            <a:r>
              <a:rPr lang="ru-RU" dirty="0" smtClean="0"/>
              <a:t>(х₁)&gt;</a:t>
            </a:r>
            <a:r>
              <a:rPr lang="en-US" dirty="0" smtClean="0"/>
              <a:t> f</a:t>
            </a:r>
            <a:r>
              <a:rPr lang="ru-RU" dirty="0" smtClean="0"/>
              <a:t>(х₂)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Данные промежутки называются промежутками монотонности</a:t>
            </a:r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1043608" y="5949280"/>
            <a:ext cx="57606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33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Точки экстремума функции - точки из области определения (Х)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Точка Х из области определения функции</a:t>
            </a:r>
          </a:p>
          <a:p>
            <a:pPr marL="0" indent="0">
              <a:buNone/>
            </a:pPr>
            <a:r>
              <a:rPr lang="ru-RU" dirty="0" smtClean="0"/>
              <a:t> у =(х) называется минимумом функции, если ей соответствует наименьшее значение  функции (</a:t>
            </a:r>
            <a:r>
              <a:rPr lang="ru-RU" dirty="0" err="1" smtClean="0"/>
              <a:t>у</a:t>
            </a:r>
            <a:r>
              <a:rPr lang="ru-RU" sz="1800" dirty="0" err="1" smtClean="0"/>
              <a:t>наим</a:t>
            </a:r>
            <a:r>
              <a:rPr lang="ru-RU" sz="1600" dirty="0" smtClean="0"/>
              <a:t>. </a:t>
            </a:r>
            <a:r>
              <a:rPr lang="ru-RU" dirty="0" smtClean="0"/>
              <a:t>) или максимумом, если ей соответствует наибольшее значение функции (</a:t>
            </a:r>
            <a:r>
              <a:rPr lang="ru-RU" dirty="0" err="1" smtClean="0"/>
              <a:t>у</a:t>
            </a:r>
            <a:r>
              <a:rPr lang="ru-RU" sz="1600" dirty="0" err="1" smtClean="0"/>
              <a:t>наиб</a:t>
            </a:r>
            <a:r>
              <a:rPr lang="ru-RU" sz="1000" dirty="0" smtClean="0"/>
              <a:t>. </a:t>
            </a:r>
            <a:r>
              <a:rPr lang="ru-RU" dirty="0" smtClean="0"/>
              <a:t>) </a:t>
            </a:r>
            <a:endParaRPr lang="ru-RU" dirty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1043608" y="5589240"/>
            <a:ext cx="57606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406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Ответы к тесту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2000" dirty="0" smtClean="0"/>
              <a:t>1) парабола  2)гипербола   </a:t>
            </a:r>
            <a:r>
              <a:rPr lang="ru-RU" sz="2000" dirty="0" smtClean="0">
                <a:solidFill>
                  <a:srgbClr val="FF0000"/>
                </a:solidFill>
                <a:hlinkClick r:id="rId2" action="ppaction://hlinksldjump"/>
              </a:rPr>
              <a:t>3)ветвь параболы</a:t>
            </a:r>
            <a:r>
              <a:rPr lang="ru-RU" sz="2000" dirty="0" smtClean="0">
                <a:hlinkClick r:id="rId2" action="ppaction://hlinksldjump"/>
              </a:rPr>
              <a:t>   </a:t>
            </a:r>
            <a:r>
              <a:rPr lang="ru-RU" sz="2000" dirty="0" smtClean="0"/>
              <a:t>4)прямая</a:t>
            </a:r>
          </a:p>
          <a:p>
            <a:pPr marL="0" indent="0">
              <a:buNone/>
            </a:pPr>
            <a:r>
              <a:rPr lang="ru-RU" sz="2000" dirty="0" smtClean="0"/>
              <a:t>2. </a:t>
            </a:r>
            <a:r>
              <a:rPr lang="ru-RU" sz="2000" b="1" dirty="0" smtClean="0">
                <a:solidFill>
                  <a:srgbClr val="FF0000"/>
                </a:solidFill>
                <a:hlinkClick r:id="rId2" action="ppaction://hlinksldjump"/>
              </a:rPr>
              <a:t>1) </a:t>
            </a:r>
            <a:r>
              <a:rPr lang="en-US" sz="2000" dirty="0">
                <a:solidFill>
                  <a:srgbClr val="FF0000"/>
                </a:solidFill>
                <a:hlinkClick r:id="rId2" action="ppaction://hlinksldjump"/>
              </a:rPr>
              <a:t>D(f)=</a:t>
            </a:r>
            <a:r>
              <a:rPr lang="en-US" sz="2000" dirty="0" smtClean="0">
                <a:solidFill>
                  <a:srgbClr val="FF0000"/>
                </a:solidFill>
                <a:hlinkClick r:id="rId2" action="ppaction://hlinksldjump"/>
              </a:rPr>
              <a:t>R</a:t>
            </a:r>
            <a:r>
              <a:rPr lang="ru-RU" sz="2000" dirty="0" smtClean="0">
                <a:solidFill>
                  <a:srgbClr val="FF0000"/>
                </a:solidFill>
                <a:hlinkClick r:id="rId2" action="ppaction://hlinksldjump"/>
              </a:rPr>
              <a:t>  </a:t>
            </a:r>
            <a:r>
              <a:rPr lang="ru-RU" sz="2000" b="1" dirty="0" smtClean="0"/>
              <a:t>2)</a:t>
            </a:r>
            <a:r>
              <a:rPr lang="en-US" sz="2000" b="1" dirty="0"/>
              <a:t> </a:t>
            </a:r>
            <a:r>
              <a:rPr lang="en-US" sz="2000" dirty="0"/>
              <a:t>D(f</a:t>
            </a:r>
            <a:r>
              <a:rPr lang="en-US" sz="2000" dirty="0" smtClean="0"/>
              <a:t>)=</a:t>
            </a:r>
            <a:r>
              <a:rPr lang="ru-RU" sz="2000" dirty="0" smtClean="0"/>
              <a:t>(- </a:t>
            </a:r>
            <a:r>
              <a:rPr lang="en-US" sz="2000" dirty="0" smtClean="0"/>
              <a:t>∞</a:t>
            </a:r>
            <a:r>
              <a:rPr lang="ru-RU" sz="2000" dirty="0" smtClean="0"/>
              <a:t>; 0), (0;+</a:t>
            </a:r>
            <a:r>
              <a:rPr lang="en-US" sz="2000" dirty="0"/>
              <a:t> ∞</a:t>
            </a:r>
            <a:r>
              <a:rPr lang="ru-RU" sz="2000" dirty="0" smtClean="0"/>
              <a:t>)  </a:t>
            </a:r>
            <a:r>
              <a:rPr lang="ru-RU" sz="2000" b="1" dirty="0" smtClean="0"/>
              <a:t>3)</a:t>
            </a:r>
            <a:r>
              <a:rPr lang="en-US" sz="2000" dirty="0"/>
              <a:t> D(f)=</a:t>
            </a:r>
            <a:r>
              <a:rPr lang="ru-RU" sz="2000" b="1" dirty="0" smtClean="0"/>
              <a:t> </a:t>
            </a:r>
            <a:r>
              <a:rPr lang="ru-RU" sz="2000" dirty="0" smtClean="0"/>
              <a:t>[0</a:t>
            </a:r>
            <a:r>
              <a:rPr lang="ru-RU" sz="2000" dirty="0"/>
              <a:t>;+</a:t>
            </a:r>
            <a:r>
              <a:rPr lang="en-US" sz="2000" dirty="0"/>
              <a:t> ∞</a:t>
            </a:r>
            <a:r>
              <a:rPr lang="ru-RU" sz="2000" dirty="0"/>
              <a:t>) </a:t>
            </a:r>
            <a:r>
              <a:rPr lang="ru-RU" sz="2000" dirty="0" smtClean="0"/>
              <a:t> </a:t>
            </a:r>
            <a:r>
              <a:rPr lang="ru-RU" sz="2000" b="1" dirty="0" smtClean="0"/>
              <a:t>4)</a:t>
            </a:r>
            <a:r>
              <a:rPr lang="en-US" sz="2000" b="1" dirty="0" smtClean="0"/>
              <a:t> </a:t>
            </a:r>
            <a:r>
              <a:rPr lang="en-US" sz="2000" dirty="0"/>
              <a:t>D(f</a:t>
            </a:r>
            <a:r>
              <a:rPr lang="en-US" sz="2000" dirty="0" smtClean="0"/>
              <a:t>)=</a:t>
            </a:r>
            <a:r>
              <a:rPr lang="ru-RU" sz="2000" dirty="0" smtClean="0"/>
              <a:t>(- </a:t>
            </a:r>
            <a:r>
              <a:rPr lang="en-US" sz="2000" dirty="0"/>
              <a:t>∞</a:t>
            </a:r>
            <a:r>
              <a:rPr lang="ru-RU" sz="2000" dirty="0"/>
              <a:t>; 0), (0</a:t>
            </a:r>
            <a:r>
              <a:rPr lang="ru-RU" sz="2000" dirty="0" smtClean="0"/>
              <a:t>;+</a:t>
            </a:r>
            <a:r>
              <a:rPr lang="en-US" sz="2000" dirty="0" smtClean="0"/>
              <a:t> ∞</a:t>
            </a:r>
            <a:r>
              <a:rPr lang="ru-RU" sz="2000" dirty="0" smtClean="0"/>
              <a:t>)</a:t>
            </a:r>
          </a:p>
          <a:p>
            <a:pPr marL="0" indent="0">
              <a:buNone/>
            </a:pPr>
            <a:r>
              <a:rPr lang="ru-RU" sz="2000" dirty="0" smtClean="0"/>
              <a:t>3.1)ветви направлены     2)не влияет      3)не влияет     </a:t>
            </a:r>
            <a:r>
              <a:rPr lang="ru-RU" sz="2000" dirty="0" smtClean="0">
                <a:hlinkClick r:id="rId2" action="ppaction://hlinksldjump"/>
              </a:rPr>
              <a:t>4)ветви </a:t>
            </a:r>
            <a:r>
              <a:rPr lang="ru-RU" sz="2000" dirty="0">
                <a:hlinkClick r:id="rId2" action="ppaction://hlinksldjump"/>
              </a:rPr>
              <a:t>направлены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вниз                                                                                                </a:t>
            </a:r>
            <a:r>
              <a:rPr lang="ru-RU" sz="2000" dirty="0" smtClean="0">
                <a:solidFill>
                  <a:schemeClr val="tx2"/>
                </a:solidFill>
              </a:rPr>
              <a:t>вверх</a:t>
            </a:r>
            <a:endParaRPr lang="ru-RU" sz="2000" dirty="0">
              <a:solidFill>
                <a:schemeClr val="tx2"/>
              </a:solidFill>
            </a:endParaRPr>
          </a:p>
          <a:p>
            <a:pPr marL="457200" indent="-457200">
              <a:buAutoNum type="arabicPeriod" startAt="4"/>
            </a:pPr>
            <a:r>
              <a:rPr lang="ru-RU" sz="2000" dirty="0" smtClean="0"/>
              <a:t>1) не  верно    </a:t>
            </a:r>
            <a:r>
              <a:rPr lang="ru-RU" sz="2000" dirty="0" smtClean="0">
                <a:hlinkClick r:id="rId2" action="ppaction://hlinksldjump"/>
              </a:rPr>
              <a:t>2) в т. (0;-4)       </a:t>
            </a:r>
            <a:r>
              <a:rPr lang="ru-RU" sz="2000" dirty="0" smtClean="0"/>
              <a:t>3) не верно       4) </a:t>
            </a:r>
            <a:r>
              <a:rPr lang="ru-RU" sz="2000" dirty="0"/>
              <a:t>не </a:t>
            </a:r>
            <a:r>
              <a:rPr lang="ru-RU" sz="2000" dirty="0" smtClean="0"/>
              <a:t>верно</a:t>
            </a:r>
          </a:p>
          <a:p>
            <a:pPr marL="457200" indent="-457200">
              <a:buFont typeface="Arial" panose="020B0604020202020204" pitchFamily="34" charset="0"/>
              <a:buAutoNum type="arabicPeriod" startAt="4"/>
            </a:pPr>
            <a:r>
              <a:rPr lang="ru-RU" sz="2000" dirty="0" smtClean="0"/>
              <a:t>При смещении на </a:t>
            </a:r>
            <a:r>
              <a:rPr lang="en-US" sz="2000" dirty="0" smtClean="0"/>
              <a:t>L </a:t>
            </a:r>
            <a:r>
              <a:rPr lang="ru-RU" sz="2000" dirty="0" smtClean="0"/>
              <a:t>единиц вдоль оси ОХ гипербола пересекает ось ОУ, при </a:t>
            </a:r>
            <a:r>
              <a:rPr lang="ru-RU" sz="2000" dirty="0"/>
              <a:t>смещении на </a:t>
            </a:r>
            <a:r>
              <a:rPr lang="en-US" sz="2000" dirty="0" smtClean="0"/>
              <a:t>m </a:t>
            </a:r>
            <a:r>
              <a:rPr lang="ru-RU" sz="2000" dirty="0"/>
              <a:t>единиц вдоль оси </a:t>
            </a:r>
            <a:r>
              <a:rPr lang="ru-RU" sz="2000" dirty="0" smtClean="0"/>
              <a:t>О</a:t>
            </a:r>
            <a:r>
              <a:rPr lang="ru-RU" sz="2000" dirty="0"/>
              <a:t>У</a:t>
            </a:r>
            <a:r>
              <a:rPr lang="ru-RU" sz="2000" dirty="0" smtClean="0"/>
              <a:t> </a:t>
            </a:r>
            <a:r>
              <a:rPr lang="ru-RU" sz="2000" dirty="0"/>
              <a:t>гипербола пересекает ось </a:t>
            </a:r>
            <a:r>
              <a:rPr lang="ru-RU" sz="2000" dirty="0" smtClean="0">
                <a:hlinkClick r:id="rId2" action="ppaction://hlinksldjump"/>
              </a:rPr>
              <a:t>ОХ</a:t>
            </a:r>
            <a:r>
              <a:rPr lang="ru-RU" sz="2000" dirty="0" smtClean="0"/>
              <a:t> </a:t>
            </a:r>
          </a:p>
          <a:p>
            <a:pPr marL="457200" indent="-457200">
              <a:buFont typeface="Arial" panose="020B0604020202020204" pitchFamily="34" charset="0"/>
              <a:buAutoNum type="arabicPeriod" startAt="4"/>
            </a:pPr>
            <a:r>
              <a:rPr lang="ru-RU" sz="2000" dirty="0"/>
              <a:t>1) не  </a:t>
            </a:r>
            <a:r>
              <a:rPr lang="ru-RU" sz="2000" dirty="0" smtClean="0"/>
              <a:t>верно       2) </a:t>
            </a:r>
            <a:r>
              <a:rPr lang="ru-RU" sz="2000" dirty="0"/>
              <a:t>не  </a:t>
            </a:r>
            <a:r>
              <a:rPr lang="ru-RU" sz="2000" dirty="0" smtClean="0"/>
              <a:t>верно          </a:t>
            </a:r>
            <a:r>
              <a:rPr lang="ru-RU" sz="2000" dirty="0">
                <a:hlinkClick r:id="rId3" action="ppaction://hlinksldjump"/>
              </a:rPr>
              <a:t>3)0</a:t>
            </a:r>
            <a:endParaRPr lang="ru-RU" sz="2000" dirty="0"/>
          </a:p>
          <a:p>
            <a:pPr marL="457200" indent="-457200">
              <a:buFont typeface="Arial" panose="020B0604020202020204" pitchFamily="34" charset="0"/>
              <a:buAutoNum type="arabicPeriod" startAt="4"/>
            </a:pPr>
            <a:endParaRPr lang="ru-RU" sz="2000" dirty="0"/>
          </a:p>
          <a:p>
            <a:pPr marL="457200" indent="-457200">
              <a:buAutoNum type="arabicPeriod" startAt="4"/>
            </a:pPr>
            <a:endParaRPr lang="ru-RU" sz="2000" dirty="0"/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55665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 на ОГЭ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Все знакомы с </a:t>
            </a:r>
            <a:r>
              <a:rPr lang="ru-RU" b="1" dirty="0" err="1" smtClean="0"/>
              <a:t>Демо</a:t>
            </a:r>
            <a:r>
              <a:rPr lang="ru-RU" b="1" dirty="0" smtClean="0"/>
              <a:t>-версией</a:t>
            </a:r>
            <a:r>
              <a:rPr lang="ru-RU" dirty="0" smtClean="0"/>
              <a:t> ОГЭ по математике: </a:t>
            </a:r>
          </a:p>
          <a:p>
            <a:r>
              <a:rPr lang="ru-RU" dirty="0" smtClean="0"/>
              <a:t>модуль «Алгебра»</a:t>
            </a:r>
          </a:p>
          <a:p>
            <a:pPr marL="0" indent="0">
              <a:buNone/>
            </a:pPr>
            <a:r>
              <a:rPr lang="ru-RU" dirty="0" smtClean="0"/>
              <a:t> задание №5  «Функции»</a:t>
            </a:r>
          </a:p>
          <a:p>
            <a:pPr marL="0" indent="0">
              <a:buNone/>
            </a:pPr>
            <a:r>
              <a:rPr lang="ru-RU" dirty="0" smtClean="0"/>
              <a:t>в задании №8 может быть квадратное неравенство</a:t>
            </a:r>
          </a:p>
          <a:p>
            <a:r>
              <a:rPr lang="ru-RU" dirty="0"/>
              <a:t>м</a:t>
            </a:r>
            <a:r>
              <a:rPr lang="ru-RU" dirty="0" smtClean="0"/>
              <a:t>одуль «Реальная математика»</a:t>
            </a:r>
          </a:p>
          <a:p>
            <a:pPr marL="0" indent="0">
              <a:buNone/>
            </a:pPr>
            <a:r>
              <a:rPr lang="ru-RU" dirty="0" smtClean="0"/>
              <a:t> задание №15 – графики различного вида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http://www.fipi.ru/content/otkrytyy-bank-zadaniy-oge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089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643192" cy="49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Выполните тест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323528" y="620688"/>
                <a:ext cx="8229600" cy="604867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2400" dirty="0" smtClean="0"/>
                  <a:t>1)Выберите</a:t>
                </a:r>
                <a:r>
                  <a:rPr lang="ru-RU" dirty="0" smtClean="0"/>
                  <a:t> </a:t>
                </a:r>
                <a:r>
                  <a:rPr lang="ru-RU" sz="2400" dirty="0" smtClean="0"/>
                  <a:t>функцию, графиком которой является ветвь параболы</a:t>
                </a:r>
                <a:r>
                  <a:rPr lang="ru-RU" sz="2800" dirty="0" smtClean="0"/>
                  <a:t>:    1</a:t>
                </a:r>
                <a:r>
                  <a:rPr lang="ru-RU" sz="2400" dirty="0" smtClean="0"/>
                  <a:t>) </a:t>
                </a:r>
                <a:r>
                  <a:rPr lang="ru-RU" sz="2400" dirty="0"/>
                  <a:t>у=х²       </a:t>
                </a:r>
                <a:r>
                  <a:rPr lang="ru-RU" sz="2400" dirty="0" smtClean="0"/>
                  <a:t>2)у</a:t>
                </a:r>
                <a:r>
                  <a:rPr lang="ru-RU" sz="24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2400" i="1">
                            <a:latin typeface="Cambria Math"/>
                          </a:rPr>
                          <m:t>к</m:t>
                        </m:r>
                      </m:num>
                      <m:den>
                        <m:r>
                          <a:rPr lang="ru-RU" sz="2400" i="1">
                            <a:latin typeface="Cambria Math"/>
                          </a:rPr>
                          <m:t>х</m:t>
                        </m:r>
                      </m:den>
                    </m:f>
                  </m:oMath>
                </a14:m>
                <a:r>
                  <a:rPr lang="ru-RU" sz="2400" dirty="0"/>
                  <a:t>       </a:t>
                </a:r>
                <a:r>
                  <a:rPr lang="ru-RU" sz="2400" dirty="0" smtClean="0"/>
                  <a:t>3) </a:t>
                </a:r>
                <a:r>
                  <a:rPr lang="ru-RU" sz="2400" dirty="0"/>
                  <a:t>у=√х        </a:t>
                </a:r>
                <a:r>
                  <a:rPr lang="ru-RU" sz="2400" dirty="0" smtClean="0"/>
                  <a:t>4)у=</a:t>
                </a:r>
                <a:r>
                  <a:rPr lang="ru-RU" sz="2400" dirty="0" err="1" smtClean="0"/>
                  <a:t>кх</a:t>
                </a:r>
                <a:r>
                  <a:rPr lang="ru-RU" sz="2400" dirty="0" smtClean="0"/>
                  <a:t>+</a:t>
                </a:r>
                <a:r>
                  <a:rPr lang="en-US" sz="2400" dirty="0" smtClean="0"/>
                  <a:t>m</a:t>
                </a:r>
                <a:endParaRPr lang="ru-RU" sz="2400" dirty="0" smtClean="0"/>
              </a:p>
              <a:p>
                <a:pPr marL="0" indent="0">
                  <a:buNone/>
                </a:pPr>
                <a:r>
                  <a:rPr lang="ru-RU" sz="2400" dirty="0" smtClean="0"/>
                  <a:t>2)Для какой функции область определения – все </a:t>
                </a:r>
                <a:r>
                  <a:rPr lang="ru-RU" sz="2400" dirty="0" err="1" smtClean="0"/>
                  <a:t>действи</a:t>
                </a:r>
                <a:r>
                  <a:rPr lang="ru-RU" sz="2400" dirty="0" smtClean="0"/>
                  <a:t>-тельные числа?</a:t>
                </a:r>
                <a:r>
                  <a:rPr lang="ru-RU" sz="2800" dirty="0"/>
                  <a:t> </a:t>
                </a:r>
                <a:r>
                  <a:rPr lang="ru-RU" sz="2800" dirty="0" smtClean="0"/>
                  <a:t>  1</a:t>
                </a:r>
                <a:r>
                  <a:rPr lang="ru-RU" sz="2400" dirty="0"/>
                  <a:t>) у=х²       2)у=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2400" i="1">
                            <a:latin typeface="Cambria Math"/>
                          </a:rPr>
                          <m:t>к</m:t>
                        </m:r>
                      </m:num>
                      <m:den>
                        <m:r>
                          <a:rPr lang="ru-RU" sz="2400" i="1">
                            <a:latin typeface="Cambria Math"/>
                          </a:rPr>
                          <m:t>х</m:t>
                        </m:r>
                      </m:den>
                    </m:f>
                  </m:oMath>
                </a14:m>
                <a:r>
                  <a:rPr lang="ru-RU" sz="2400" dirty="0"/>
                  <a:t>       3) у=√</a:t>
                </a:r>
                <a:r>
                  <a:rPr lang="ru-RU" sz="2400" dirty="0" smtClean="0"/>
                  <a:t>х     4)</a:t>
                </a:r>
                <a:r>
                  <a:rPr lang="ru-RU" sz="2400" dirty="0"/>
                  <a:t> </a:t>
                </a:r>
                <a:r>
                  <a:rPr lang="ru-RU" sz="2400" dirty="0" smtClean="0"/>
                  <a:t>=х</a:t>
                </a:r>
                <a:r>
                  <a:rPr lang="ru-RU" sz="2400" dirty="0"/>
                  <a:t>ˉ¹ </a:t>
                </a:r>
                <a:r>
                  <a:rPr lang="ru-RU" sz="2400" dirty="0" smtClean="0"/>
                  <a:t> </a:t>
                </a:r>
              </a:p>
              <a:p>
                <a:pPr marL="0" indent="0">
                  <a:buNone/>
                </a:pPr>
                <a:r>
                  <a:rPr lang="ru-RU" sz="2400" dirty="0" smtClean="0"/>
                  <a:t>3)Ветви параболы направлены вверх, если:</a:t>
                </a:r>
              </a:p>
              <a:p>
                <a:pPr marL="0" indent="0">
                  <a:buNone/>
                </a:pPr>
                <a:r>
                  <a:rPr lang="ru-RU" sz="2400" dirty="0" smtClean="0"/>
                  <a:t>                1)а˂0          2)в</a:t>
                </a:r>
                <a:r>
                  <a:rPr lang="ru-RU" sz="2400" dirty="0"/>
                  <a:t> </a:t>
                </a:r>
                <a:r>
                  <a:rPr lang="ru-RU" sz="2400" dirty="0" smtClean="0"/>
                  <a:t>˂0          3)с&gt;0        4) а&gt;0</a:t>
                </a:r>
              </a:p>
              <a:p>
                <a:pPr marL="0" indent="0">
                  <a:buNone/>
                </a:pPr>
                <a:r>
                  <a:rPr lang="ru-RU" sz="2400" dirty="0" smtClean="0"/>
                  <a:t>4)Верно ли, что парабола </a:t>
                </a:r>
                <a:r>
                  <a:rPr lang="ru-RU" sz="2400" dirty="0"/>
                  <a:t>у=х²+5х-4 </a:t>
                </a:r>
                <a:r>
                  <a:rPr lang="ru-RU" sz="2400" dirty="0" smtClean="0"/>
                  <a:t>пересекает ось ОУ:</a:t>
                </a:r>
              </a:p>
              <a:p>
                <a:pPr marL="0" indent="0">
                  <a:buNone/>
                </a:pPr>
                <a:r>
                  <a:rPr lang="ru-RU" sz="2400" dirty="0"/>
                  <a:t> </a:t>
                </a:r>
                <a:r>
                  <a:rPr lang="ru-RU" sz="2400" dirty="0" smtClean="0"/>
                  <a:t>   1)в т. (0; 5)        2)в </a:t>
                </a:r>
                <a:r>
                  <a:rPr lang="ru-RU" sz="2400" dirty="0"/>
                  <a:t>т. (0; </a:t>
                </a:r>
                <a:r>
                  <a:rPr lang="ru-RU" sz="2400" dirty="0" smtClean="0"/>
                  <a:t>-4)      3)в </a:t>
                </a:r>
                <a:r>
                  <a:rPr lang="ru-RU" sz="2400" dirty="0"/>
                  <a:t>т. </a:t>
                </a:r>
                <a:r>
                  <a:rPr lang="ru-RU" sz="2400" dirty="0" smtClean="0"/>
                  <a:t>(5; -4)      4)</a:t>
                </a:r>
                <a:r>
                  <a:rPr lang="ru-RU" sz="2000" dirty="0" smtClean="0"/>
                  <a:t>не пересекает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ru-RU" sz="2400" dirty="0" smtClean="0"/>
                  <a:t>5)Верно ли, что гипербола – график функции у</a:t>
                </a:r>
                <a:r>
                  <a:rPr lang="ru-RU" sz="24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2400" i="1">
                            <a:latin typeface="Cambria Math"/>
                          </a:rPr>
                          <m:t>к</m:t>
                        </m:r>
                      </m:num>
                      <m:den>
                        <m:r>
                          <a:rPr lang="ru-RU" sz="2400" i="1">
                            <a:latin typeface="Cambria Math"/>
                          </a:rPr>
                          <m:t>х</m:t>
                        </m:r>
                      </m:den>
                    </m:f>
                  </m:oMath>
                </a14:m>
                <a:r>
                  <a:rPr lang="ru-RU" sz="2400" dirty="0" smtClean="0"/>
                  <a:t> никогда не пересекает координатные оси     1) да     2)нет     3)</a:t>
                </a:r>
                <a:r>
                  <a:rPr lang="ru-RU" sz="1800" dirty="0" smtClean="0"/>
                  <a:t>не возможно</a:t>
                </a:r>
                <a:endParaRPr lang="ru-RU" sz="2400" dirty="0" smtClean="0"/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ru-RU" sz="2400" dirty="0" smtClean="0"/>
                  <a:t>                                                                                             </a:t>
                </a:r>
                <a:r>
                  <a:rPr lang="ru-RU" sz="1800" dirty="0" smtClean="0"/>
                  <a:t>определить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ru-RU" sz="2400" dirty="0" smtClean="0"/>
                  <a:t>6)Наименьшее значение функции </a:t>
                </a:r>
                <a:r>
                  <a:rPr lang="ru-RU" sz="2400" dirty="0"/>
                  <a:t>у=√х </a:t>
                </a:r>
                <a:endParaRPr lang="ru-RU" sz="2400" dirty="0" smtClean="0"/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ru-RU" sz="2400" dirty="0"/>
                  <a:t> </a:t>
                </a:r>
                <a:r>
                  <a:rPr lang="ru-RU" sz="2400" dirty="0" smtClean="0"/>
                  <a:t>  1)</a:t>
                </a:r>
                <a:r>
                  <a:rPr lang="ru-RU" sz="1800" dirty="0" smtClean="0"/>
                  <a:t>не возможно         </a:t>
                </a:r>
                <a:r>
                  <a:rPr lang="ru-RU" sz="2400" dirty="0" smtClean="0"/>
                  <a:t>2)1                3)0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ru-RU" sz="1800" dirty="0"/>
                  <a:t> </a:t>
                </a:r>
                <a:r>
                  <a:rPr lang="ru-RU" sz="1800" dirty="0" smtClean="0"/>
                  <a:t>          определить</a:t>
                </a:r>
                <a:endParaRPr lang="ru-RU" sz="2400" dirty="0"/>
              </a:p>
              <a:p>
                <a:pPr marL="0" indent="0">
                  <a:buNone/>
                </a:pPr>
                <a:endParaRPr lang="ru-RU" sz="2400" dirty="0"/>
              </a:p>
              <a:p>
                <a:endParaRPr lang="ru-RU" sz="24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528" y="620688"/>
                <a:ext cx="8229600" cy="6048672"/>
              </a:xfrm>
              <a:blipFill rotWithShape="1">
                <a:blip r:embed="rId11"/>
                <a:stretch>
                  <a:fillRect l="-1111" b="-2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Ромб 3"/>
          <p:cNvSpPr/>
          <p:nvPr/>
        </p:nvSpPr>
        <p:spPr>
          <a:xfrm>
            <a:off x="3131840" y="1258469"/>
            <a:ext cx="180020" cy="17502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омб 4"/>
          <p:cNvSpPr/>
          <p:nvPr/>
        </p:nvSpPr>
        <p:spPr>
          <a:xfrm>
            <a:off x="1907704" y="1258469"/>
            <a:ext cx="180020" cy="17502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омб 5">
            <a:hlinkClick r:id="rId12" action="ppaction://hlinksldjump"/>
          </p:cNvPr>
          <p:cNvSpPr/>
          <p:nvPr/>
        </p:nvSpPr>
        <p:spPr>
          <a:xfrm>
            <a:off x="4396217" y="1250394"/>
            <a:ext cx="180020" cy="17502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омб 6"/>
          <p:cNvSpPr/>
          <p:nvPr/>
        </p:nvSpPr>
        <p:spPr>
          <a:xfrm>
            <a:off x="5849518" y="1258469"/>
            <a:ext cx="180020" cy="17502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омб 7">
            <a:hlinkClick r:id="rId12" action="ppaction://hlinksldjump"/>
          </p:cNvPr>
          <p:cNvSpPr/>
          <p:nvPr/>
        </p:nvSpPr>
        <p:spPr>
          <a:xfrm>
            <a:off x="2507330" y="2193295"/>
            <a:ext cx="180020" cy="17502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омб 9"/>
          <p:cNvSpPr/>
          <p:nvPr/>
        </p:nvSpPr>
        <p:spPr>
          <a:xfrm>
            <a:off x="3707904" y="2193295"/>
            <a:ext cx="180020" cy="17502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омб 10"/>
          <p:cNvSpPr/>
          <p:nvPr/>
        </p:nvSpPr>
        <p:spPr>
          <a:xfrm>
            <a:off x="4980308" y="2193915"/>
            <a:ext cx="180020" cy="17502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омб 11"/>
          <p:cNvSpPr/>
          <p:nvPr/>
        </p:nvSpPr>
        <p:spPr>
          <a:xfrm>
            <a:off x="6233081" y="2206158"/>
            <a:ext cx="180020" cy="17502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омб 12"/>
          <p:cNvSpPr/>
          <p:nvPr/>
        </p:nvSpPr>
        <p:spPr>
          <a:xfrm>
            <a:off x="1244557" y="3186966"/>
            <a:ext cx="180020" cy="17502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1528" y="3160379"/>
            <a:ext cx="201613" cy="20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8918" y="3187200"/>
            <a:ext cx="201613" cy="20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>
            <a:hlinkClick r:id="rId12" action="ppaction://hlinksldjump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0081" y="3160378"/>
            <a:ext cx="201613" cy="20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Ромб 20"/>
          <p:cNvSpPr/>
          <p:nvPr/>
        </p:nvSpPr>
        <p:spPr>
          <a:xfrm>
            <a:off x="5992555" y="4053943"/>
            <a:ext cx="180020" cy="17502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омб 21"/>
          <p:cNvSpPr/>
          <p:nvPr/>
        </p:nvSpPr>
        <p:spPr>
          <a:xfrm>
            <a:off x="4209613" y="4053943"/>
            <a:ext cx="180020" cy="17502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омб 22">
            <a:hlinkClick r:id="rId12" action="ppaction://hlinksldjump"/>
          </p:cNvPr>
          <p:cNvSpPr/>
          <p:nvPr/>
        </p:nvSpPr>
        <p:spPr>
          <a:xfrm>
            <a:off x="2327310" y="4053943"/>
            <a:ext cx="180020" cy="17502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Ромб 23"/>
          <p:cNvSpPr/>
          <p:nvPr/>
        </p:nvSpPr>
        <p:spPr>
          <a:xfrm>
            <a:off x="476387" y="4079079"/>
            <a:ext cx="180020" cy="17502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Ромб 24"/>
          <p:cNvSpPr/>
          <p:nvPr/>
        </p:nvSpPr>
        <p:spPr>
          <a:xfrm>
            <a:off x="4455872" y="4896980"/>
            <a:ext cx="180020" cy="17502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омб 25">
            <a:hlinkClick r:id="rId12" action="ppaction://hlinksldjump"/>
          </p:cNvPr>
          <p:cNvSpPr/>
          <p:nvPr/>
        </p:nvSpPr>
        <p:spPr>
          <a:xfrm>
            <a:off x="5421684" y="4896980"/>
            <a:ext cx="180020" cy="17502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Ромб 26"/>
          <p:cNvSpPr/>
          <p:nvPr/>
        </p:nvSpPr>
        <p:spPr>
          <a:xfrm>
            <a:off x="6389820" y="4884697"/>
            <a:ext cx="180020" cy="17502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Ромб 27"/>
          <p:cNvSpPr/>
          <p:nvPr/>
        </p:nvSpPr>
        <p:spPr>
          <a:xfrm>
            <a:off x="452915" y="6021288"/>
            <a:ext cx="180020" cy="17502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Ромб 28"/>
          <p:cNvSpPr/>
          <p:nvPr/>
        </p:nvSpPr>
        <p:spPr>
          <a:xfrm>
            <a:off x="2417320" y="6021288"/>
            <a:ext cx="180020" cy="17502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Ромб 29">
            <a:hlinkClick r:id="rId12" action="ppaction://hlinksldjump"/>
          </p:cNvPr>
          <p:cNvSpPr/>
          <p:nvPr/>
        </p:nvSpPr>
        <p:spPr>
          <a:xfrm>
            <a:off x="3914361" y="6006914"/>
            <a:ext cx="180020" cy="17502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6074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ЧИСЛОВАЯ ФУНКЦИЯ: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 smtClean="0"/>
              <a:t>Числовая функция </a:t>
            </a:r>
            <a:r>
              <a:rPr lang="en-US" sz="2400" dirty="0" smtClean="0">
                <a:hlinkClick r:id="rId2" action="ppaction://hlinksldjump"/>
              </a:rPr>
              <a:t>y = f (x)</a:t>
            </a:r>
            <a:endParaRPr lang="ru-RU" sz="2400" dirty="0" smtClean="0"/>
          </a:p>
          <a:p>
            <a:r>
              <a:rPr lang="ru-RU" sz="2400" dirty="0" smtClean="0"/>
              <a:t>определена на множестве </a:t>
            </a:r>
            <a:r>
              <a:rPr lang="en-US" sz="2400" dirty="0" smtClean="0"/>
              <a:t>D</a:t>
            </a:r>
            <a:r>
              <a:rPr lang="ru-RU" sz="2400" dirty="0" smtClean="0"/>
              <a:t>(</a:t>
            </a:r>
            <a:r>
              <a:rPr lang="en-US" sz="2400" dirty="0" smtClean="0"/>
              <a:t>f </a:t>
            </a:r>
            <a:r>
              <a:rPr lang="ru-RU" sz="2400" dirty="0" smtClean="0"/>
              <a:t>), если каждому числу х поставлено в соответствие единственное число у = </a:t>
            </a:r>
            <a:r>
              <a:rPr lang="en-US" sz="2400" dirty="0" smtClean="0"/>
              <a:t>f</a:t>
            </a:r>
            <a:r>
              <a:rPr lang="ru-RU" sz="2400" dirty="0" smtClean="0"/>
              <a:t> (х) , принадлежащее Е (</a:t>
            </a:r>
            <a:r>
              <a:rPr lang="en-US" sz="2400" dirty="0" smtClean="0"/>
              <a:t>f </a:t>
            </a:r>
            <a:r>
              <a:rPr lang="ru-RU" sz="2400" dirty="0" smtClean="0"/>
              <a:t>).</a:t>
            </a:r>
          </a:p>
          <a:p>
            <a:r>
              <a:rPr lang="ru-RU" sz="2400" dirty="0" smtClean="0"/>
              <a:t>Область определения </a:t>
            </a:r>
            <a:r>
              <a:rPr lang="en-US" sz="2400" dirty="0" smtClean="0">
                <a:hlinkClick r:id="rId3" action="ppaction://hlinksldjump"/>
              </a:rPr>
              <a:t>D(f )</a:t>
            </a:r>
            <a:r>
              <a:rPr lang="ru-RU" sz="2400" dirty="0" smtClean="0"/>
              <a:t> функции</a:t>
            </a:r>
          </a:p>
          <a:p>
            <a:r>
              <a:rPr lang="ru-RU" sz="2400" dirty="0" smtClean="0"/>
              <a:t>Область значений </a:t>
            </a:r>
            <a:r>
              <a:rPr lang="ru-RU" sz="2400" dirty="0" smtClean="0">
                <a:hlinkClick r:id="rId4" action="ppaction://hlinksldjump"/>
              </a:rPr>
              <a:t>Е (</a:t>
            </a:r>
            <a:r>
              <a:rPr lang="en-US" sz="2400" dirty="0" smtClean="0">
                <a:hlinkClick r:id="rId4" action="ppaction://hlinksldjump"/>
              </a:rPr>
              <a:t>f </a:t>
            </a:r>
            <a:r>
              <a:rPr lang="ru-RU" sz="2400" dirty="0" smtClean="0">
                <a:hlinkClick r:id="rId4" action="ppaction://hlinksldjump"/>
              </a:rPr>
              <a:t>) </a:t>
            </a:r>
            <a:r>
              <a:rPr lang="ru-RU" sz="2400" dirty="0" smtClean="0"/>
              <a:t>функции</a:t>
            </a:r>
          </a:p>
          <a:p>
            <a:r>
              <a:rPr lang="ru-RU" sz="2400" dirty="0" smtClean="0">
                <a:hlinkClick r:id="rId5" action="ppaction://hlinksldjump"/>
              </a:rPr>
              <a:t>Аргумент, значение функции </a:t>
            </a:r>
            <a:endParaRPr lang="ru-RU" sz="2400" dirty="0" smtClean="0"/>
          </a:p>
          <a:p>
            <a:r>
              <a:rPr lang="ru-RU" sz="2400" dirty="0" smtClean="0">
                <a:hlinkClick r:id="rId6" action="ppaction://hlinksldjump"/>
              </a:rPr>
              <a:t>Чётная – нечётная</a:t>
            </a:r>
            <a:endParaRPr lang="ru-RU" sz="2400" dirty="0" smtClean="0"/>
          </a:p>
          <a:p>
            <a:r>
              <a:rPr lang="ru-RU" sz="2400" dirty="0" smtClean="0">
                <a:hlinkClick r:id="rId7" action="ppaction://hlinksldjump"/>
              </a:rPr>
              <a:t>Ограниченность </a:t>
            </a:r>
            <a:endParaRPr lang="ru-RU" sz="2400" dirty="0" smtClean="0"/>
          </a:p>
          <a:p>
            <a:r>
              <a:rPr lang="ru-RU" sz="2400" dirty="0" smtClean="0">
                <a:hlinkClick r:id="rId8" action="ppaction://hlinksldjump"/>
              </a:rPr>
              <a:t>Монотонность функции</a:t>
            </a:r>
            <a:endParaRPr lang="ru-RU" sz="2400" dirty="0" smtClean="0"/>
          </a:p>
          <a:p>
            <a:r>
              <a:rPr lang="ru-RU" sz="2400" dirty="0" smtClean="0">
                <a:hlinkClick r:id="rId9" action="ppaction://hlinksldjump"/>
              </a:rPr>
              <a:t>Экстремумы функции</a:t>
            </a:r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143398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Алгоритм исследования функции</a:t>
            </a:r>
            <a:endParaRPr lang="ru-RU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80728"/>
                <a:ext cx="8229600" cy="5145435"/>
              </a:xfrm>
            </p:spPr>
            <p:txBody>
              <a:bodyPr>
                <a:normAutofit fontScale="92500" lnSpcReduction="10000"/>
              </a:bodyPr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ru-RU" sz="2600" dirty="0" smtClean="0"/>
                  <a:t>Определение </a:t>
                </a:r>
                <a:r>
                  <a:rPr lang="en-US" sz="2600" dirty="0" smtClean="0"/>
                  <a:t>D</a:t>
                </a:r>
                <a:r>
                  <a:rPr lang="ru-RU" sz="2600" dirty="0" smtClean="0"/>
                  <a:t>(</a:t>
                </a:r>
                <a:r>
                  <a:rPr lang="en-US" sz="2600" dirty="0" smtClean="0"/>
                  <a:t>f </a:t>
                </a:r>
                <a:r>
                  <a:rPr lang="ru-RU" sz="2600" dirty="0" smtClean="0"/>
                  <a:t>), Е</a:t>
                </a:r>
                <a:r>
                  <a:rPr lang="en-US" sz="2600" dirty="0" smtClean="0"/>
                  <a:t> </a:t>
                </a:r>
                <a:r>
                  <a:rPr lang="ru-RU" sz="2600" dirty="0" smtClean="0"/>
                  <a:t>(</a:t>
                </a:r>
                <a:r>
                  <a:rPr lang="en-US" sz="2600" dirty="0" smtClean="0"/>
                  <a:t>f </a:t>
                </a:r>
                <a:r>
                  <a:rPr lang="ru-RU" sz="2600" dirty="0" smtClean="0"/>
                  <a:t>), вид функции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ru-RU" sz="2600" dirty="0" smtClean="0"/>
                  <a:t>График функции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ru-RU" sz="2600" dirty="0" smtClean="0"/>
                  <a:t>Монотонность 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ru-RU" sz="2600" dirty="0" smtClean="0"/>
                  <a:t>Промежутки </a:t>
                </a:r>
                <a:r>
                  <a:rPr lang="ru-RU" sz="2600" dirty="0" err="1" smtClean="0"/>
                  <a:t>знакопостоянства</a:t>
                </a:r>
                <a:endParaRPr lang="ru-RU" sz="2600" dirty="0" smtClean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ru-RU" sz="2600" dirty="0" smtClean="0"/>
                  <a:t>Точки экстремума, минимальное или максимальное значение функции 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ru-RU" sz="2600" dirty="0" smtClean="0"/>
                  <a:t>Исследование функции на указанных промежутках</a:t>
                </a:r>
              </a:p>
              <a:p>
                <a:pPr marL="0" indent="0">
                  <a:buNone/>
                </a:pPr>
                <a:r>
                  <a:rPr lang="ru-RU" sz="2600" u="sng" dirty="0" smtClean="0"/>
                  <a:t>Задание</a:t>
                </a:r>
                <a:r>
                  <a:rPr lang="ru-RU" sz="2600" dirty="0" smtClean="0"/>
                  <a:t>: 1)составьте функции у= </a:t>
                </a:r>
                <a:r>
                  <a:rPr lang="en-US" sz="2600" dirty="0" smtClean="0"/>
                  <a:t>f</a:t>
                </a:r>
                <a:r>
                  <a:rPr lang="ru-RU" sz="2600" dirty="0" smtClean="0"/>
                  <a:t>(х) из предложенных ниже функций:  у = </a:t>
                </a:r>
                <a:r>
                  <a:rPr lang="ru-RU" sz="2600" dirty="0" err="1" smtClean="0"/>
                  <a:t>кх</a:t>
                </a:r>
                <a:r>
                  <a:rPr lang="ru-RU" sz="2600" dirty="0" smtClean="0"/>
                  <a:t> +</a:t>
                </a:r>
                <a:r>
                  <a:rPr lang="en-US" sz="2600" dirty="0" smtClean="0"/>
                  <a:t>m, y = </a:t>
                </a:r>
                <a:r>
                  <a:rPr lang="ru-RU" sz="2600" dirty="0" smtClean="0"/>
                  <a:t>а</a:t>
                </a:r>
                <a:r>
                  <a:rPr lang="en-US" sz="2600" dirty="0" smtClean="0"/>
                  <a:t>x²+bx+c, 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600" b="0" i="1" smtClean="0">
                            <a:latin typeface="Cambria Math"/>
                          </a:rPr>
                          <m:t>𝑘</m:t>
                        </m:r>
                      </m:num>
                      <m:den>
                        <m:r>
                          <a:rPr lang="en-US" sz="2600" b="0" i="1" smtClean="0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sz="2600" dirty="0" smtClean="0"/>
                  <a:t> </a:t>
                </a:r>
                <a:r>
                  <a:rPr lang="ru-RU" sz="2600" dirty="0" smtClean="0"/>
                  <a:t>, у = √х , используя любые числовые коэффициенты</a:t>
                </a:r>
              </a:p>
              <a:p>
                <a:pPr marL="0" indent="0">
                  <a:buNone/>
                </a:pPr>
                <a:r>
                  <a:rPr lang="ru-RU" sz="2600" dirty="0" smtClean="0"/>
                  <a:t>2)исследуйте  одну функцию (на выбор) :</a:t>
                </a:r>
                <a:endParaRPr lang="en-US" sz="2600" dirty="0" smtClean="0"/>
              </a:p>
              <a:p>
                <a:pPr marL="0" indent="0">
                  <a:buNone/>
                </a:pPr>
                <a:r>
                  <a:rPr lang="ru-RU" sz="2600" dirty="0" smtClean="0"/>
                  <a:t>используя построение графика при помощи ЭОР </a:t>
                </a:r>
                <a:r>
                  <a:rPr lang="en-US" sz="2600" dirty="0" smtClean="0">
                    <a:hlinkClick r:id="rId2"/>
                  </a:rPr>
                  <a:t>http://www.yotx.ru/</a:t>
                </a:r>
                <a:endParaRPr lang="ru-RU" sz="26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80728"/>
                <a:ext cx="8229600" cy="5145435"/>
              </a:xfrm>
              <a:blipFill rotWithShape="1">
                <a:blip r:embed="rId6"/>
                <a:stretch>
                  <a:fillRect l="-1111" t="-1777" r="-74" b="-18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64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Тесты по графикам функций с сайтов   </a:t>
            </a:r>
          </a:p>
          <a:p>
            <a:r>
              <a:rPr lang="ru-RU" dirty="0" smtClean="0"/>
              <a:t>ФИПИ</a:t>
            </a:r>
            <a:endParaRPr lang="ru-RU" dirty="0" smtClean="0">
              <a:hlinkClick r:id="rId2"/>
            </a:endParaRP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http:</a:t>
            </a:r>
            <a:r>
              <a:rPr lang="ru-RU" dirty="0" smtClean="0">
                <a:hlinkClick r:id="rId2"/>
              </a:rPr>
              <a:t> </a:t>
            </a:r>
            <a:r>
              <a:rPr lang="en-US" dirty="0" smtClean="0">
                <a:hlinkClick r:id="rId2"/>
              </a:rPr>
              <a:t>//opengia.ru/subjects/mathematics-9/topics/5</a:t>
            </a:r>
            <a:endParaRPr lang="ru-RU" dirty="0" smtClean="0"/>
          </a:p>
          <a:p>
            <a:r>
              <a:rPr lang="ru-RU" dirty="0" err="1" smtClean="0"/>
              <a:t>Сдамгиа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 smtClean="0"/>
              <a:t>   </a:t>
            </a:r>
            <a:r>
              <a:rPr lang="en-US" dirty="0" smtClean="0">
                <a:hlinkClick r:id="rId3"/>
              </a:rPr>
              <a:t>http://sdamgia.ru/test?theme=62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311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Продолжи фразу: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Я </a:t>
            </a:r>
            <a:r>
              <a:rPr lang="ru-RU" sz="3600" dirty="0"/>
              <a:t>сегодня научился…</a:t>
            </a:r>
          </a:p>
          <a:p>
            <a:r>
              <a:rPr lang="ru-RU" sz="3600" dirty="0"/>
              <a:t>Для успешной работы необходимо…</a:t>
            </a:r>
          </a:p>
          <a:p>
            <a:r>
              <a:rPr lang="ru-RU" sz="3600" dirty="0"/>
              <a:t>Было сложно… , потому что …</a:t>
            </a:r>
          </a:p>
          <a:p>
            <a:r>
              <a:rPr lang="ru-RU" sz="3600" dirty="0"/>
              <a:t>Было легко … , потому что..</a:t>
            </a:r>
          </a:p>
          <a:p>
            <a:r>
              <a:rPr lang="ru-RU" sz="3600" dirty="0"/>
              <a:t>Чтобы преодолеть затруднения, необходимо …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204323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dirty="0">
                <a:solidFill>
                  <a:srgbClr val="FF0000"/>
                </a:solidFill>
              </a:rPr>
              <a:t>У нас всё получится</a:t>
            </a:r>
            <a:r>
              <a:rPr lang="ru-RU" sz="5400" dirty="0" smtClean="0">
                <a:solidFill>
                  <a:srgbClr val="FF0000"/>
                </a:solidFill>
              </a:rPr>
              <a:t>!</a:t>
            </a:r>
          </a:p>
          <a:p>
            <a:pPr marL="0" indent="0" algn="ctr">
              <a:buNone/>
            </a:pPr>
            <a:r>
              <a:rPr lang="ru-RU" sz="5400" dirty="0" smtClean="0">
                <a:solidFill>
                  <a:srgbClr val="FF0000"/>
                </a:solidFill>
              </a:rPr>
              <a:t> </a:t>
            </a:r>
            <a:r>
              <a:rPr lang="ru-RU" sz="5400" dirty="0">
                <a:solidFill>
                  <a:srgbClr val="FF0000"/>
                </a:solidFill>
              </a:rPr>
              <a:t>Мы не боимся ошибиться, ведь не ошибается только тот, кто ничего не делает</a:t>
            </a:r>
            <a:r>
              <a:rPr lang="ru-RU" sz="5400" dirty="0" smtClean="0">
                <a:solidFill>
                  <a:srgbClr val="FF0000"/>
                </a:solidFill>
              </a:rPr>
              <a:t>!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282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y = f (x)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93625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Слева </a:t>
            </a:r>
            <a:r>
              <a:rPr lang="ru-RU" dirty="0"/>
              <a:t>стоит буква </a:t>
            </a:r>
            <a:r>
              <a:rPr lang="ru-RU" b="1" dirty="0"/>
              <a:t>У</a:t>
            </a:r>
            <a:r>
              <a:rPr lang="ru-RU" dirty="0"/>
              <a:t> (игрек). </a:t>
            </a:r>
            <a:r>
              <a:rPr lang="ru-RU" i="1" dirty="0"/>
              <a:t>Это и есть </a:t>
            </a:r>
            <a:r>
              <a:rPr lang="ru-RU" b="1" i="1" dirty="0"/>
              <a:t>функция</a:t>
            </a:r>
            <a:r>
              <a:rPr lang="ru-RU" i="1" dirty="0"/>
              <a:t>.</a:t>
            </a:r>
            <a:r>
              <a:rPr lang="ru-RU" dirty="0"/>
              <a:t> Под этой буквой скрывается какая-то величина (время, температура, пройденный путь, сила тока, зарплата, ЛЮБАЯ ЗАДАННАЯ ФОРМУЛА). </a:t>
            </a:r>
            <a:r>
              <a:rPr lang="ru-RU" b="1" dirty="0"/>
              <a:t>У - </a:t>
            </a:r>
            <a:r>
              <a:rPr lang="ru-RU" dirty="0"/>
              <a:t> </a:t>
            </a:r>
            <a:r>
              <a:rPr lang="ru-RU" b="1" dirty="0"/>
              <a:t>зависимая переменная.</a:t>
            </a:r>
            <a:endParaRPr lang="ru-RU" dirty="0"/>
          </a:p>
          <a:p>
            <a:r>
              <a:rPr lang="ru-RU" dirty="0"/>
              <a:t>Справа мы видим </a:t>
            </a:r>
            <a:r>
              <a:rPr lang="ru-RU" b="1" i="1" dirty="0"/>
              <a:t>х</a:t>
            </a:r>
            <a:r>
              <a:rPr lang="ru-RU" i="1" dirty="0"/>
              <a:t>,</a:t>
            </a:r>
            <a:r>
              <a:rPr lang="ru-RU" dirty="0"/>
              <a:t> в скобочках. Под этой буквой тоже может скрываться любая величина. Икс на этом месте</a:t>
            </a:r>
            <a:r>
              <a:rPr lang="ru-RU" b="1" dirty="0"/>
              <a:t> (в скобочках)</a:t>
            </a:r>
            <a:r>
              <a:rPr lang="ru-RU" dirty="0"/>
              <a:t> называется </a:t>
            </a:r>
            <a:r>
              <a:rPr lang="ru-RU" b="1" dirty="0"/>
              <a:t>независимой переменной. </a:t>
            </a:r>
            <a:r>
              <a:rPr lang="ru-RU" dirty="0"/>
              <a:t> Он ещё называется </a:t>
            </a:r>
            <a:r>
              <a:rPr lang="ru-RU" b="1" dirty="0"/>
              <a:t>аргумент.</a:t>
            </a:r>
            <a:endParaRPr lang="ru-RU" dirty="0"/>
          </a:p>
          <a:p>
            <a:r>
              <a:rPr lang="ru-RU" dirty="0"/>
              <a:t>И есть буква </a:t>
            </a:r>
            <a:r>
              <a:rPr lang="ru-RU" b="1" i="1" dirty="0"/>
              <a:t>f</a:t>
            </a:r>
            <a:r>
              <a:rPr lang="ru-RU" i="1" dirty="0"/>
              <a:t>.</a:t>
            </a:r>
            <a:r>
              <a:rPr lang="ru-RU" dirty="0"/>
              <a:t> Под этой буквой скрываются все действия над </a:t>
            </a:r>
            <a:r>
              <a:rPr lang="ru-RU" b="1" i="1" dirty="0"/>
              <a:t>х</a:t>
            </a:r>
            <a:r>
              <a:rPr lang="ru-RU" dirty="0"/>
              <a:t> (формула или </a:t>
            </a:r>
            <a:r>
              <a:rPr lang="ru-RU" b="1" dirty="0"/>
              <a:t>правило действий</a:t>
            </a:r>
            <a:r>
              <a:rPr lang="ru-RU" dirty="0"/>
              <a:t> над </a:t>
            </a:r>
            <a:r>
              <a:rPr lang="ru-RU" b="1" i="1" dirty="0"/>
              <a:t>х</a:t>
            </a:r>
            <a:r>
              <a:rPr lang="ru-RU" dirty="0" smtClean="0"/>
              <a:t>)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1691680" y="5634956"/>
            <a:ext cx="48920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252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438</TotalTime>
  <Words>930</Words>
  <Application>Microsoft Office PowerPoint</Application>
  <PresentationFormat>Экран (4:3)</PresentationFormat>
  <Paragraphs>107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Обобщающий урок  по теме</vt:lpstr>
      <vt:lpstr>Функции на ОГЭ</vt:lpstr>
      <vt:lpstr>Выполните тест</vt:lpstr>
      <vt:lpstr>ЧИСЛОВАЯ ФУНКЦИЯ:</vt:lpstr>
      <vt:lpstr>Алгоритм исследования функции</vt:lpstr>
      <vt:lpstr>Домашнее задание</vt:lpstr>
      <vt:lpstr>Продолжи фразу:</vt:lpstr>
      <vt:lpstr>Презентация PowerPoint</vt:lpstr>
      <vt:lpstr>y = f (x)</vt:lpstr>
      <vt:lpstr>D(f )</vt:lpstr>
      <vt:lpstr>Е (f )</vt:lpstr>
      <vt:lpstr>Аргумент </vt:lpstr>
      <vt:lpstr>ч-н</vt:lpstr>
      <vt:lpstr>Ограниченность функции</vt:lpstr>
      <vt:lpstr>Функция только возрастающая или только убывающая на данном промежутке называется монотонной</vt:lpstr>
      <vt:lpstr>Точки экстремума функции - точки из области определения (Х)</vt:lpstr>
      <vt:lpstr>Ответы к тесту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Обобщающий урок по теме</dc:title>
  <dc:creator>Инна</dc:creator>
  <cp:lastModifiedBy>Инна</cp:lastModifiedBy>
  <cp:revision>33</cp:revision>
  <dcterms:created xsi:type="dcterms:W3CDTF">2015-11-05T10:04:46Z</dcterms:created>
  <dcterms:modified xsi:type="dcterms:W3CDTF">2015-11-08T15:35:46Z</dcterms:modified>
</cp:coreProperties>
</file>