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87" r:id="rId2"/>
    <p:sldId id="259" r:id="rId3"/>
    <p:sldId id="292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85" r:id="rId12"/>
    <p:sldId id="268" r:id="rId13"/>
    <p:sldId id="271" r:id="rId14"/>
    <p:sldId id="290" r:id="rId15"/>
    <p:sldId id="269" r:id="rId16"/>
    <p:sldId id="280" r:id="rId17"/>
    <p:sldId id="286" r:id="rId18"/>
    <p:sldId id="288" r:id="rId19"/>
    <p:sldId id="281" r:id="rId20"/>
    <p:sldId id="256" r:id="rId21"/>
    <p:sldId id="272" r:id="rId22"/>
    <p:sldId id="273" r:id="rId23"/>
    <p:sldId id="282" r:id="rId24"/>
    <p:sldId id="274" r:id="rId25"/>
    <p:sldId id="275" r:id="rId26"/>
    <p:sldId id="276" r:id="rId27"/>
    <p:sldId id="283" r:id="rId28"/>
    <p:sldId id="277" r:id="rId29"/>
    <p:sldId id="278" r:id="rId30"/>
    <p:sldId id="289" r:id="rId31"/>
    <p:sldId id="279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FEE37-8DF9-49D2-ADC5-7B2948439459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16EA-B760-41FE-8FA5-693D123FB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216EA-B760-41FE-8FA5-693D123FBC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F5D2-70C4-4952-9F68-C8819C87A5C5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0D29-23C7-4639-A729-E2605259D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load/73-1-0-25441" TargetMode="External"/><Relationship Id="rId3" Type="http://schemas.openxmlformats.org/officeDocument/2006/relationships/hyperlink" Target="http://images.yandex.ru/yandsearch?text=%D1%84%D0%BE%D1%82%D0%BE%20%D0%BD%D0%BE%D1%87%D0%BD%D0%BE%D0%B3%D0%BE%20%D0%92%D0%BE%D1%80%D0%BE%D0%BD%D0%B5%D0%B6%D0%B0" TargetMode="External"/><Relationship Id="rId7" Type="http://schemas.openxmlformats.org/officeDocument/2006/relationships/hyperlink" Target="http://www.uchportal.ru/load/39-1-0-13218" TargetMode="External"/><Relationship Id="rId2" Type="http://schemas.openxmlformats.org/officeDocument/2006/relationships/hyperlink" Target="http://images.yandex.ru/yandsearch?text=&#1050;&#1072;&#1088;&#1090;&#1080;&#1085;&#1082;&#1080;http://www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stival.1september.ru/articles/211819/" TargetMode="External"/><Relationship Id="rId5" Type="http://schemas.openxmlformats.org/officeDocument/2006/relationships/hyperlink" Target="http://nsportal.ru/shkola/fizika/library/konspekt-uroka-zakon-oma-dlya-uchastka-tsepi" TargetMode="External"/><Relationship Id="rId4" Type="http://schemas.openxmlformats.org/officeDocument/2006/relationships/hyperlink" Target="http://images.yandex.ru/yandsearch?text=%D1%81%D0%BC%D0%B0%D0%B9%D0%BB%D0%B8%D0%BA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928802"/>
            <a:ext cx="5553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</a:rPr>
              <a:t>Решение задач </a:t>
            </a:r>
          </a:p>
          <a:p>
            <a:pPr algn="ctr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</a:rPr>
              <a:t>по теме «Закон Ома»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143380"/>
            <a:ext cx="83529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2800" dirty="0" smtClean="0"/>
              <a:t>Преподаватель физики: Уткина Е.В.</a:t>
            </a:r>
            <a:endParaRPr lang="ru-RU" sz="20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14414" y="500042"/>
            <a:ext cx="6858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ГБПОУ «Курганский промышленный техникум»</a:t>
            </a:r>
            <a:endParaRPr kumimoji="0" lang="ru-RU" sz="24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928926" y="5357826"/>
            <a:ext cx="3143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Курган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2014 г.</a:t>
            </a:r>
            <a:endParaRPr kumimoji="0" lang="ru-RU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0041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/>
              </a:rPr>
              <a:t>Решение задач </a:t>
            </a:r>
          </a:p>
          <a:p>
            <a:pPr algn="ctr"/>
            <a:r>
              <a:rPr lang="ru-RU" sz="54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/>
              </a:rPr>
              <a:t>по теме «Закон Ома»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Narrow" pitchFamily="34" charset="0"/>
              </a:rPr>
              <a:t>Цель урока: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научиться          решать задачи на закон Ома.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437112"/>
            <a:ext cx="2386811" cy="198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201669"/>
            <a:ext cx="84969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овторим  основные понятия;</a:t>
            </a:r>
            <a:endParaRPr lang="ru-RU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роведём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эксперимент</a:t>
            </a: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оставим и решим задачи;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0041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/>
              </a:rPr>
              <a:t>Решение задач </a:t>
            </a:r>
          </a:p>
          <a:p>
            <a:pPr algn="ctr"/>
            <a:r>
              <a:rPr lang="ru-RU" sz="54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/>
              </a:rPr>
              <a:t>по теме «Закон Ома»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859" y="5157192"/>
            <a:ext cx="1753141" cy="14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 descr="Полотно"/>
          <p:cNvSpPr>
            <a:spLocks noChangeArrowheads="1"/>
          </p:cNvSpPr>
          <p:nvPr/>
        </p:nvSpPr>
        <p:spPr bwMode="auto">
          <a:xfrm>
            <a:off x="4644008" y="1340768"/>
            <a:ext cx="4105275" cy="31686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endParaRPr lang="ru-RU" sz="1400" b="1"/>
          </a:p>
        </p:txBody>
      </p:sp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6429388" y="2571744"/>
            <a:ext cx="666750" cy="1176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?</a:t>
            </a:r>
          </a:p>
        </p:txBody>
      </p:sp>
      <p:sp>
        <p:nvSpPr>
          <p:cNvPr id="5" name="WordArt 26"/>
          <p:cNvSpPr>
            <a:spLocks noChangeArrowheads="1" noChangeShapeType="1" noTextEdit="1"/>
          </p:cNvSpPr>
          <p:nvPr/>
        </p:nvSpPr>
        <p:spPr bwMode="auto">
          <a:xfrm>
            <a:off x="4857752" y="2071678"/>
            <a:ext cx="3457575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Что ты знаешь</a:t>
            </a:r>
          </a:p>
        </p:txBody>
      </p:sp>
      <p:sp>
        <p:nvSpPr>
          <p:cNvPr id="6" name="WordArt 27"/>
          <p:cNvSpPr>
            <a:spLocks noChangeArrowheads="1" noChangeShapeType="1" noTextEdit="1"/>
          </p:cNvSpPr>
          <p:nvPr/>
        </p:nvSpPr>
        <p:spPr bwMode="auto">
          <a:xfrm>
            <a:off x="5292080" y="3356992"/>
            <a:ext cx="2862263" cy="821631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о законе Ома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3FFFD"/>
              </a:clrFrom>
              <a:clrTo>
                <a:srgbClr val="C3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060848"/>
            <a:ext cx="2381250" cy="3714776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1268760"/>
          <a:ext cx="3914775" cy="792163"/>
        </p:xfrm>
        <a:graphic>
          <a:graphicData uri="http://schemas.openxmlformats.org/presentationml/2006/ole">
            <p:oleObj spid="_x0000_s1026" name="Формула" r:id="rId5" imgW="2133360" imgH="4316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15616" y="2060848"/>
          <a:ext cx="808037" cy="863600"/>
        </p:xfrm>
        <a:graphic>
          <a:graphicData uri="http://schemas.openxmlformats.org/presentationml/2006/ole">
            <p:oleObj spid="_x0000_s1027" name="Формула" r:id="rId6" imgW="368280" imgH="393480" progId="Equation.3">
              <p:embed/>
            </p:oleObj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195736" y="5517232"/>
            <a:ext cx="6696075" cy="936625"/>
            <a:chOff x="755650" y="5229225"/>
            <a:chExt cx="6696075" cy="936625"/>
          </a:xfrm>
        </p:grpSpPr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348038" y="5445125"/>
              <a:ext cx="4103687" cy="466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Georgia"/>
                </a:rPr>
                <a:t>= 1 </a:t>
              </a:r>
              <a:r>
                <a:rPr lang="ru-RU" sz="32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Georgia"/>
                </a:rPr>
                <a:t>Ампер (1 А)</a:t>
              </a:r>
              <a:endPara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Georgia"/>
              </a:endParaRPr>
            </a:p>
          </p:txBody>
        </p:sp>
        <p:sp>
          <p:nvSpPr>
            <p:cNvPr id="1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827088" y="5229225"/>
              <a:ext cx="2447925" cy="360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Georgia"/>
                </a:rPr>
                <a:t>1 </a:t>
              </a:r>
              <a:r>
                <a:rPr lang="ru-RU" sz="32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Georgia"/>
                </a:rPr>
                <a:t>Вольт (1 В) </a:t>
              </a:r>
              <a:endPara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Georgia"/>
              </a:endParaRPr>
            </a:p>
          </p:txBody>
        </p:sp>
        <p:sp>
          <p:nvSpPr>
            <p:cNvPr id="1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55650" y="5805488"/>
              <a:ext cx="2447925" cy="360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Georgia"/>
                </a:rPr>
                <a:t>1Ом (1 Ом) </a:t>
              </a:r>
              <a:endPara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Georgia"/>
              </a:endParaRPr>
            </a:p>
          </p:txBody>
        </p:sp>
        <p:sp>
          <p:nvSpPr>
            <p:cNvPr id="1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827088" y="5661025"/>
              <a:ext cx="2447925" cy="714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Georgia"/>
                </a:rPr>
                <a:t>_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332656"/>
            <a:ext cx="9252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kern="1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/>
              </a:rPr>
              <a:t>Решение задач по теме «Закон Ома»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894536" y="428604"/>
            <a:ext cx="36718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П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опробуй ответить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Georgia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3098" y="1125539"/>
            <a:ext cx="6572296" cy="17319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endParaRPr lang="ru-RU" sz="24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формулы имеют одинаковый аналитический </a:t>
            </a:r>
          </a:p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вид, но различную интерпретацию.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4" name="Rectangle 6" descr="Белый мрамор"/>
          <p:cNvSpPr>
            <a:spLocks noChangeArrowheads="1"/>
          </p:cNvSpPr>
          <p:nvPr/>
        </p:nvSpPr>
        <p:spPr bwMode="auto">
          <a:xfrm>
            <a:off x="323032" y="4076700"/>
            <a:ext cx="3348069" cy="201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формула связывает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пропорциональные величины,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т.к. сила тока зависит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напряжения 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сопротивления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 descr="Голубая тисненая бумага"/>
          <p:cNvSpPr>
            <a:spLocks noChangeArrowheads="1"/>
          </p:cNvSpPr>
          <p:nvPr/>
        </p:nvSpPr>
        <p:spPr bwMode="auto">
          <a:xfrm>
            <a:off x="3779912" y="4076700"/>
            <a:ext cx="3221054" cy="201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формула выражает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отношение величин,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т.к. сопротивление не зависит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напряжения и силы тока.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108850" y="3214686"/>
            <a:ext cx="2171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П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очему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?</a:t>
            </a:r>
          </a:p>
        </p:txBody>
      </p:sp>
      <p:pic>
        <p:nvPicPr>
          <p:cNvPr id="7" name="Picture 9" descr="SCHL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1" y="3357562"/>
            <a:ext cx="1985989" cy="2829106"/>
          </a:xfrm>
          <a:prstGeom prst="rect">
            <a:avLst/>
          </a:prstGeom>
          <a:noFill/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7956376" y="1412776"/>
            <a:ext cx="66675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?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425576" y="1124744"/>
          <a:ext cx="808037" cy="863600"/>
        </p:xfrm>
        <a:graphic>
          <a:graphicData uri="http://schemas.openxmlformats.org/presentationml/2006/ole">
            <p:oleObj spid="_x0000_s25602" name="Формула" r:id="rId5" imgW="368280" imgH="39348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355976" y="1124744"/>
          <a:ext cx="947737" cy="863600"/>
        </p:xfrm>
        <a:graphic>
          <a:graphicData uri="http://schemas.openxmlformats.org/presentationml/2006/ole">
            <p:oleObj spid="_x0000_s25603" name="Формула" r:id="rId6" imgW="431640" imgH="393480" progId="Equation.3">
              <p:embed/>
            </p:oleObj>
          </a:graphicData>
        </a:graphic>
      </p:graphicFrame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36912"/>
            <a:ext cx="69889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Эксперимент!!!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63023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23906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429000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1">
                    <a:lumMod val="10000"/>
                  </a:schemeClr>
                </a:solidFill>
              </a:rPr>
              <a:t>           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Используя его, составьте план   работы  и  измерьте сопротивление   резистора. 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260648"/>
            <a:ext cx="8640960" cy="259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ru-RU" sz="3600" b="1" dirty="0" smtClean="0">
                <a:solidFill>
                  <a:srgbClr val="0070C0"/>
                </a:solidFill>
              </a:rPr>
              <a:t>Перед вами оборудование: </a:t>
            </a:r>
          </a:p>
          <a:p>
            <a:pPr algn="just"/>
            <a:r>
              <a:rPr lang="ru-RU" sz="3600" b="1" dirty="0" smtClean="0">
                <a:solidFill>
                  <a:srgbClr val="0070C0"/>
                </a:solidFill>
              </a:rPr>
              <a:t>источник тока, амперметр, вольтметр, </a:t>
            </a:r>
          </a:p>
          <a:p>
            <a:pPr algn="just"/>
            <a:r>
              <a:rPr lang="ru-RU" sz="3600" b="1" dirty="0" smtClean="0">
                <a:solidFill>
                  <a:srgbClr val="0070C0"/>
                </a:solidFill>
              </a:rPr>
              <a:t>ключ, резистор, соединительные провода.</a:t>
            </a:r>
          </a:p>
          <a:p>
            <a:pPr algn="just"/>
            <a:r>
              <a:rPr lang="ru-RU" sz="3600" b="1" dirty="0" smtClean="0">
                <a:solidFill>
                  <a:schemeClr val="tx1">
                    <a:lumMod val="10000"/>
                  </a:schemeClr>
                </a:solidFill>
              </a:rPr>
              <a:t>  </a:t>
            </a:r>
            <a:endParaRPr lang="ru-RU" sz="36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78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838"/>
                <a:gridCol w="2402823"/>
                <a:gridCol w="2126625"/>
                <a:gridCol w="1590150"/>
                <a:gridCol w="2327564"/>
              </a:tblGrid>
              <a:tr h="199689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Физическая величина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Обозначение в физике</a:t>
                      </a:r>
                      <a:r>
                        <a:rPr lang="ru-RU" sz="2400" baseline="0" dirty="0" smtClean="0"/>
                        <a:t> (буква)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Единица измерения в системе СИ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Формула</a:t>
                      </a:r>
                      <a:r>
                        <a:rPr lang="ru-RU" sz="2400" baseline="0" dirty="0" smtClean="0"/>
                        <a:t> для вычисления этой физической величины</a:t>
                      </a:r>
                      <a:endParaRPr lang="ru-RU" sz="2400" dirty="0"/>
                    </a:p>
                  </a:txBody>
                  <a:tcPr/>
                </a:tc>
              </a:tr>
              <a:tr h="73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тока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56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Напряжение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27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Сопротивление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17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Удельное сопротивление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96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проводника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09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Поперечное сечение проводника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1" cy="678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838"/>
                <a:gridCol w="2402823"/>
                <a:gridCol w="1904387"/>
                <a:gridCol w="1812389"/>
                <a:gridCol w="2327564"/>
              </a:tblGrid>
              <a:tr h="199689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Физическая величина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Обозначение в физике</a:t>
                      </a:r>
                      <a:r>
                        <a:rPr lang="ru-RU" sz="2400" baseline="0" dirty="0" smtClean="0"/>
                        <a:t> (буква)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Единица измерения в системе СИ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Формула</a:t>
                      </a:r>
                      <a:r>
                        <a:rPr lang="ru-RU" sz="2400" baseline="0" dirty="0" smtClean="0"/>
                        <a:t> для вычисления этой физической величины</a:t>
                      </a:r>
                      <a:endParaRPr lang="ru-RU" sz="2400" dirty="0"/>
                    </a:p>
                  </a:txBody>
                  <a:tcPr/>
                </a:tc>
              </a:tr>
              <a:tr h="7320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тока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56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Напряжение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27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Сопротивление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179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Удельное сопротивление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96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проводника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509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Поперечное сечение проводника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Object 68"/>
          <p:cNvGraphicFramePr>
            <a:graphicFrameLocks noChangeAspect="1"/>
          </p:cNvGraphicFramePr>
          <p:nvPr/>
        </p:nvGraphicFramePr>
        <p:xfrm>
          <a:off x="7316788" y="2133600"/>
          <a:ext cx="555625" cy="536575"/>
        </p:xfrm>
        <a:graphic>
          <a:graphicData uri="http://schemas.openxmlformats.org/presentationml/2006/ole">
            <p:oleObj spid="_x0000_s26626" name="Формула" r:id="rId3" imgW="406080" imgH="393480" progId="Equation.3">
              <p:embed/>
            </p:oleObj>
          </a:graphicData>
        </a:graphic>
      </p:graphicFrame>
      <p:graphicFrame>
        <p:nvGraphicFramePr>
          <p:cNvPr id="4" name="Object 70"/>
          <p:cNvGraphicFramePr>
            <a:graphicFrameLocks noChangeAspect="1"/>
          </p:cNvGraphicFramePr>
          <p:nvPr/>
        </p:nvGraphicFramePr>
        <p:xfrm>
          <a:off x="7083425" y="3500438"/>
          <a:ext cx="735013" cy="633412"/>
        </p:xfrm>
        <a:graphic>
          <a:graphicData uri="http://schemas.openxmlformats.org/presentationml/2006/ole">
            <p:oleObj spid="_x0000_s26627" name="Формула" r:id="rId4" imgW="457200" imgH="393480" progId="Equation.3">
              <p:embed/>
            </p:oleObj>
          </a:graphicData>
        </a:graphic>
      </p:graphicFrame>
      <p:graphicFrame>
        <p:nvGraphicFramePr>
          <p:cNvPr id="5" name="Object 69"/>
          <p:cNvGraphicFramePr>
            <a:graphicFrameLocks noChangeAspect="1"/>
          </p:cNvGraphicFramePr>
          <p:nvPr/>
        </p:nvGraphicFramePr>
        <p:xfrm>
          <a:off x="7092280" y="2852936"/>
          <a:ext cx="1000125" cy="311150"/>
        </p:xfrm>
        <a:graphic>
          <a:graphicData uri="http://schemas.openxmlformats.org/presentationml/2006/ole">
            <p:oleObj spid="_x0000_s26628" name="Формула" r:id="rId5" imgW="571320" imgH="177480" progId="Equation.3">
              <p:embed/>
            </p:oleObj>
          </a:graphicData>
        </a:graphic>
      </p:graphicFrame>
      <p:graphicFrame>
        <p:nvGraphicFramePr>
          <p:cNvPr id="6" name="Object 66"/>
          <p:cNvGraphicFramePr>
            <a:graphicFrameLocks noChangeAspect="1"/>
          </p:cNvGraphicFramePr>
          <p:nvPr/>
        </p:nvGraphicFramePr>
        <p:xfrm>
          <a:off x="5220072" y="4293096"/>
          <a:ext cx="947738" cy="625475"/>
        </p:xfrm>
        <a:graphic>
          <a:graphicData uri="http://schemas.openxmlformats.org/presentationml/2006/ole">
            <p:oleObj spid="_x0000_s26629" name="Формула" r:id="rId6" imgW="634680" imgH="419040" progId="Equation.3">
              <p:embed/>
            </p:oleObj>
          </a:graphicData>
        </a:graphic>
      </p:graphicFrame>
      <p:graphicFrame>
        <p:nvGraphicFramePr>
          <p:cNvPr id="7" name="Object 71"/>
          <p:cNvGraphicFramePr>
            <a:graphicFrameLocks noChangeAspect="1"/>
          </p:cNvGraphicFramePr>
          <p:nvPr/>
        </p:nvGraphicFramePr>
        <p:xfrm>
          <a:off x="7253288" y="4365625"/>
          <a:ext cx="830262" cy="571500"/>
        </p:xfrm>
        <a:graphic>
          <a:graphicData uri="http://schemas.openxmlformats.org/presentationml/2006/ole">
            <p:oleObj spid="_x0000_s26630" name="Формула" r:id="rId7" imgW="571320" imgH="393480" progId="Equation.3">
              <p:embed/>
            </p:oleObj>
          </a:graphicData>
        </a:graphic>
      </p:graphicFrame>
      <p:graphicFrame>
        <p:nvGraphicFramePr>
          <p:cNvPr id="8" name="Object 74"/>
          <p:cNvGraphicFramePr>
            <a:graphicFrameLocks noChangeAspect="1"/>
          </p:cNvGraphicFramePr>
          <p:nvPr/>
        </p:nvGraphicFramePr>
        <p:xfrm>
          <a:off x="7191375" y="5054600"/>
          <a:ext cx="793750" cy="957263"/>
        </p:xfrm>
        <a:graphic>
          <a:graphicData uri="http://schemas.openxmlformats.org/presentationml/2006/ole">
            <p:oleObj spid="_x0000_s26631" name="Формула" r:id="rId8" imgW="545760" imgH="660240" progId="Equation.3">
              <p:embed/>
            </p:oleObj>
          </a:graphicData>
        </a:graphic>
      </p:graphicFrame>
      <p:graphicFrame>
        <p:nvGraphicFramePr>
          <p:cNvPr id="9" name="Object 67"/>
          <p:cNvGraphicFramePr>
            <a:graphicFrameLocks noChangeAspect="1"/>
          </p:cNvGraphicFramePr>
          <p:nvPr/>
        </p:nvGraphicFramePr>
        <p:xfrm>
          <a:off x="5435600" y="6248400"/>
          <a:ext cx="536575" cy="334963"/>
        </p:xfrm>
        <a:graphic>
          <a:graphicData uri="http://schemas.openxmlformats.org/presentationml/2006/ole">
            <p:oleObj spid="_x0000_s26632" name="Формула" r:id="rId9" imgW="304560" imgH="190440" progId="Equation.3">
              <p:embed/>
            </p:oleObj>
          </a:graphicData>
        </a:graphic>
      </p:graphicFrame>
      <p:graphicFrame>
        <p:nvGraphicFramePr>
          <p:cNvPr id="10" name="Object 75"/>
          <p:cNvGraphicFramePr>
            <a:graphicFrameLocks noChangeAspect="1"/>
          </p:cNvGraphicFramePr>
          <p:nvPr/>
        </p:nvGraphicFramePr>
        <p:xfrm>
          <a:off x="7286625" y="6092825"/>
          <a:ext cx="684213" cy="623888"/>
        </p:xfrm>
        <a:graphic>
          <a:graphicData uri="http://schemas.openxmlformats.org/presentationml/2006/ole">
            <p:oleObj spid="_x0000_s26633" name="Формула" r:id="rId10" imgW="431640" imgH="393480" progId="Equation.3">
              <p:embed/>
            </p:oleObj>
          </a:graphicData>
        </a:graphic>
      </p:graphicFrame>
      <p:graphicFrame>
        <p:nvGraphicFramePr>
          <p:cNvPr id="26634" name="Object 71"/>
          <p:cNvGraphicFramePr>
            <a:graphicFrameLocks noChangeAspect="1"/>
          </p:cNvGraphicFramePr>
          <p:nvPr/>
        </p:nvGraphicFramePr>
        <p:xfrm>
          <a:off x="7921625" y="3500438"/>
          <a:ext cx="757238" cy="571500"/>
        </p:xfrm>
        <a:graphic>
          <a:graphicData uri="http://schemas.openxmlformats.org/presentationml/2006/ole">
            <p:oleObj spid="_x0000_s26634" name="Формула" r:id="rId11" imgW="520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36912"/>
            <a:ext cx="69889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Эксперимент!!!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785794"/>
            <a:ext cx="69660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Составь задачу!!!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85762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188" y="0"/>
            <a:ext cx="9338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188640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Задача  1.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вами электрическая лампа, на цоколе которой написано 3,5 В; 0,28 А.  Используя эти данные составьте и решите задачу.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6876256" y="3212976"/>
            <a:ext cx="1008112" cy="2016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/>
              </a:rPr>
              <a:t>?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3960"/>
            <a:ext cx="3240360" cy="35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340768"/>
            <a:ext cx="8892480" cy="1800200"/>
          </a:xfrm>
        </p:spPr>
        <p:txBody>
          <a:bodyPr/>
          <a:lstStyle/>
          <a:p>
            <a:pPr algn="ctr">
              <a:buNone/>
            </a:pPr>
            <a:r>
              <a:rPr kumimoji="0" lang="ru-RU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Даны графики зависимостей </a:t>
            </a:r>
            <a:r>
              <a:rPr kumimoji="0" lang="en-US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 </a:t>
            </a:r>
            <a:r>
              <a:rPr kumimoji="0" lang="ru-RU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en-US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двух резисторов.</a:t>
            </a:r>
            <a:r>
              <a:rPr kumimoji="0" lang="ru-RU" i="0" u="none" strike="noStrike" cap="none" spc="0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Составьте задачи..  </a:t>
            </a:r>
            <a:endParaRPr lang="ru-RU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4664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Задача 2.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 flipV="1">
            <a:off x="1979712" y="3090664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Line 60"/>
          <p:cNvSpPr>
            <a:spLocks noChangeShapeType="1"/>
          </p:cNvSpPr>
          <p:nvPr/>
        </p:nvSpPr>
        <p:spPr bwMode="auto">
          <a:xfrm>
            <a:off x="1979712" y="5833864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" name="Line 61"/>
          <p:cNvSpPr>
            <a:spLocks noChangeShapeType="1"/>
          </p:cNvSpPr>
          <p:nvPr/>
        </p:nvSpPr>
        <p:spPr bwMode="auto">
          <a:xfrm flipV="1">
            <a:off x="1979712" y="3852664"/>
            <a:ext cx="3276600" cy="198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1979712" y="5224264"/>
            <a:ext cx="990600" cy="609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1979712" y="4614664"/>
            <a:ext cx="1981200" cy="1219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Rectangle 65"/>
          <p:cNvSpPr>
            <a:spLocks noChangeArrowheads="1"/>
          </p:cNvSpPr>
          <p:nvPr/>
        </p:nvSpPr>
        <p:spPr bwMode="auto">
          <a:xfrm>
            <a:off x="1979712" y="4005064"/>
            <a:ext cx="3048000" cy="1828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1506637" y="2979539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,А</a:t>
            </a: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5926237" y="5875139"/>
            <a:ext cx="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6" name="Text Box 116"/>
          <p:cNvSpPr txBox="1">
            <a:spLocks noChangeArrowheads="1"/>
          </p:cNvSpPr>
          <p:nvPr/>
        </p:nvSpPr>
        <p:spPr bwMode="auto">
          <a:xfrm>
            <a:off x="1811437" y="587513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57" name="Text Box 117"/>
          <p:cNvSpPr txBox="1">
            <a:spLocks noChangeArrowheads="1"/>
          </p:cNvSpPr>
          <p:nvPr/>
        </p:nvSpPr>
        <p:spPr bwMode="auto">
          <a:xfrm>
            <a:off x="2878237" y="587513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58" name="Text Box 118"/>
          <p:cNvSpPr txBox="1">
            <a:spLocks noChangeArrowheads="1"/>
          </p:cNvSpPr>
          <p:nvPr/>
        </p:nvSpPr>
        <p:spPr bwMode="auto">
          <a:xfrm>
            <a:off x="3868837" y="587513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59" name="Text Box 119"/>
          <p:cNvSpPr txBox="1">
            <a:spLocks noChangeArrowheads="1"/>
          </p:cNvSpPr>
          <p:nvPr/>
        </p:nvSpPr>
        <p:spPr bwMode="auto">
          <a:xfrm>
            <a:off x="4859437" y="587513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60" name="Text Box 120"/>
          <p:cNvSpPr txBox="1">
            <a:spLocks noChangeArrowheads="1"/>
          </p:cNvSpPr>
          <p:nvPr/>
        </p:nvSpPr>
        <p:spPr bwMode="auto">
          <a:xfrm>
            <a:off x="1598712" y="5071864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61" name="Text Box 121"/>
          <p:cNvSpPr txBox="1">
            <a:spLocks noChangeArrowheads="1"/>
          </p:cNvSpPr>
          <p:nvPr/>
        </p:nvSpPr>
        <p:spPr bwMode="auto">
          <a:xfrm>
            <a:off x="1598712" y="4462264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62" name="Text Box 122"/>
          <p:cNvSpPr txBox="1">
            <a:spLocks noChangeArrowheads="1"/>
          </p:cNvSpPr>
          <p:nvPr/>
        </p:nvSpPr>
        <p:spPr bwMode="auto">
          <a:xfrm>
            <a:off x="1659037" y="381773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V="1">
            <a:off x="1993974" y="3214492"/>
            <a:ext cx="2143140" cy="262889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6262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-180528" y="1340768"/>
            <a:ext cx="88924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Даны графики зависимостей </a:t>
            </a:r>
            <a:r>
              <a:rPr kumimoji="0" lang="en-US" sz="3200" b="0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 </a:t>
            </a:r>
            <a:r>
              <a:rPr kumimoji="0" lang="ru-RU" sz="3200" b="0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kumimoji="0" lang="en-US" sz="3200" b="0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3200" b="0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двух резисторов. Используя  данные полученные из графиков составьте задачи.  </a:t>
            </a:r>
            <a:endParaRPr kumimoji="0" lang="ru-RU" sz="3200" b="0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04664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Задача 2.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Line 59"/>
          <p:cNvSpPr>
            <a:spLocks noChangeShapeType="1"/>
          </p:cNvSpPr>
          <p:nvPr/>
        </p:nvSpPr>
        <p:spPr bwMode="auto">
          <a:xfrm flipV="1">
            <a:off x="1979712" y="3090664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>
            <a:off x="1979712" y="5833864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 flipV="1">
            <a:off x="1979712" y="3852664"/>
            <a:ext cx="3276600" cy="198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1979712" y="5224264"/>
            <a:ext cx="990600" cy="609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979712" y="4614664"/>
            <a:ext cx="1981200" cy="1219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1979712" y="4005064"/>
            <a:ext cx="3048000" cy="1828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1506637" y="2979539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,А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5926237" y="5875139"/>
            <a:ext cx="56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4" name="Text Box 116"/>
          <p:cNvSpPr txBox="1">
            <a:spLocks noChangeArrowheads="1"/>
          </p:cNvSpPr>
          <p:nvPr/>
        </p:nvSpPr>
        <p:spPr bwMode="auto">
          <a:xfrm>
            <a:off x="1811437" y="587513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5" name="Line 61"/>
          <p:cNvSpPr>
            <a:spLocks noChangeShapeType="1"/>
          </p:cNvSpPr>
          <p:nvPr/>
        </p:nvSpPr>
        <p:spPr bwMode="auto">
          <a:xfrm flipV="1">
            <a:off x="1993974" y="3214492"/>
            <a:ext cx="2143140" cy="262889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016" y="3212976"/>
            <a:ext cx="23232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357298"/>
            <a:ext cx="51912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Выбери задачу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для себя!!!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643314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3557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1А.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1196752"/>
            <a:ext cx="8208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Сопротивление тела рыбы в среднем равно 180 Ом, напряжение вырабатываемое  электрическим скатом 60 В. Установите какое значение имеет для него сила тока.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3970412" cy="297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00010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Определите  силу тока в никелиновой проволоке длиной 4 м и площадью поперечного сечения 2 мм</a:t>
            </a:r>
            <a:r>
              <a:rPr lang="ru-RU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При напряжении на ее концах 9В.  (Удельное сопротивление никелина 0,4 Ом∙мм</a:t>
            </a:r>
            <a:r>
              <a:rPr lang="ru-RU" sz="32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/м).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5092" y="136012"/>
            <a:ext cx="3557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2А.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2160240" cy="201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365104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00108"/>
            <a:ext cx="900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сопротивление имеет тело человека от ладони одной руки до ладони другой, если при напряжении 200 В по нему течет ток силой 2мА?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092" y="136012"/>
            <a:ext cx="3557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3А.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3024336" cy="292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00010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При напряжении на резисторе 110 В сила тока равна 4 А. Какое напряжение следует подать на резистор, чтобы сила тока стала равной 8 А?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5092" y="136012"/>
            <a:ext cx="3557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 4А.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031462" cy="292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71802" y="2571744"/>
            <a:ext cx="60721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smtClean="0"/>
              <a:t>1</a:t>
            </a:r>
            <a:r>
              <a:rPr lang="ru-RU" sz="4400" dirty="0" smtClean="0"/>
              <a:t>5</a:t>
            </a:r>
            <a:r>
              <a:rPr lang="en-US" sz="4400" dirty="0" smtClean="0"/>
              <a:t> – 1</a:t>
            </a:r>
            <a:r>
              <a:rPr lang="ru-RU" sz="4400" dirty="0" smtClean="0"/>
              <a:t>4</a:t>
            </a:r>
            <a:r>
              <a:rPr lang="en-US" sz="4400" dirty="0" smtClean="0"/>
              <a:t> </a:t>
            </a:r>
            <a:r>
              <a:rPr lang="ru-RU" sz="4400" dirty="0" smtClean="0"/>
              <a:t>  </a:t>
            </a:r>
            <a:r>
              <a:rPr lang="en-US" sz="4400" dirty="0" smtClean="0"/>
              <a:t>–</a:t>
            </a:r>
            <a:r>
              <a:rPr lang="ru-RU" sz="4400" dirty="0" smtClean="0"/>
              <a:t>   </a:t>
            </a:r>
            <a:r>
              <a:rPr lang="en-US" sz="4400" dirty="0" smtClean="0"/>
              <a:t>«5» </a:t>
            </a:r>
            <a:endParaRPr lang="ru-RU" sz="4400" dirty="0" smtClean="0"/>
          </a:p>
          <a:p>
            <a:r>
              <a:rPr lang="en-US" sz="4400" dirty="0" smtClean="0"/>
              <a:t>1</a:t>
            </a:r>
            <a:r>
              <a:rPr lang="ru-RU" sz="4400" dirty="0" smtClean="0"/>
              <a:t>4</a:t>
            </a:r>
            <a:r>
              <a:rPr lang="en-US" sz="4400" dirty="0" smtClean="0"/>
              <a:t> – 11</a:t>
            </a:r>
            <a:r>
              <a:rPr lang="ru-RU" sz="4400" dirty="0" smtClean="0"/>
              <a:t>   </a:t>
            </a:r>
            <a:r>
              <a:rPr lang="en-US" sz="4400" dirty="0" smtClean="0"/>
              <a:t>– </a:t>
            </a:r>
            <a:r>
              <a:rPr lang="ru-RU" sz="4400" dirty="0" smtClean="0"/>
              <a:t> </a:t>
            </a:r>
            <a:r>
              <a:rPr lang="en-US" sz="4400" dirty="0" smtClean="0"/>
              <a:t>«4» </a:t>
            </a:r>
            <a:endParaRPr lang="ru-RU" sz="4400" dirty="0" smtClean="0"/>
          </a:p>
          <a:p>
            <a:r>
              <a:rPr lang="ru-RU" sz="4400" dirty="0" smtClean="0"/>
              <a:t>  </a:t>
            </a:r>
            <a:r>
              <a:rPr lang="en-US" sz="4400" dirty="0" smtClean="0"/>
              <a:t>9 </a:t>
            </a:r>
            <a:r>
              <a:rPr lang="ru-RU" sz="4400" dirty="0" smtClean="0"/>
              <a:t>-8        </a:t>
            </a:r>
            <a:r>
              <a:rPr lang="en-US" sz="4400" dirty="0" smtClean="0"/>
              <a:t>–  «3» </a:t>
            </a:r>
            <a:endParaRPr lang="ru-RU" sz="4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2837109" cy="297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357166"/>
            <a:ext cx="45282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Поставь себе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оценку!!!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223" y="188640"/>
            <a:ext cx="6289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Составить и решить самостоятельную работу по теме «Закон Ома».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Решить  домашние задачи из индивидуальных карт.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971" y="1340768"/>
            <a:ext cx="87970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Уметь решать задачи мне нужно . .  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1333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643050"/>
            <a:ext cx="7116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работу!!!</a:t>
            </a:r>
          </a:p>
        </p:txBody>
      </p:sp>
      <p:pic>
        <p:nvPicPr>
          <p:cNvPr id="3" name="Picture 2" descr="C:\Documents and Settings\Юля\Мои документы\Мама\Мама\учительгода\урок\Фото Воронежа\pozitiv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75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http://images.yandex.ru/yandsearch?text=</a:t>
            </a:r>
            <a:r>
              <a:rPr lang="ru-RU" dirty="0" smtClean="0">
                <a:hlinkClick r:id="rId2"/>
              </a:rPr>
              <a:t>Картинки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1277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http://images.yandex.ru/yandsearch?text=%D1%84%D0%BE%D1%82%D0%BE%20%D0%BD%D0%BE%D1%87%D0%BD%D0%BE%D0%B3%D0%BE%20%D0%92%D0%BE%D1%80%D0%BE%D0%BD%D0%B5%D0%B6%D0%B0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http://images.yandex.ru/yandsearch?text=%D1%81%D0%BC%D0%B0%D0%B9%D0%BB%D0%B8%D0%BA%D0%B8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6896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http://nsportal.ru/shkola/fizika/library/konspekt-uroka-zakon-oma-dlya-uchastka-tsepi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717032"/>
            <a:ext cx="455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http://festival.1september.ru/articles/211819/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149080"/>
            <a:ext cx="437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http://www.uchportal.ru/load/39-1-0-13218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581128"/>
            <a:ext cx="380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http://pedsovet.su/load/73-1-0-25441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1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002" cy="68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76672"/>
            <a:ext cx="79343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Georg-simon-ohm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1700808"/>
            <a:ext cx="3838575" cy="4527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7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Георг Симон Ом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574</Words>
  <Application>Microsoft Office PowerPoint</Application>
  <PresentationFormat>Экран (4:3)</PresentationFormat>
  <Paragraphs>138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Преподаватель</cp:lastModifiedBy>
  <cp:revision>89</cp:revision>
  <dcterms:created xsi:type="dcterms:W3CDTF">2012-01-16T20:57:08Z</dcterms:created>
  <dcterms:modified xsi:type="dcterms:W3CDTF">2014-11-11T05:15:58Z</dcterms:modified>
</cp:coreProperties>
</file>