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92287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Arial Black" pitchFamily="34" charset="0"/>
                <a:ea typeface="Microsoft JhengHei" pitchFamily="34" charset="-120"/>
                <a:cs typeface="Aharoni" pitchFamily="2" charset="-79"/>
              </a:rPr>
              <a:t>Психологические особенности формирования чувства патриотизма у дошкольников</a:t>
            </a:r>
            <a:br>
              <a:rPr lang="ru-RU" sz="3200" dirty="0" smtClean="0">
                <a:latin typeface="Arial Black" pitchFamily="34" charset="0"/>
                <a:ea typeface="Microsoft JhengHei" pitchFamily="34" charset="-120"/>
                <a:cs typeface="Aharoni" pitchFamily="2" charset="-79"/>
              </a:rPr>
            </a:br>
            <a:r>
              <a:rPr lang="ru-RU" sz="1600" b="1" dirty="0"/>
              <a:t>Руководитель: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 err="1"/>
              <a:t>Зам.зав</a:t>
            </a:r>
            <a:r>
              <a:rPr lang="ru-RU" sz="1600" i="1" dirty="0"/>
              <a:t>. по УВР </a:t>
            </a:r>
            <a:r>
              <a:rPr lang="ru-RU" sz="1600" i="1" dirty="0" err="1"/>
              <a:t>Сатурдинова</a:t>
            </a:r>
            <a:r>
              <a:rPr lang="ru-RU" sz="1600" i="1" dirty="0"/>
              <a:t> Е.А.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/>
              <a:t>МБДОУ «Детский сад №47 «Улыбка»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 Black" pitchFamily="34" charset="0"/>
              <a:ea typeface="Microsoft JhengHei" pitchFamily="34" charset="-12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8712" cy="23042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«Как у маленького деревца, еле поднявшегося </a:t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над землёй, заботливый садовник укрепляет</a:t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корень, от мощности которого зависит жизнь</a:t>
            </a:r>
            <a:b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растения на протяжении нескольких десятилетий,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так педагог заботится о воспитании у своих детей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чувства безграничной любви к Родине»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	</a:t>
            </a:r>
            <a:r>
              <a:rPr lang="ru-RU" sz="2400" dirty="0" smtClean="0">
                <a:latin typeface="Georgia" pitchFamily="18" charset="0"/>
              </a:rPr>
              <a:t>Ребёнок </a:t>
            </a:r>
            <a:r>
              <a:rPr lang="ru-RU" sz="2400" dirty="0">
                <a:latin typeface="Georgia" pitchFamily="18" charset="0"/>
              </a:rPr>
              <a:t>в дошкольном возрасте постигает значение эстетических эталонов, через рассудочное эмоциональное общение </a:t>
            </a:r>
            <a:r>
              <a:rPr lang="ru-RU" sz="2400" dirty="0" smtClean="0">
                <a:latin typeface="Georgia" pitchFamily="18" charset="0"/>
              </a:rPr>
              <a:t>со </a:t>
            </a:r>
            <a:r>
              <a:rPr lang="ru-RU" sz="2400" dirty="0">
                <a:latin typeface="Georgia" pitchFamily="18" charset="0"/>
              </a:rPr>
              <a:t>взрослыми или другим </a:t>
            </a:r>
            <a:r>
              <a:rPr lang="ru-RU" sz="2400" dirty="0" smtClean="0">
                <a:latin typeface="Georgia" pitchFamily="18" charset="0"/>
              </a:rPr>
              <a:t>ребёнком</a:t>
            </a:r>
            <a:r>
              <a:rPr lang="ru-RU" sz="2400" dirty="0">
                <a:latin typeface="Georgia" pitchFamily="18" charset="0"/>
              </a:rPr>
              <a:t>. Эстетические эталоны выступают в качестве взаимосвязанных полярных категорий </a:t>
            </a:r>
            <a:endParaRPr lang="ru-RU" sz="2400" dirty="0" smtClean="0">
              <a:latin typeface="Georgia" pitchFamily="18" charset="0"/>
            </a:endParaRPr>
          </a:p>
          <a:p>
            <a:pPr algn="just"/>
            <a:endParaRPr lang="ru-RU" sz="2000" b="1" dirty="0">
              <a:latin typeface="Georgia" pitchFamily="18" charset="0"/>
            </a:endParaRPr>
          </a:p>
          <a:p>
            <a:pPr algn="just"/>
            <a:endParaRPr lang="ru-RU" sz="2000" b="1" dirty="0">
              <a:latin typeface="Georgia" pitchFamily="18" charset="0"/>
            </a:endParaRPr>
          </a:p>
          <a:p>
            <a:pPr algn="just"/>
            <a:r>
              <a:rPr lang="ru-RU" sz="3200" b="1" dirty="0" smtClean="0">
                <a:latin typeface="Georgia" pitchFamily="18" charset="0"/>
              </a:rPr>
              <a:t>добра  </a:t>
            </a:r>
            <a:r>
              <a:rPr lang="ru-RU" sz="2000" b="1" dirty="0" smtClean="0">
                <a:latin typeface="Georgia" pitchFamily="18" charset="0"/>
              </a:rPr>
              <a:t>                                и                                         </a:t>
            </a:r>
            <a:r>
              <a:rPr lang="ru-RU" sz="3200" b="1" dirty="0">
                <a:latin typeface="Georgia" pitchFamily="18" charset="0"/>
              </a:rPr>
              <a:t>зла. </a:t>
            </a:r>
            <a:endParaRPr lang="ru-RU" sz="3200" b="1" dirty="0" smtClean="0">
              <a:latin typeface="Georgia" pitchFamily="18" charset="0"/>
            </a:endParaRPr>
          </a:p>
          <a:p>
            <a:pPr algn="just"/>
            <a:endParaRPr lang="ru-RU" sz="2000" b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94" y="4417952"/>
            <a:ext cx="3163046" cy="1675343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88" y="4364511"/>
            <a:ext cx="2979796" cy="187220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2091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Georgia" pitchFamily="18" charset="0"/>
              </a:rPr>
              <a:t>	Дошкольный </a:t>
            </a:r>
            <a:r>
              <a:rPr lang="ru-RU" sz="3200" dirty="0">
                <a:latin typeface="Georgia" pitchFamily="18" charset="0"/>
              </a:rPr>
              <a:t>возраст, как возраст формирования основ личности, имеет свои потенциальные возможности для формирования высших социальных чувств, к которым относится и </a:t>
            </a:r>
            <a:r>
              <a:rPr lang="ru-RU" sz="3200" b="1" dirty="0">
                <a:latin typeface="Georgia" pitchFamily="18" charset="0"/>
              </a:rPr>
              <a:t>чувство патриотизма. </a:t>
            </a:r>
          </a:p>
        </p:txBody>
      </p:sp>
    </p:spTree>
    <p:extLst>
      <p:ext uri="{BB962C8B-B14F-4D97-AF65-F5344CB8AC3E}">
        <p14:creationId xmlns:p14="http://schemas.microsoft.com/office/powerpoint/2010/main" val="153441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Французский </a:t>
            </a:r>
            <a:r>
              <a:rPr lang="ru-RU" sz="2400" dirty="0">
                <a:latin typeface="Georgia" pitchFamily="18" charset="0"/>
              </a:rPr>
              <a:t>психолог </a:t>
            </a:r>
            <a:r>
              <a:rPr lang="ru-RU" sz="2400" b="1" dirty="0" smtClean="0">
                <a:latin typeface="Georgia" pitchFamily="18" charset="0"/>
              </a:rPr>
              <a:t>А. Валлон </a:t>
            </a:r>
            <a:r>
              <a:rPr lang="ru-RU" sz="2400" dirty="0">
                <a:latin typeface="Georgia" pitchFamily="18" charset="0"/>
              </a:rPr>
              <a:t>пишет, что «в возрасте от 3 до 6 лет, привязанность к людям крайне необходима для развития личности </a:t>
            </a:r>
            <a:r>
              <a:rPr lang="ru-RU" sz="2400" dirty="0" smtClean="0">
                <a:latin typeface="Georgia" pitchFamily="18" charset="0"/>
              </a:rPr>
              <a:t>ребёнка</a:t>
            </a:r>
            <a:r>
              <a:rPr lang="ru-RU" sz="2400" dirty="0">
                <a:latin typeface="Georgia" pitchFamily="18" charset="0"/>
              </a:rPr>
              <a:t>. Если его лишить этой привязанности, он может стать жертвой страхов и тревожных переживаний и у него наступит психологическая атрофия, след от которой сохраняется в течение всей жизни и отражается на его вкусах и воле». </a:t>
            </a:r>
          </a:p>
        </p:txBody>
      </p:sp>
      <p:pic>
        <p:nvPicPr>
          <p:cNvPr id="3074" name="Picture 2" descr="F:\Неделя психологического здоровья\лестница ДРУЖБЫ\IMG_9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764704"/>
            <a:ext cx="2592287" cy="20882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еделя психологического здоровья\лестница ДРУЖБЫ\IMG_9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38" y="3423307"/>
            <a:ext cx="2590733" cy="1943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Georgia" pitchFamily="18" charset="0"/>
              </a:rPr>
              <a:t>	Сочувствовать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– значит понимать мысли и чувства другого человека, переживать то, что переживает он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pPr algn="just"/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 smtClean="0">
                <a:latin typeface="Georgia" pitchFamily="18" charset="0"/>
              </a:rPr>
              <a:t>	Способность </a:t>
            </a:r>
            <a:r>
              <a:rPr lang="ru-RU" sz="2400" dirty="0">
                <a:latin typeface="Georgia" pitchFamily="18" charset="0"/>
              </a:rPr>
              <a:t>к сочувствию является одним из свойств человека, как общественного существа.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06456"/>
            <a:ext cx="1937792" cy="135479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360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	«</a:t>
            </a:r>
            <a:r>
              <a:rPr lang="ru-RU" sz="2000" dirty="0">
                <a:latin typeface="Georgia" pitchFamily="18" charset="0"/>
              </a:rPr>
              <a:t>Разумное воспитание требует, чтобы уже в самом раннем возрасте, еще прежде, чем дети станут хорошо сознавать себя, внушалось им стремление ко всему доброму, истинному, прекрасному и благородному, они как бы инстинктивно должны в это время привыкать к нравственной жизни. Когда в людях, привыкших таким образом делать хорошее, раскроется впоследствии самосознание, и они будут исполнять свой долг, как образованные люди, по собственному убеждению, по любви, по свободному расположению, все же и в этом случае, ранние привычки будут служить основанием, на котором зиждется жизненное знание нравственности и благородства». </a:t>
            </a:r>
            <a:endParaRPr lang="ru-RU" sz="2000" dirty="0" smtClean="0">
              <a:latin typeface="Georgia" pitchFamily="18" charset="0"/>
            </a:endParaRPr>
          </a:p>
          <a:p>
            <a:pPr algn="r"/>
            <a:r>
              <a:rPr lang="ru-RU" sz="2000" dirty="0">
                <a:latin typeface="Georgia" pitchFamily="18" charset="0"/>
              </a:rPr>
              <a:t>Н.А. </a:t>
            </a:r>
            <a:r>
              <a:rPr lang="ru-RU" sz="2000" dirty="0" smtClean="0">
                <a:latin typeface="Georgia" pitchFamily="18" charset="0"/>
              </a:rPr>
              <a:t>Добролюбов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22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92696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000" b="1" dirty="0" smtClean="0">
                <a:latin typeface="Georgia" pitchFamily="18" charset="0"/>
              </a:rPr>
              <a:t>Программы </a:t>
            </a:r>
            <a:r>
              <a:rPr lang="ru-RU" sz="2000" b="1" dirty="0">
                <a:latin typeface="Georgia" pitchFamily="18" charset="0"/>
              </a:rPr>
              <a:t>воспитания </a:t>
            </a:r>
            <a:r>
              <a:rPr lang="ru-RU" sz="2000" dirty="0">
                <a:latin typeface="Georgia" pitchFamily="18" charset="0"/>
              </a:rPr>
              <a:t>в дошкольных учреждениях предусматривают ознакомление с трудом взрослых, воспитание уважения к трудящемуся человеку, приучение к труду, воспитание и стремление трудиться на общую пользу. Чтобы воспитать у детей живое, эмоциональное отношение к труду, важно обогащать их моральные представления о разных видах труда взрослых, о роли труда в жизни людей, о результатах труда, о мотивах, которые движут людьми в труде.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799412" cy="21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4" y="773403"/>
            <a:ext cx="2034757" cy="24573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84" y="4293096"/>
            <a:ext cx="4080656" cy="2212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510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5262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	Базой формирования чувства патриотизма является </a:t>
            </a:r>
            <a:r>
              <a:rPr lang="ru-RU" sz="2400" i="1" dirty="0">
                <a:latin typeface="Georgia" pitchFamily="18" charset="0"/>
              </a:rPr>
              <a:t>нравственное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i="1" dirty="0">
                <a:latin typeface="Georgia" pitchFamily="18" charset="0"/>
              </a:rPr>
              <a:t>эстетическое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i="1" dirty="0" smtClean="0">
                <a:latin typeface="Georgia" pitchFamily="18" charset="0"/>
              </a:rPr>
              <a:t>трудовое</a:t>
            </a:r>
            <a:r>
              <a:rPr lang="ru-RU" sz="2400" dirty="0" smtClean="0">
                <a:latin typeface="Georgia" pitchFamily="18" charset="0"/>
              </a:rPr>
              <a:t> и </a:t>
            </a:r>
            <a:r>
              <a:rPr lang="ru-RU" sz="2400" i="1" dirty="0">
                <a:latin typeface="Georgia" pitchFamily="18" charset="0"/>
              </a:rPr>
              <a:t>умственное</a:t>
            </a:r>
            <a:r>
              <a:rPr lang="ru-RU" sz="2400" dirty="0">
                <a:latin typeface="Georgia" pitchFamily="18" charset="0"/>
              </a:rPr>
              <a:t> воспитание маленького человека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pPr algn="just"/>
            <a:endParaRPr lang="ru-RU" sz="2400" dirty="0" smtClean="0">
              <a:latin typeface="Georgia" pitchFamily="18" charset="0"/>
            </a:endParaRPr>
          </a:p>
          <a:p>
            <a:pPr algn="just"/>
            <a:endParaRPr lang="ru-RU" sz="2400" dirty="0">
              <a:latin typeface="Georgia" pitchFamily="18" charset="0"/>
            </a:endParaRPr>
          </a:p>
          <a:p>
            <a:pPr algn="just"/>
            <a:endParaRPr lang="ru-RU" sz="2400" dirty="0" smtClean="0">
              <a:latin typeface="Georgia" pitchFamily="18" charset="0"/>
            </a:endParaRPr>
          </a:p>
          <a:p>
            <a:pPr algn="just"/>
            <a:endParaRPr lang="ru-RU" sz="2400" dirty="0">
              <a:latin typeface="Georgia" pitchFamily="18" charset="0"/>
            </a:endParaRPr>
          </a:p>
          <a:p>
            <a:pPr algn="just"/>
            <a:endParaRPr lang="ru-RU" sz="2400" dirty="0" smtClean="0">
              <a:latin typeface="Georgia" pitchFamily="18" charset="0"/>
            </a:endParaRPr>
          </a:p>
          <a:p>
            <a:pPr algn="just"/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 smtClean="0">
                <a:latin typeface="Georgia" pitchFamily="18" charset="0"/>
              </a:rPr>
              <a:t>	</a:t>
            </a:r>
          </a:p>
          <a:p>
            <a:pPr algn="just"/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 smtClean="0">
                <a:latin typeface="Georgia" pitchFamily="18" charset="0"/>
              </a:rPr>
              <a:t>	В </a:t>
            </a:r>
            <a:r>
              <a:rPr lang="ru-RU" sz="2400" dirty="0">
                <a:latin typeface="Georgia" pitchFamily="18" charset="0"/>
              </a:rPr>
              <a:t>процессе </a:t>
            </a:r>
            <a:r>
              <a:rPr lang="ru-RU" sz="2400" dirty="0" smtClean="0">
                <a:latin typeface="Georgia" pitchFamily="18" charset="0"/>
              </a:rPr>
              <a:t>такого </a:t>
            </a:r>
            <a:r>
              <a:rPr lang="ru-RU" sz="2400" dirty="0">
                <a:latin typeface="Georgia" pitchFamily="18" charset="0"/>
              </a:rPr>
              <a:t>разностороннего воспитания, зарождаются первые ростки </a:t>
            </a:r>
            <a:r>
              <a:rPr lang="ru-RU" sz="2400" b="1" dirty="0">
                <a:latin typeface="Georgia" pitchFamily="18" charset="0"/>
              </a:rPr>
              <a:t>гражданско-патриотических чувств.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50" y="1813477"/>
            <a:ext cx="4540755" cy="25516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637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564904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Georgia" pitchFamily="18" charset="0"/>
              </a:rPr>
              <a:t>Спасибо </a:t>
            </a:r>
            <a:r>
              <a:rPr lang="ru-RU" sz="44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Georgia" pitchFamily="18" charset="0"/>
              </a:rPr>
              <a:t> за  внимание</a:t>
            </a:r>
            <a:r>
              <a:rPr lang="ru-RU" sz="4400" b="1" dirty="0">
                <a:latin typeface="Georgia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62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15000"/>
                <a:lumOff val="85000"/>
                <a:alpha val="28000"/>
              </a:schemeClr>
            </a:gs>
            <a:gs pos="54000">
              <a:schemeClr val="accent1"/>
            </a:gs>
            <a:gs pos="85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eorgia" pitchFamily="18" charset="0"/>
              </a:rPr>
              <a:t>Дошкольное </a:t>
            </a:r>
            <a:r>
              <a:rPr lang="ru-RU" b="1" dirty="0" smtClean="0">
                <a:latin typeface="Georgia" pitchFamily="18" charset="0"/>
              </a:rPr>
              <a:t>  детство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2590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Georgia" pitchFamily="18" charset="0"/>
              </a:rPr>
              <a:t>– </a:t>
            </a:r>
            <a:r>
              <a:rPr lang="ru-RU" sz="2800" dirty="0">
                <a:latin typeface="Georgia" pitchFamily="18" charset="0"/>
              </a:rPr>
              <a:t>важнейший период становления личности человека, когда закладываются основы гражданских качеств, формируются первые представления детей об окружающем мире, обществе и культуре.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89490"/>
            <a:ext cx="2952328" cy="22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7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alpha val="93000"/>
                <a:lumMod val="98000"/>
              </a:schemeClr>
            </a:gs>
            <a:gs pos="98000">
              <a:schemeClr val="accent1">
                <a:lumMod val="85000"/>
                <a:alpha val="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Особую </a:t>
            </a:r>
            <a:r>
              <a:rPr lang="ru-RU" sz="3100" dirty="0">
                <a:latin typeface="Georgia" pitchFamily="18" charset="0"/>
              </a:rPr>
              <a:t>же группу чувств составляют </a:t>
            </a:r>
            <a:r>
              <a:rPr lang="ru-RU" sz="3100" dirty="0" smtClean="0">
                <a:latin typeface="Georgia" pitchFamily="18" charset="0"/>
              </a:rPr>
              <a:t/>
            </a:r>
            <a:br>
              <a:rPr lang="ru-RU" sz="3100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>высшие </a:t>
            </a:r>
            <a:r>
              <a:rPr lang="ru-RU" sz="3100" b="1" dirty="0">
                <a:latin typeface="Georgia" pitchFamily="18" charset="0"/>
              </a:rPr>
              <a:t>чувства</a:t>
            </a:r>
            <a:r>
              <a:rPr lang="ru-RU" sz="3100" dirty="0">
                <a:latin typeface="Georgia" pitchFamily="18" charset="0"/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sz="6000" dirty="0" smtClean="0">
                <a:latin typeface="Georgia" pitchFamily="18" charset="0"/>
              </a:rPr>
              <a:t>нравственные</a:t>
            </a:r>
            <a:r>
              <a:rPr lang="ru-RU" sz="6000" dirty="0">
                <a:latin typeface="Georgia" pitchFamily="18" charset="0"/>
              </a:rPr>
              <a:t>; </a:t>
            </a:r>
          </a:p>
          <a:p>
            <a:r>
              <a:rPr lang="ru-RU" sz="6000" dirty="0" smtClean="0">
                <a:latin typeface="Georgia" pitchFamily="18" charset="0"/>
              </a:rPr>
              <a:t>эстетические</a:t>
            </a:r>
            <a:r>
              <a:rPr lang="ru-RU" sz="6000" dirty="0">
                <a:latin typeface="Georgia" pitchFamily="18" charset="0"/>
              </a:rPr>
              <a:t>;</a:t>
            </a:r>
          </a:p>
          <a:p>
            <a:r>
              <a:rPr lang="ru-RU" sz="6000" dirty="0" smtClean="0">
                <a:latin typeface="Georgia" pitchFamily="18" charset="0"/>
              </a:rPr>
              <a:t>интеллектуальные</a:t>
            </a:r>
            <a:r>
              <a:rPr lang="ru-RU" sz="60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39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0442" y="2543201"/>
            <a:ext cx="7319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itchFamily="34" charset="0"/>
                <a:cs typeface="Aharoni" pitchFamily="2" charset="-79"/>
              </a:rPr>
              <a:t>	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«</a:t>
            </a:r>
            <a:r>
              <a:rPr lang="ru-RU" sz="2400" dirty="0">
                <a:latin typeface="Georgia" pitchFamily="18" charset="0"/>
                <a:cs typeface="Aharoni" pitchFamily="2" charset="-79"/>
              </a:rPr>
              <a:t>Те высокие, нравственные, эстетические и интеллектуальные чувства, которые характеризуют развитого взрослого человека и которые способны вдохновить его на большие дела и на благородные поступки, не даны 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ребёнку </a:t>
            </a:r>
            <a:r>
              <a:rPr lang="ru-RU" sz="2400" dirty="0">
                <a:latin typeface="Georgia" pitchFamily="18" charset="0"/>
                <a:cs typeface="Aharoni" pitchFamily="2" charset="-79"/>
              </a:rPr>
              <a:t>в готовом виде от рождения. Они возникают и развиваются на протяжении детства, под влиянием социальных условий жизни и воспитания», - писал 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А.В. Запорожец.</a:t>
            </a:r>
            <a:endParaRPr lang="ru-RU" sz="2400" dirty="0"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3" y="260648"/>
            <a:ext cx="1480258" cy="20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266653"/>
            <a:ext cx="7776864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 smtClean="0">
                <a:latin typeface="Georgia" pitchFamily="18" charset="0"/>
              </a:rPr>
              <a:t>	</a:t>
            </a:r>
            <a:r>
              <a:rPr lang="ru-RU" sz="2800" b="1" dirty="0" smtClean="0">
                <a:latin typeface="Georgia" pitchFamily="18" charset="0"/>
              </a:rPr>
              <a:t>Могут </a:t>
            </a:r>
            <a:r>
              <a:rPr lang="ru-RU" sz="2800" b="1" dirty="0">
                <a:latin typeface="Georgia" pitchFamily="18" charset="0"/>
              </a:rPr>
              <a:t>проявляться и в отношении </a:t>
            </a:r>
            <a:r>
              <a:rPr lang="ru-RU" sz="2800" b="1" dirty="0" smtClean="0">
                <a:latin typeface="Georgia" pitchFamily="18" charset="0"/>
              </a:rPr>
              <a:t>ребёнка </a:t>
            </a:r>
            <a:r>
              <a:rPr lang="ru-RU" sz="2800" b="1" dirty="0">
                <a:latin typeface="Georgia" pitchFamily="18" charset="0"/>
              </a:rPr>
              <a:t>к самому себе</a:t>
            </a:r>
            <a:r>
              <a:rPr lang="ru-RU" sz="2800" b="1" dirty="0" smtClean="0">
                <a:latin typeface="Georgia" pitchFamily="18" charset="0"/>
              </a:rPr>
              <a:t>:</a:t>
            </a:r>
          </a:p>
          <a:p>
            <a:pPr algn="just"/>
            <a:endParaRPr lang="ru-RU" sz="2800" b="1" dirty="0">
              <a:latin typeface="Georg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latin typeface="Georgia" pitchFamily="18" charset="0"/>
              </a:rPr>
              <a:t>чувство </a:t>
            </a:r>
            <a:r>
              <a:rPr lang="ru-RU" sz="2800" dirty="0">
                <a:latin typeface="Georgia" pitchFamily="18" charset="0"/>
              </a:rPr>
              <a:t>собственного </a:t>
            </a:r>
            <a:r>
              <a:rPr lang="ru-RU" sz="2800" dirty="0" smtClean="0">
                <a:latin typeface="Georgia" pitchFamily="18" charset="0"/>
              </a:rPr>
              <a:t>достоинства;</a:t>
            </a:r>
          </a:p>
          <a:p>
            <a:pPr algn="just"/>
            <a:endParaRPr lang="ru-RU" sz="2800" b="1" dirty="0">
              <a:latin typeface="Georg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latin typeface="Georgia" pitchFamily="18" charset="0"/>
              </a:rPr>
              <a:t>превосходства </a:t>
            </a:r>
            <a:r>
              <a:rPr lang="ru-RU" sz="2800" dirty="0">
                <a:latin typeface="Georgia" pitchFamily="18" charset="0"/>
              </a:rPr>
              <a:t>или, наоборот, </a:t>
            </a:r>
            <a:r>
              <a:rPr lang="ru-RU" sz="2800" dirty="0" smtClean="0">
                <a:latin typeface="Georgia" pitchFamily="18" charset="0"/>
              </a:rPr>
              <a:t>неполноценности;</a:t>
            </a:r>
          </a:p>
          <a:p>
            <a:pPr algn="just"/>
            <a:endParaRPr lang="ru-RU" sz="2800" b="1" dirty="0">
              <a:latin typeface="Georgia" pitchFamily="18" charset="0"/>
            </a:endParaRPr>
          </a:p>
          <a:p>
            <a:pPr algn="just"/>
            <a:r>
              <a:rPr lang="ru-RU" sz="2800" dirty="0">
                <a:latin typeface="Georgia" pitchFamily="18" charset="0"/>
              </a:rPr>
              <a:t>- </a:t>
            </a:r>
            <a:r>
              <a:rPr lang="ru-RU" sz="2800" dirty="0" smtClean="0">
                <a:latin typeface="Georgia" pitchFamily="18" charset="0"/>
              </a:rPr>
              <a:t>  или </a:t>
            </a:r>
            <a:r>
              <a:rPr lang="ru-RU" sz="2800" dirty="0">
                <a:latin typeface="Georgia" pitchFamily="18" charset="0"/>
              </a:rPr>
              <a:t>отчаяния и </a:t>
            </a:r>
            <a:r>
              <a:rPr lang="ru-RU" sz="2800" dirty="0" smtClean="0">
                <a:latin typeface="Georgia" pitchFamily="18" charset="0"/>
              </a:rPr>
              <a:t>другие.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22786"/>
            <a:ext cx="3024336" cy="19585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061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728192" cy="2592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628800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400" b="1" dirty="0" smtClean="0">
                <a:latin typeface="Georgia" pitchFamily="18" charset="0"/>
              </a:rPr>
              <a:t>И </a:t>
            </a:r>
            <a:r>
              <a:rPr lang="ru-RU" sz="2400" b="1" dirty="0">
                <a:latin typeface="Georgia" pitchFamily="18" charset="0"/>
              </a:rPr>
              <a:t>в отношении к другим людям:</a:t>
            </a:r>
          </a:p>
          <a:p>
            <a:pPr algn="just"/>
            <a:r>
              <a:rPr lang="ru-RU" sz="2400" b="1" dirty="0">
                <a:latin typeface="Georgia" pitchFamily="18" charset="0"/>
              </a:rPr>
              <a:t>- </a:t>
            </a:r>
            <a:r>
              <a:rPr lang="ru-RU" sz="2400" dirty="0">
                <a:latin typeface="Georgia" pitchFamily="18" charset="0"/>
              </a:rPr>
              <a:t>симпатия или антипатия;</a:t>
            </a:r>
          </a:p>
          <a:p>
            <a:pPr algn="just"/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smtClean="0">
                <a:latin typeface="Georgia" pitchFamily="18" charset="0"/>
              </a:rPr>
              <a:t>сочувствие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pPr algn="just"/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smtClean="0">
                <a:latin typeface="Georgia" pitchFamily="18" charset="0"/>
              </a:rPr>
              <a:t>злоба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pPr algn="just"/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smtClean="0">
                <a:latin typeface="Georgia" pitchFamily="18" charset="0"/>
              </a:rPr>
              <a:t>гнев;</a:t>
            </a:r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smtClean="0">
                <a:latin typeface="Georgia" pitchFamily="18" charset="0"/>
              </a:rPr>
              <a:t>безразличие;</a:t>
            </a:r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>
                <a:latin typeface="Georgia" pitchFamily="18" charset="0"/>
              </a:rPr>
              <a:t>- чувство </a:t>
            </a:r>
            <a:r>
              <a:rPr lang="ru-RU" sz="2400" dirty="0" smtClean="0">
                <a:latin typeface="Georgia" pitchFamily="18" charset="0"/>
              </a:rPr>
              <a:t>дружбы;</a:t>
            </a:r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smtClean="0">
                <a:latin typeface="Georgia" pitchFamily="18" charset="0"/>
              </a:rPr>
              <a:t>любви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pPr algn="just"/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smtClean="0">
                <a:latin typeface="Georgia" pitchFamily="18" charset="0"/>
              </a:rPr>
              <a:t>товарищества;</a:t>
            </a:r>
            <a:endParaRPr lang="ru-RU" sz="2400" dirty="0">
              <a:latin typeface="Georgia" pitchFamily="18" charset="0"/>
            </a:endParaRPr>
          </a:p>
          <a:p>
            <a:pPr algn="just"/>
            <a:r>
              <a:rPr lang="ru-RU" sz="2400" dirty="0">
                <a:latin typeface="Georgia" pitchFamily="18" charset="0"/>
              </a:rPr>
              <a:t>- чувство </a:t>
            </a:r>
            <a:r>
              <a:rPr lang="ru-RU" sz="2400" dirty="0" smtClean="0">
                <a:latin typeface="Georgia" pitchFamily="18" charset="0"/>
              </a:rPr>
              <a:t>стыда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вины </a:t>
            </a:r>
          </a:p>
          <a:p>
            <a:pPr algn="just"/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                и другие.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7" y="3501008"/>
            <a:ext cx="2020211" cy="3030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67" y="2492896"/>
            <a:ext cx="196821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1268760"/>
            <a:ext cx="7344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Georgia" pitchFamily="18" charset="0"/>
              </a:rPr>
              <a:t>К </a:t>
            </a:r>
            <a:r>
              <a:rPr lang="ru-RU" sz="2800" b="1" dirty="0">
                <a:latin typeface="Georgia" pitchFamily="18" charset="0"/>
              </a:rPr>
              <a:t>коллективу</a:t>
            </a:r>
            <a:r>
              <a:rPr lang="ru-RU" sz="2800" b="1" dirty="0" smtClean="0">
                <a:latin typeface="Georgia" pitchFamily="18" charset="0"/>
              </a:rPr>
              <a:t>:</a:t>
            </a:r>
            <a:endParaRPr lang="ru-RU" sz="2800" b="1" dirty="0">
              <a:latin typeface="Georgia" pitchFamily="18" charset="0"/>
            </a:endParaRPr>
          </a:p>
          <a:p>
            <a:pPr algn="r"/>
            <a:r>
              <a:rPr lang="ru-RU" sz="2800" dirty="0">
                <a:latin typeface="Georgia" pitchFamily="18" charset="0"/>
              </a:rPr>
              <a:t>- чувство </a:t>
            </a:r>
            <a:r>
              <a:rPr lang="ru-RU" sz="2800" dirty="0" smtClean="0">
                <a:latin typeface="Georgia" pitchFamily="18" charset="0"/>
              </a:rPr>
              <a:t>коллективизма;</a:t>
            </a:r>
            <a:endParaRPr lang="ru-RU" sz="2800" dirty="0">
              <a:latin typeface="Georgia" pitchFamily="18" charset="0"/>
            </a:endParaRPr>
          </a:p>
          <a:p>
            <a:pPr algn="r"/>
            <a:r>
              <a:rPr lang="ru-RU" sz="2800" dirty="0" smtClean="0">
                <a:latin typeface="Georgia" pitchFamily="18" charset="0"/>
              </a:rPr>
              <a:t>- солидарности.</a:t>
            </a:r>
          </a:p>
          <a:p>
            <a:pPr marL="342900" indent="-342900">
              <a:buFontTx/>
              <a:buChar char="-"/>
            </a:pPr>
            <a:endParaRPr lang="ru-RU" sz="2800" b="1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 smtClean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latin typeface="Georgia" pitchFamily="18" charset="0"/>
            </a:endParaRPr>
          </a:p>
          <a:p>
            <a:r>
              <a:rPr lang="ru-RU" sz="2800" b="1" dirty="0">
                <a:latin typeface="Georgia" pitchFamily="18" charset="0"/>
              </a:rPr>
              <a:t>К искусству</a:t>
            </a:r>
            <a:r>
              <a:rPr lang="ru-RU" sz="2800" b="1" dirty="0" smtClean="0">
                <a:latin typeface="Georgia" pitchFamily="18" charset="0"/>
              </a:rPr>
              <a:t>:</a:t>
            </a:r>
            <a:endParaRPr lang="ru-RU" sz="2800" b="1" dirty="0">
              <a:latin typeface="Georgia" pitchFamily="18" charset="0"/>
            </a:endParaRPr>
          </a:p>
          <a:p>
            <a:r>
              <a:rPr lang="ru-RU" sz="2800" dirty="0">
                <a:latin typeface="Georgia" pitchFamily="18" charset="0"/>
              </a:rPr>
              <a:t>- эстетические чувства.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311829" cy="22067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F:\Неделя психологического здоровья\лестница ДРУЖБЫ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8" y="476672"/>
            <a:ext cx="3511824" cy="25356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8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dirty="0">
                <a:latin typeface="Georgia" pitchFamily="18" charset="0"/>
              </a:rPr>
              <a:t>А у </a:t>
            </a:r>
            <a:r>
              <a:rPr lang="ru-RU" sz="2400" dirty="0" smtClean="0">
                <a:latin typeface="Georgia" pitchFamily="18" charset="0"/>
              </a:rPr>
              <a:t>ребёнка </a:t>
            </a:r>
            <a:r>
              <a:rPr lang="ru-RU" sz="2400" dirty="0">
                <a:latin typeface="Georgia" pitchFamily="18" charset="0"/>
              </a:rPr>
              <a:t>старшего дошкольного возраста формируются уже начала сложных чувств, таких, как </a:t>
            </a:r>
            <a:r>
              <a:rPr lang="ru-RU" sz="2400" dirty="0" smtClean="0">
                <a:latin typeface="Georgia" pitchFamily="18" charset="0"/>
              </a:rPr>
              <a:t>: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gradFill>
            <a:gsLst>
              <a:gs pos="8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ru-RU" dirty="0">
                <a:latin typeface="Georgia" pitchFamily="18" charset="0"/>
              </a:rPr>
              <a:t>с</a:t>
            </a:r>
            <a:r>
              <a:rPr lang="ru-RU" dirty="0" smtClean="0">
                <a:latin typeface="Georgia" pitchFamily="18" charset="0"/>
              </a:rPr>
              <a:t>праведливость;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>
                <a:latin typeface="Georgia" pitchFamily="18" charset="0"/>
              </a:rPr>
              <a:t>л</a:t>
            </a:r>
            <a:r>
              <a:rPr lang="ru-RU" dirty="0" smtClean="0">
                <a:latin typeface="Georgia" pitchFamily="18" charset="0"/>
              </a:rPr>
              <a:t>юбовь </a:t>
            </a:r>
            <a:r>
              <a:rPr lang="ru-RU" dirty="0">
                <a:latin typeface="Georgia" pitchFamily="18" charset="0"/>
              </a:rPr>
              <a:t>к </a:t>
            </a:r>
            <a:r>
              <a:rPr lang="ru-RU" dirty="0" smtClean="0">
                <a:latin typeface="Georgia" pitchFamily="18" charset="0"/>
              </a:rPr>
              <a:t>Родине; </a:t>
            </a:r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>
                <a:latin typeface="Georgia" pitchFamily="18" charset="0"/>
              </a:rPr>
              <a:t>т</a:t>
            </a:r>
            <a:r>
              <a:rPr lang="ru-RU" dirty="0" smtClean="0">
                <a:latin typeface="Georgia" pitchFamily="18" charset="0"/>
              </a:rPr>
              <a:t>олерантность </a:t>
            </a:r>
            <a:r>
              <a:rPr lang="ru-RU" dirty="0">
                <a:latin typeface="Georgia" pitchFamily="18" charset="0"/>
              </a:rPr>
              <a:t>к детям других </a:t>
            </a:r>
            <a:r>
              <a:rPr lang="ru-RU" dirty="0" smtClean="0">
                <a:latin typeface="Georgia" pitchFamily="18" charset="0"/>
              </a:rPr>
              <a:t>национальностей и другие.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340768"/>
            <a:ext cx="3719315" cy="2789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30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064896" cy="47089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	Эмоции </a:t>
            </a:r>
            <a:r>
              <a:rPr lang="ru-RU" sz="2000" dirty="0">
                <a:latin typeface="Georgia" pitchFamily="18" charset="0"/>
              </a:rPr>
              <a:t>играют важную роль в регуляции детской деятельности, в становлении ценностных ориентаций и отношений.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b="1" dirty="0" smtClean="0">
              <a:latin typeface="Georgia" pitchFamily="18" charset="0"/>
            </a:endParaRPr>
          </a:p>
          <a:p>
            <a:pPr algn="r"/>
            <a:r>
              <a:rPr lang="ru-RU" sz="2000" b="1" dirty="0" smtClean="0">
                <a:latin typeface="Georgia" pitchFamily="18" charset="0"/>
              </a:rPr>
              <a:t>	Положительные </a:t>
            </a:r>
            <a:r>
              <a:rPr lang="ru-RU" sz="2000" b="1" dirty="0">
                <a:latin typeface="Georgia" pitchFamily="18" charset="0"/>
              </a:rPr>
              <a:t>эмоциональные состояния – </a:t>
            </a:r>
            <a:r>
              <a:rPr lang="ru-RU" sz="2000" dirty="0">
                <a:latin typeface="Georgia" pitchFamily="18" charset="0"/>
              </a:rPr>
              <a:t>это основа доброжелательного отношения к людям</a:t>
            </a:r>
            <a:r>
              <a:rPr lang="ru-RU" sz="2000" dirty="0" smtClean="0">
                <a:latin typeface="Georgia" pitchFamily="18" charset="0"/>
              </a:rPr>
              <a:t>,</a:t>
            </a:r>
          </a:p>
          <a:p>
            <a:pPr algn="r"/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готовности к общению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>
              <a:latin typeface="Georgia" pitchFamily="18" charset="0"/>
            </a:endParaRP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/>
            <a:endParaRPr lang="ru-RU" sz="2000" dirty="0">
              <a:latin typeface="Georgia" pitchFamily="18" charset="0"/>
            </a:endParaRPr>
          </a:p>
          <a:p>
            <a:pPr algn="just"/>
            <a:endParaRPr lang="ru-RU" sz="2000" dirty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 Отрицательные </a:t>
            </a:r>
            <a:r>
              <a:rPr lang="ru-RU" sz="2000" b="1" dirty="0">
                <a:latin typeface="Georgia" pitchFamily="18" charset="0"/>
              </a:rPr>
              <a:t>эмоциональные состояния </a:t>
            </a:r>
            <a:endParaRPr lang="ru-RU" sz="2000" b="1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могут </a:t>
            </a:r>
            <a:r>
              <a:rPr lang="ru-RU" sz="2000" dirty="0">
                <a:latin typeface="Georgia" pitchFamily="18" charset="0"/>
              </a:rPr>
              <a:t>послужить причиной озлобленности,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зависти</a:t>
            </a:r>
            <a:r>
              <a:rPr lang="ru-RU" sz="2000" dirty="0">
                <a:latin typeface="Georgia" pitchFamily="18" charset="0"/>
              </a:rPr>
              <a:t>, страха осуждения.</a:t>
            </a:r>
          </a:p>
        </p:txBody>
      </p:sp>
      <p:pic>
        <p:nvPicPr>
          <p:cNvPr id="2050" name="Picture 2" descr="F:\Неделя психологического здоровья\лестница ДРУЖБЫ\IMG_9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4856"/>
            <a:ext cx="2376264" cy="174698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96" y="4581128"/>
            <a:ext cx="2594736" cy="1728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198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139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Психологические особенности формирования чувства патриотизма у дошкольников Руководитель: Зам.зав. по УВР Сатурдинова Е.А. МБДОУ «Детский сад №47 «Улыбка» </vt:lpstr>
      <vt:lpstr>Дошкольное   детство</vt:lpstr>
      <vt:lpstr> Особую же группу чувств составляют  высшие чувства:  </vt:lpstr>
      <vt:lpstr>Презентация PowerPoint</vt:lpstr>
      <vt:lpstr>Презентация PowerPoint</vt:lpstr>
      <vt:lpstr>Презентация PowerPoint</vt:lpstr>
      <vt:lpstr>Презентация PowerPoint</vt:lpstr>
      <vt:lpstr>А у ребёнка старшего дошкольного возраста формируются уже начала сложных чувств, таких, как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формирования чувства патриотизма у дошкольников</dc:title>
  <dc:creator>Света</dc:creator>
  <cp:lastModifiedBy>Света</cp:lastModifiedBy>
  <cp:revision>30</cp:revision>
  <dcterms:created xsi:type="dcterms:W3CDTF">2013-11-04T17:06:48Z</dcterms:created>
  <dcterms:modified xsi:type="dcterms:W3CDTF">2014-05-05T17:11:53Z</dcterms:modified>
</cp:coreProperties>
</file>