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9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90" r:id="rId17"/>
    <p:sldId id="257" r:id="rId18"/>
    <p:sldId id="258" r:id="rId19"/>
    <p:sldId id="284" r:id="rId20"/>
    <p:sldId id="285" r:id="rId21"/>
    <p:sldId id="286" r:id="rId22"/>
    <p:sldId id="259" r:id="rId23"/>
    <p:sldId id="260" r:id="rId24"/>
    <p:sldId id="261" r:id="rId25"/>
    <p:sldId id="264" r:id="rId26"/>
    <p:sldId id="265" r:id="rId27"/>
    <p:sldId id="287" r:id="rId28"/>
    <p:sldId id="266" r:id="rId29"/>
    <p:sldId id="267" r:id="rId30"/>
    <p:sldId id="288" r:id="rId31"/>
    <p:sldId id="29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010.radikal.ru/i312/1101/8a/f852d33b75f4.jpg" TargetMode="External"/><Relationship Id="rId7" Type="http://schemas.openxmlformats.org/officeDocument/2006/relationships/hyperlink" Target="http://s016.radikal.ru/i336/1101/b5/54bcd92fa3f0.jpg" TargetMode="External"/><Relationship Id="rId2" Type="http://schemas.openxmlformats.org/officeDocument/2006/relationships/hyperlink" Target="http://i075.radikal.ru/1101/de/4f1738a43bd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011.radikal.ru/i315/1101/83/68e440c652a2.jpg" TargetMode="External"/><Relationship Id="rId5" Type="http://schemas.openxmlformats.org/officeDocument/2006/relationships/hyperlink" Target="http://s010.radikal.ru/i311/1101/d3/289ead395bd7.gif" TargetMode="External"/><Relationship Id="rId4" Type="http://schemas.openxmlformats.org/officeDocument/2006/relationships/hyperlink" Target="http://s43.radikal.ru/i099/1101/bc/2a43a742f5b2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Литература 2 класс</a:t>
            </a:r>
            <a:br>
              <a:rPr lang="ru-RU" dirty="0" smtClean="0"/>
            </a:br>
            <a:r>
              <a:rPr lang="ru-RU" dirty="0" smtClean="0"/>
              <a:t>Виталий Бианки «Музыкант»</a:t>
            </a:r>
            <a:endParaRPr lang="ru-RU" dirty="0"/>
          </a:p>
        </p:txBody>
      </p:sp>
      <p:pic>
        <p:nvPicPr>
          <p:cNvPr id="4" name="Содержимое 3" descr="1_Pic1"/>
          <p:cNvPicPr>
            <a:picLocks noGrp="1"/>
          </p:cNvPicPr>
          <p:nvPr>
            <p:ph idx="1"/>
          </p:nvPr>
        </p:nvPicPr>
        <p:blipFill>
          <a:blip r:embed="rId2" cstate="print"/>
          <a:srcRect r="6577"/>
          <a:stretch>
            <a:fillRect/>
          </a:stretch>
        </p:blipFill>
        <p:spPr bwMode="auto">
          <a:xfrm>
            <a:off x="755577" y="1824068"/>
            <a:ext cx="7416823" cy="44132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64088" y="4725144"/>
            <a:ext cx="3347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Презентацию выполнила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Сычугова</a:t>
            </a:r>
            <a:r>
              <a:rPr lang="ru-RU" dirty="0" smtClean="0">
                <a:solidFill>
                  <a:schemeClr val="bg1"/>
                </a:solidFill>
              </a:rPr>
              <a:t> В.И.учитель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начальных классов,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МКОУ «</a:t>
            </a:r>
            <a:r>
              <a:rPr lang="ru-RU" dirty="0" err="1" smtClean="0">
                <a:solidFill>
                  <a:schemeClr val="bg1"/>
                </a:solidFill>
              </a:rPr>
              <a:t>Большераковская</a:t>
            </a:r>
            <a:r>
              <a:rPr lang="ru-RU" dirty="0" smtClean="0">
                <a:solidFill>
                  <a:schemeClr val="bg1"/>
                </a:solidFill>
              </a:rPr>
              <a:t> ООШ»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Кетовского</a:t>
            </a:r>
            <a:r>
              <a:rPr lang="ru-RU" dirty="0" smtClean="0">
                <a:solidFill>
                  <a:schemeClr val="bg1"/>
                </a:solidFill>
              </a:rPr>
              <a:t> района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Курганской области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Очковый медведь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4618856" cy="5721499"/>
          </a:xfrm>
        </p:spPr>
        <p:txBody>
          <a:bodyPr>
            <a:normAutofit fontScale="92500" lnSpcReduction="10000"/>
          </a:bodyPr>
          <a:lstStyle/>
          <a:p>
            <a:pPr marL="265176" indent="-265176" algn="just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Своё название горный медведь получил из-за светлых шерстяных</a:t>
            </a:r>
          </a:p>
          <a:p>
            <a:pPr marL="265176" indent="-265176" algn="just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кругов вокруг глаз. Очковый медведь </a:t>
            </a:r>
            <a:r>
              <a:rPr lang="ru-RU" dirty="0" err="1" smtClean="0">
                <a:solidFill>
                  <a:schemeClr val="bg1"/>
                </a:solidFill>
              </a:rPr>
              <a:t>устра-ивает</a:t>
            </a:r>
            <a:r>
              <a:rPr lang="ru-RU" dirty="0" smtClean="0">
                <a:solidFill>
                  <a:schemeClr val="bg1"/>
                </a:solidFill>
              </a:rPr>
              <a:t> гнездо-платформу из ветвей – на дереве. Днём он отдыхает в </a:t>
            </a:r>
            <a:r>
              <a:rPr lang="ru-RU" dirty="0" err="1" smtClean="0">
                <a:solidFill>
                  <a:schemeClr val="bg1"/>
                </a:solidFill>
              </a:rPr>
              <a:t>гне-зде</a:t>
            </a:r>
            <a:r>
              <a:rPr lang="ru-RU" dirty="0" smtClean="0">
                <a:solidFill>
                  <a:schemeClr val="bg1"/>
                </a:solidFill>
              </a:rPr>
              <a:t>, а ночью </a:t>
            </a:r>
            <a:r>
              <a:rPr lang="ru-RU" dirty="0" err="1" smtClean="0">
                <a:solidFill>
                  <a:schemeClr val="bg1"/>
                </a:solidFill>
              </a:rPr>
              <a:t>отправля-ется</a:t>
            </a:r>
            <a:r>
              <a:rPr lang="ru-RU" dirty="0" smtClean="0">
                <a:solidFill>
                  <a:schemeClr val="bg1"/>
                </a:solidFill>
              </a:rPr>
              <a:t> на поиски корма.</a:t>
            </a:r>
          </a:p>
          <a:p>
            <a:pPr marL="265176" indent="-265176" algn="just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Обитает на западе  южной Америки и на горах Анды.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F:\DCIM\100SSCAM\S730089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5220071" y="2643188"/>
            <a:ext cx="3427041" cy="316865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скороговорка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Мёд в лесу медведь  нашёл,</a:t>
            </a:r>
          </a:p>
          <a:p>
            <a:pPr>
              <a:buNone/>
            </a:pPr>
            <a:endParaRPr lang="ru-RU" sz="48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</a:rPr>
              <a:t>     мало  мёда много пчёл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Соедини стрелкой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400" b="1" dirty="0" smtClean="0">
                <a:solidFill>
                  <a:schemeClr val="accent3"/>
                </a:solidFill>
              </a:rPr>
              <a:t>Толстой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400" b="1" dirty="0" smtClean="0"/>
              <a:t>               </a:t>
            </a:r>
          </a:p>
          <a:p>
            <a:pPr>
              <a:buNone/>
            </a:pPr>
            <a:r>
              <a:rPr lang="ru-RU" sz="4400" b="1" dirty="0" smtClean="0"/>
              <a:t>                         </a:t>
            </a:r>
            <a:r>
              <a:rPr lang="ru-RU" sz="4400" b="1" dirty="0" smtClean="0">
                <a:solidFill>
                  <a:srgbClr val="7030A0"/>
                </a:solidFill>
              </a:rPr>
              <a:t>«Стрекоза и муравей»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Крылов</a:t>
            </a:r>
          </a:p>
          <a:p>
            <a:pPr>
              <a:buNone/>
            </a:pPr>
            <a:r>
              <a:rPr lang="ru-RU" sz="4400" b="1" dirty="0" smtClean="0"/>
              <a:t>                                 </a:t>
            </a:r>
            <a:r>
              <a:rPr lang="ru-RU" sz="4400" b="1" dirty="0" smtClean="0">
                <a:solidFill>
                  <a:srgbClr val="002060"/>
                </a:solidFill>
              </a:rPr>
              <a:t>«Котёнок»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Бианки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Составьте слово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8000" dirty="0" smtClean="0">
                <a:solidFill>
                  <a:srgbClr val="FF0000"/>
                </a:solidFill>
              </a:rPr>
              <a:t> У</a:t>
            </a: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rgbClr val="FFC000"/>
                </a:solidFill>
              </a:rPr>
              <a:t>к </a:t>
            </a:r>
            <a:r>
              <a:rPr lang="ru-RU" sz="8000" dirty="0" smtClean="0"/>
              <a:t>           </a:t>
            </a:r>
            <a:r>
              <a:rPr lang="ru-RU" sz="8000" dirty="0" err="1" smtClean="0">
                <a:solidFill>
                  <a:schemeClr val="accent4">
                    <a:lumMod val="75000"/>
                  </a:schemeClr>
                </a:solidFill>
              </a:rPr>
              <a:t>н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rgbClr val="00B050"/>
                </a:solidFill>
              </a:rPr>
              <a:t>м</a:t>
            </a:r>
            <a:r>
              <a:rPr lang="ru-RU" sz="8000" dirty="0" smtClean="0"/>
              <a:t>    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80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8000" dirty="0" smtClean="0"/>
              <a:t>        </a:t>
            </a:r>
            <a:r>
              <a:rPr lang="ru-RU" sz="8000" dirty="0" smtClean="0">
                <a:solidFill>
                  <a:schemeClr val="accent5">
                    <a:lumMod val="75000"/>
                  </a:schemeClr>
                </a:solidFill>
              </a:rPr>
              <a:t>а</a:t>
            </a:r>
            <a:r>
              <a:rPr lang="ru-RU" sz="8000" dirty="0" smtClean="0"/>
              <a:t>        </a:t>
            </a:r>
            <a:r>
              <a:rPr lang="ru-RU" sz="8000" dirty="0" err="1" smtClean="0">
                <a:solidFill>
                  <a:srgbClr val="00B0F0"/>
                </a:solidFill>
              </a:rPr>
              <a:t>ы</a:t>
            </a:r>
            <a:r>
              <a:rPr lang="ru-RU" sz="8000" dirty="0" smtClean="0"/>
              <a:t>      </a:t>
            </a:r>
            <a:r>
              <a:rPr lang="ru-RU" sz="8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</a:t>
            </a:r>
            <a:endParaRPr lang="ru-RU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В.Бианки  «Музыкант»</a:t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Рисунок 2" descr="0822ee661698b47faf380da2c6da34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256584" cy="435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274638"/>
            <a:ext cx="31786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Виталий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Бианки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det-pisateli18_20061210_146341953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518457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13" descr="Kchp83O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60648"/>
            <a:ext cx="3168351" cy="3096344"/>
          </a:xfrm>
          <a:noFill/>
          <a:ln/>
        </p:spPr>
      </p:pic>
      <p:pic>
        <p:nvPicPr>
          <p:cNvPr id="5" name="Picture 14" descr="Obl-bi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332656"/>
            <a:ext cx="3024336" cy="3096344"/>
          </a:xfrm>
          <a:prstGeom prst="rect">
            <a:avLst/>
          </a:prstGeom>
          <a:noFill/>
          <a:ln/>
        </p:spPr>
      </p:pic>
      <p:pic>
        <p:nvPicPr>
          <p:cNvPr id="6" name="Picture 15" descr="Obl-b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619672" y="3068960"/>
            <a:ext cx="2808312" cy="3312368"/>
          </a:xfrm>
          <a:prstGeom prst="rect">
            <a:avLst/>
          </a:prstGeom>
          <a:noFill/>
          <a:ln/>
        </p:spPr>
      </p:pic>
      <p:pic>
        <p:nvPicPr>
          <p:cNvPr id="8" name="Picture 16" descr="Plav71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63" y="3276600"/>
            <a:ext cx="2263775" cy="2971800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tx2"/>
                </a:solidFill>
              </a:rPr>
              <a:t>Цели урока</a:t>
            </a:r>
            <a:endParaRPr lang="ru-RU" sz="8800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Работать над вдумчивым восприятием частей рассказа;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Развивать речь учащихся;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Развивать навыки выразительного чтения;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Раскрыть художественный замысел рассказа, идею произведения;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solidFill>
                  <a:srgbClr val="C00000"/>
                </a:solidFill>
                <a:latin typeface="Candara" pitchFamily="34" charset="0"/>
              </a:rPr>
              <a:t>Воспитывать бережное отношение к природе.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000" b="1" dirty="0" smtClean="0">
                <a:solidFill>
                  <a:srgbClr val="002060"/>
                </a:solidFill>
              </a:rPr>
              <a:t>Медвежатник</a:t>
            </a:r>
            <a:endParaRPr lang="ru-RU" sz="9000" b="1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/>
              <a:t>     </a:t>
            </a:r>
            <a:r>
              <a:rPr lang="ru-RU" sz="9000" b="1" dirty="0" smtClean="0">
                <a:solidFill>
                  <a:srgbClr val="002060"/>
                </a:solidFill>
              </a:rPr>
              <a:t>Завалинка</a:t>
            </a:r>
          </a:p>
          <a:p>
            <a:pPr>
              <a:buNone/>
            </a:pPr>
            <a:r>
              <a:rPr lang="ru-RU" sz="9000" b="1" dirty="0" smtClean="0">
                <a:solidFill>
                  <a:srgbClr val="002060"/>
                </a:solidFill>
              </a:rPr>
              <a:t>       Опушка</a:t>
            </a:r>
            <a:endParaRPr lang="ru-RU" sz="9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Маша и медведь приглашают отдохнуть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&amp;Ocy;&amp;rcy;&amp;icy;&amp;gcy;&amp;icy;&amp;ncy;&amp;acy;&amp;lcy; - &amp;Scy;&amp;khcy;&amp;iecy;&amp;mcy;&amp;acy; &amp;vcy;&amp;ycy;&amp;shcy;&amp;icy;&amp;vcy;&amp;kcy;&amp;icy; &quot;&amp;Mcy;&amp;acy;&amp;shcy;&amp;acy; &amp;icy; &amp;mcy;&amp;iecy;&amp;dcy;&amp;vcy;&amp;iecy;&amp;dcy;&amp;softcy;&quot; - &amp;Scy;&amp;khcy;&amp;iecy;&amp;mcy;&amp;ycy; &amp;vcy;&amp;ycy;&amp;shcy;&amp;icy;&amp;vcy;&amp;kcy;&amp;icy; - …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048672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67594"/>
          </a:xfrm>
        </p:spPr>
        <p:txBody>
          <a:bodyPr>
            <a:normAutofit fontScale="90000"/>
          </a:bodyPr>
          <a:lstStyle/>
          <a:p>
            <a:r>
              <a:rPr lang="ru-RU" sz="5300" dirty="0" smtClean="0"/>
              <a:t>В перевалку зверь идёт</a:t>
            </a:r>
            <a:br>
              <a:rPr lang="ru-RU" sz="5300" dirty="0" smtClean="0"/>
            </a:br>
            <a:r>
              <a:rPr lang="ru-RU" sz="5300" dirty="0" smtClean="0"/>
              <a:t>По малину и по мёд.</a:t>
            </a:r>
            <a:br>
              <a:rPr lang="ru-RU" sz="5300" dirty="0" smtClean="0"/>
            </a:br>
            <a:r>
              <a:rPr lang="ru-RU" sz="5300" dirty="0" smtClean="0"/>
              <a:t>Любит сладкое он очень</a:t>
            </a:r>
            <a:br>
              <a:rPr lang="ru-RU" sz="5300" dirty="0" smtClean="0"/>
            </a:br>
            <a:r>
              <a:rPr lang="ru-RU" sz="5300" dirty="0" smtClean="0"/>
              <a:t>А когда приходит осень,</a:t>
            </a:r>
            <a:br>
              <a:rPr lang="ru-RU" sz="5300" dirty="0" smtClean="0"/>
            </a:br>
            <a:r>
              <a:rPr lang="ru-RU" sz="5300" dirty="0" smtClean="0"/>
              <a:t>Ляжет в яму до весны,</a:t>
            </a:r>
            <a:br>
              <a:rPr lang="ru-RU" sz="5300" dirty="0" smtClean="0"/>
            </a:br>
            <a:r>
              <a:rPr lang="ru-RU" sz="5300" dirty="0" smtClean="0"/>
              <a:t>И спокойно видит сны.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ru-RU" sz="5300" dirty="0" smtClean="0"/>
              <a:t/>
            </a:r>
            <a:br>
              <a:rPr lang="ru-RU" sz="53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6400800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Первичное прочтение (тест)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1.Старик медвежатник играл на балалайке?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2.Знакомый колхозник видел в лесу волка?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3.Старик присел отдохнуть на пенёк?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4.Звук, который услышал старик доносился с опушки?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5.Медведь сидел на дереве?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6.Старик убил медведя?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Самопроверка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1.На скрипке.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2.Медведя.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 Да.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4.Да.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5.Под деревом.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6.Нет.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1 часть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Как озаглавим эту часть?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Какое увлечение было у старого охотника?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Выделите строки, которые убедили вас, что старик действительно любил музыку.</a:t>
            </a:r>
          </a:p>
          <a:p>
            <a:r>
              <a:rPr lang="ru-RU" sz="3600" dirty="0" smtClean="0">
                <a:solidFill>
                  <a:schemeClr val="bg1"/>
                </a:solidFill>
                <a:latin typeface="+mj-lt"/>
              </a:rPr>
              <a:t>Что посоветовал охотнику знакомый</a:t>
            </a:r>
            <a:r>
              <a:rPr lang="ru-RU" sz="3600" dirty="0" smtClean="0">
                <a:solidFill>
                  <a:schemeClr val="bg1"/>
                </a:solidFill>
                <a:latin typeface="Comic Sans MS" pitchFamily="66" charset="0"/>
              </a:rPr>
              <a:t>?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2 часть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Как озаглавим вторую часть?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Какую музыку услышал охотник?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Кому принадлежал этот красивый звук?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Заинтересовал ли этот ласковый звук охотника?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Найдите слова, подтверждающие ваш ответ.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3 часть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5200" dirty="0" smtClean="0">
                <a:solidFill>
                  <a:schemeClr val="bg1"/>
                </a:solidFill>
                <a:latin typeface="+mj-lt"/>
              </a:rPr>
              <a:t>Как озаглавим 3 часть?</a:t>
            </a:r>
          </a:p>
          <a:p>
            <a:r>
              <a:rPr lang="ru-RU" sz="5200" dirty="0" smtClean="0">
                <a:solidFill>
                  <a:schemeClr val="bg1"/>
                </a:solidFill>
                <a:latin typeface="+mj-lt"/>
              </a:rPr>
              <a:t>Почему же старый охотник не стрелял в медведя?</a:t>
            </a:r>
          </a:p>
          <a:p>
            <a:r>
              <a:rPr lang="ru-RU" sz="5200" dirty="0" smtClean="0">
                <a:solidFill>
                  <a:schemeClr val="bg1"/>
                </a:solidFill>
                <a:latin typeface="+mj-lt"/>
              </a:rPr>
              <a:t>Сравните, как старик и медведь слушали пение щепки.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4 часть</a:t>
            </a:r>
            <a:endParaRPr lang="ru-RU" sz="8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Как озаглавили 4 часть?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Найдите, где говорится, почему охотник не убил медведя?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Почему охотник не смог убить медведя, который, как и он сам, любил музыку?</a:t>
            </a:r>
          </a:p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Какие действующие лица в 4 части?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Красив тот, кто красиво поступает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К какому герою рассказа может подойти эта пословица?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 Как вы относитесь к поступку охотника?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Как бы вы поступили на его месте?</a:t>
            </a:r>
          </a:p>
          <a:p>
            <a:r>
              <a:rPr lang="ru-RU" dirty="0" smtClean="0">
                <a:solidFill>
                  <a:srgbClr val="002060"/>
                </a:solidFill>
                <a:latin typeface="+mj-lt"/>
              </a:rPr>
              <a:t>Как понимаете слова Пришвина, написанные на доске?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рефлексия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&amp;Rcy;&amp;acy;&amp;scy;&amp;kcy;&amp;rcy;&amp;acy;&amp;scy;&amp;kcy;&amp;icy; &amp;Mcy;&amp;acy;&amp;shcy;&amp;acy; &amp;icy; &amp;Mcy;&amp;iecy;&amp;dcy;&amp;vcy;&amp;iecy;&amp;dcy;&amp;softcy; &amp;bcy;&amp;iecy;&amp;scy;&amp;pcy;&amp;lcy;&amp;acy;&amp;tcy;&amp;ncy;&amp;ocy; &amp;Dcy;&amp;iecy;&amp;tcy;&amp;scy;&amp;kcy;&amp;icy;&amp;iecy; &amp;rcy;&amp;acy;&amp;scy;&amp;kcy;&amp;rcy;&amp;acy;&amp;scy;&amp;kcy;&amp;icy;, &amp;rcy;&amp;acy;&amp;scy;&amp;pcy;&amp;iecy;&amp;chcy;&amp;acy;&amp;tcy;&amp;acy;&amp;tcy;&amp;softcy;, &amp;scy;&amp;kcy;&amp;acy;&amp;chcy;&amp;acy;&amp;tcy;&amp;soft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3240360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&amp;Icy;&amp;lcy;&amp;lcy;&amp;yucy;&amp;scy;&amp;tcy;&amp;rcy;&amp;acy;&amp;tscy;&amp;icy;&amp;yacy; 1 &amp;icy;&amp;zcy; 2 &amp;dcy;&amp;lcy;&amp;yacy; &amp;Vcy;&amp;ocy;&amp;lcy;&amp;shcy;&amp;iecy;&amp;bcy;&amp;ncy;&amp;acy;&amp;yacy; &amp;rcy;&amp;acy;&amp;scy;&amp;kcy;&amp;rcy;&amp;acy;&amp;scy;&amp;kcy;&amp;acy; &quot;&amp;Mcy;&amp;acy;&amp;shcy;&amp;acy; &amp;icy; &amp;Mcy;&amp;iecy;&amp;dcy;&amp;vcy;&amp;iecy;&amp;dcy;&amp;softcy;&quot; ( 12166) &amp;Lcy;&amp;acy;&amp;bcy;&amp;icy;&amp;rcy;&amp;icy;&amp;ncy;&amp;tcy; - &amp;kcy;&amp;ncy;&amp;icy;&amp;gcy;&amp;i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77"/>
          <a:stretch>
            <a:fillRect/>
          </a:stretch>
        </p:blipFill>
        <p:spPr bwMode="auto">
          <a:xfrm>
            <a:off x="5220072" y="1700808"/>
            <a:ext cx="3456383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itchFamily="66" charset="0"/>
              </a:rPr>
              <a:t>Итог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atin typeface="Comic Sans MS" pitchFamily="66" charset="0"/>
              </a:rPr>
              <a:t>Что поучительное вы взяли для себя из этого рассказа?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ru-RU" dirty="0" smtClean="0">
                <a:ln>
                  <a:solidFill>
                    <a:srgbClr val="00B050"/>
                  </a:solidFill>
                </a:ln>
              </a:rPr>
              <a:t>Содержание рассказа учит быть наблюдательными, любить природу, беречь её, уметь  находить и замечать в природе необычное, такое, что может увидеть лишь человек, влюблённый в мир красоты.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1 уровень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Прочитать рассказ выразительно.</a:t>
            </a:r>
          </a:p>
          <a:p>
            <a:pPr>
              <a:buNone/>
            </a:pPr>
            <a:endParaRPr lang="ru-RU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 уровень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1. Приготовить  пересказ рассказа по плану  В.Бианки «Музыкант».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</a:rPr>
              <a:t>2.Нарисовать иллюстрацию к рассказу.</a:t>
            </a: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 уровень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1.Приготовить пересказ рассказа  В.Бианки «Музыкант».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2. Нарисовать иллюстрацию к рассказу.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3.Придумать продолжение рассказа.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Что знаете о медведе?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D:\!!!Wallpaperers\звери\10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Спасибо за внимание !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</a:t>
            </a:r>
            <a:r>
              <a:rPr lang="ru-RU" dirty="0" smtClean="0"/>
              <a:t>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A0EB4"/>
                </a:solidFill>
                <a:hlinkClick r:id="rId2"/>
              </a:rPr>
              <a:t>http://i075.radikal.ru/1101/de/4f1738a43bd7.jpg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r>
              <a:rPr lang="en-US" sz="2400" dirty="0" smtClean="0">
                <a:solidFill>
                  <a:srgbClr val="0A0EB4"/>
                </a:solidFill>
                <a:hlinkClick r:id="rId3"/>
              </a:rPr>
              <a:t>http://s010.radikal.ru/i312/1101/8a/f852d33b75f4.jpg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r>
              <a:rPr lang="en-US" sz="2400" dirty="0" smtClean="0">
                <a:solidFill>
                  <a:srgbClr val="0A0EB4"/>
                </a:solidFill>
                <a:hlinkClick r:id="rId4"/>
              </a:rPr>
              <a:t>http://s43.radikal.ru/i099/1101/bc/2a43a742f5b2.jpg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r>
              <a:rPr lang="en-US" sz="2400" dirty="0" smtClean="0">
                <a:solidFill>
                  <a:srgbClr val="0A0EB4"/>
                </a:solidFill>
                <a:hlinkClick r:id="rId5"/>
              </a:rPr>
              <a:t>http://s010.radikal.ru/i311/1101/d3/289ead395bd7.gif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r>
              <a:rPr lang="en-US" sz="2400" dirty="0" smtClean="0">
                <a:solidFill>
                  <a:srgbClr val="0A0EB4"/>
                </a:solidFill>
                <a:hlinkClick r:id="rId6"/>
              </a:rPr>
              <a:t>http://s011.radikal.ru/i315/1101/83/68e440c652a2.jpg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r>
              <a:rPr lang="en-US" sz="2400" dirty="0" smtClean="0">
                <a:solidFill>
                  <a:srgbClr val="0A0EB4"/>
                </a:solidFill>
                <a:hlinkClick r:id="rId7"/>
              </a:rPr>
              <a:t>http://s016.radikal.ru/i336/1101/b5/54bcd92fa3f0.jpg</a:t>
            </a:r>
            <a:r>
              <a:rPr lang="ru-RU" sz="2400" dirty="0" smtClean="0">
                <a:solidFill>
                  <a:srgbClr val="0A0EB4"/>
                </a:solidFill>
              </a:rPr>
              <a:t/>
            </a:r>
            <a:br>
              <a:rPr lang="ru-RU" sz="2400" dirty="0" smtClean="0">
                <a:solidFill>
                  <a:srgbClr val="0A0EB4"/>
                </a:solidFill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БУРЫЙ МЕДВЕДЬ</a:t>
            </a:r>
            <a:endParaRPr lang="ru-RU" dirty="0"/>
          </a:p>
        </p:txBody>
      </p:sp>
      <p:pic>
        <p:nvPicPr>
          <p:cNvPr id="4" name="Picture 5" descr="223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24500" y="2852936"/>
            <a:ext cx="3295972" cy="2952328"/>
          </a:xfrm>
          <a:ln w="38100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620689"/>
            <a:ext cx="4896544" cy="5960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 algn="just">
              <a:lnSpc>
                <a:spcPct val="80000"/>
              </a:lnSpc>
              <a:defRPr/>
            </a:pPr>
            <a:r>
              <a:rPr lang="ru-RU" sz="2800" dirty="0" smtClean="0"/>
              <a:t>        </a:t>
            </a:r>
            <a:r>
              <a:rPr lang="ru-RU" sz="2800" dirty="0" smtClean="0">
                <a:solidFill>
                  <a:schemeClr val="bg1"/>
                </a:solidFill>
              </a:rPr>
              <a:t>Хищное млекопитающее.  Зимой впадают в неглубокий сон. Они устраивают берлогу в ямах, пещерах или густом валежнике. Зимний покой не является спячкой, так как медведь сохраняет нормальную температуру тела и, в случае опасности, может сразу проснуться. Не залегший в берлогу зверь становится шатуном. Срок жизни этих медведей до 45 лет. Кроме ягод, кореньев, меда, насекомых, позвоночных, могут питаться падалью.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Белый медведь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4618856" cy="564949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Под шкурой белого медведя имеется толстый слой жира, позволяющий выжить в холодном климате.  Детеныши белого медведя рождаются в берлоге, которую их мать выкапывает в глубоком снегу. Малыши остаются с ней примерно 28 месяцев. Учатся охотиться на тюленей и обороняться.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Picture 6" descr="белый медве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3"/>
            <a:ext cx="3916363" cy="432048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6930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Медведь гризли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402832" cy="604867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Подвид бурого медведя.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Гризли – крупный зверь: длина тела до 250 см, а масса  более 400 кг.  Шкура – </a:t>
            </a:r>
            <a:r>
              <a:rPr lang="ru-RU" dirty="0" err="1" smtClean="0">
                <a:solidFill>
                  <a:schemeClr val="bg1"/>
                </a:solidFill>
              </a:rPr>
              <a:t>школоладно-коричневая</a:t>
            </a:r>
            <a:r>
              <a:rPr lang="ru-RU" dirty="0" smtClean="0">
                <a:solidFill>
                  <a:schemeClr val="bg1"/>
                </a:solidFill>
              </a:rPr>
              <a:t>, кончики волосков серебристые., отсюда и название: по-английски «гризли» значит «с сильной проседью». Гризли всеяден.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В его рацион входят копытные, грызуны, рыба, ягоды, а порой падаль и даже трава. Гризли достаточно агрессивны: нередки случаи, когда они нападают на человека. </a:t>
            </a:r>
          </a:p>
          <a:p>
            <a:pPr algn="just">
              <a:lnSpc>
                <a:spcPct val="9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Распространен на Аляске и в западных районах США и Канады.</a:t>
            </a:r>
          </a:p>
        </p:txBody>
      </p:sp>
      <p:pic>
        <p:nvPicPr>
          <p:cNvPr id="5" name="Picture 5" descr="медведь гриз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48064" y="1857375"/>
            <a:ext cx="3600400" cy="410527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Autofit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Панда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32656"/>
            <a:ext cx="4248472" cy="579350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  Большие панды живут в высокогорных районах Центрального Китая и питаются  побегами бамбука. Им требуется огромное количество корма и они большую часть жизни проводят за едой. Чтобы выжить большая панда должна кормиться по 15 часов в сутки, съедая при этом до 20 кг. бамбука.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   К сожалению, в настоящее  время  на воле осталось всего около 1000 больших панд.</a:t>
            </a:r>
          </a:p>
        </p:txBody>
      </p:sp>
      <p:pic>
        <p:nvPicPr>
          <p:cNvPr id="4" name="Picture 8" descr="4ICAI2Y69NCA9U2E9RCAVVOULGCAS96A32CAPGJRU4CA273PFTCAUYV5ERCABKF6X1CAKBFI2ZCA59OIDACA7WFSQECAWS7FILCAD9ZGDBCAENPTAPCA5CW6Z1CA33E4WSCA0JHYYLCASOIB99CAILKLP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4176464" cy="367347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Коала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4762872" cy="586551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Сумчатое млекопитающее. Животное похожее на плюшевого мишку: тело короткое, хвост едва заметен, голова широкая, мордочка  приплюснутая.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solidFill>
                  <a:schemeClr val="bg1"/>
                </a:solidFill>
              </a:rPr>
              <a:t>   Широко расставлены мелкие глаза, большие уши всегда подняты, нос согнут.Мех серый, на брюхе более светлый. Коала на землю почти не спускается. Ведет ночной образ </a:t>
            </a:r>
            <a:r>
              <a:rPr lang="ru-RU" dirty="0" err="1" smtClean="0">
                <a:solidFill>
                  <a:schemeClr val="bg1"/>
                </a:solidFill>
              </a:rPr>
              <a:t>жизни,передвигается</a:t>
            </a:r>
            <a:r>
              <a:rPr lang="ru-RU" dirty="0" smtClean="0">
                <a:solidFill>
                  <a:schemeClr val="bg1"/>
                </a:solidFill>
              </a:rPr>
              <a:t> медленно. Голос подает только в случае опасности, кричит, как ребенок.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5" descr="164633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6056" y="1714500"/>
            <a:ext cx="3816423" cy="43513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Малайский медведь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04664"/>
            <a:ext cx="4474840" cy="5721499"/>
          </a:xfrm>
        </p:spPr>
        <p:txBody>
          <a:bodyPr>
            <a:normAutofit fontScale="85000" lnSpcReduction="20000"/>
          </a:bodyPr>
          <a:lstStyle/>
          <a:p>
            <a:pPr marL="265176" indent="-265176" algn="just">
              <a:buNone/>
              <a:defRPr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Днём малайский медведь спит или греется на солнце. На поиски корма он отправляется ночью, длинным языком вылизывает мёд из ульев диких пчёл, достаёт термитов из термитников. Изогнутыми когтями малайский медведь</a:t>
            </a:r>
          </a:p>
          <a:p>
            <a:pPr marL="265176" indent="-265176" algn="just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срывает плоды с ветвей и сдирает кору с деревьев в поисках вкусных личинок насекомых. </a:t>
            </a:r>
          </a:p>
          <a:p>
            <a:pPr marL="265176" indent="-265176" algn="just"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 Обитает в Юго-Восточной Азии.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F:\DCIM\100SSCAM\S7300889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18922" r="9174"/>
          <a:stretch>
            <a:fillRect/>
          </a:stretch>
        </p:blipFill>
        <p:spPr>
          <a:xfrm>
            <a:off x="500063" y="2500313"/>
            <a:ext cx="3128962" cy="3870325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886</Words>
  <Application>Microsoft Office PowerPoint</Application>
  <PresentationFormat>Экран (4:3)</PresentationFormat>
  <Paragraphs>122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Литература 2 класс Виталий Бианки «Музыкант»</vt:lpstr>
      <vt:lpstr>В перевалку зверь идёт По малину и по мёд. Любит сладкое он очень А когда приходит осень, Ляжет в яму до весны, И спокойно видит сны.  </vt:lpstr>
      <vt:lpstr>Что знаете о медведе?</vt:lpstr>
      <vt:lpstr>БУРЫЙ МЕДВЕДЬ</vt:lpstr>
      <vt:lpstr>Белый медведь</vt:lpstr>
      <vt:lpstr>Медведь гризли</vt:lpstr>
      <vt:lpstr>Панда </vt:lpstr>
      <vt:lpstr>Коала</vt:lpstr>
      <vt:lpstr>Малайский медведь</vt:lpstr>
      <vt:lpstr>Очковый медведь </vt:lpstr>
      <vt:lpstr>скороговорка</vt:lpstr>
      <vt:lpstr>Соедини стрелкой</vt:lpstr>
      <vt:lpstr>Составьте слово</vt:lpstr>
      <vt:lpstr>В.Бианки  «Музыкант» </vt:lpstr>
      <vt:lpstr>       Виталий  Бианки</vt:lpstr>
      <vt:lpstr>Слайд 16</vt:lpstr>
      <vt:lpstr>Цели урока</vt:lpstr>
      <vt:lpstr>Медвежатник</vt:lpstr>
      <vt:lpstr>Маша и медведь приглашают отдохнуть</vt:lpstr>
      <vt:lpstr>Первичное прочтение (тест)</vt:lpstr>
      <vt:lpstr>Самопроверка</vt:lpstr>
      <vt:lpstr>1 часть</vt:lpstr>
      <vt:lpstr>2 часть</vt:lpstr>
      <vt:lpstr>3 часть</vt:lpstr>
      <vt:lpstr>4 часть</vt:lpstr>
      <vt:lpstr>Красив тот, кто красиво поступает</vt:lpstr>
      <vt:lpstr> рефлексия </vt:lpstr>
      <vt:lpstr>Итог урока:</vt:lpstr>
      <vt:lpstr> Домашнее задание  </vt:lpstr>
      <vt:lpstr>Слайд 30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Виталий Бианки </dc:title>
  <dc:creator>Dimon</dc:creator>
  <cp:lastModifiedBy>Dimon</cp:lastModifiedBy>
  <cp:revision>41</cp:revision>
  <dcterms:created xsi:type="dcterms:W3CDTF">2014-10-08T16:29:29Z</dcterms:created>
  <dcterms:modified xsi:type="dcterms:W3CDTF">2014-10-28T14:46:55Z</dcterms:modified>
</cp:coreProperties>
</file>