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56" r:id="rId2"/>
    <p:sldId id="306" r:id="rId3"/>
    <p:sldId id="276" r:id="rId4"/>
    <p:sldId id="258" r:id="rId5"/>
    <p:sldId id="307" r:id="rId6"/>
    <p:sldId id="259" r:id="rId7"/>
    <p:sldId id="261" r:id="rId8"/>
    <p:sldId id="278" r:id="rId9"/>
    <p:sldId id="288" r:id="rId10"/>
    <p:sldId id="283" r:id="rId11"/>
    <p:sldId id="284" r:id="rId12"/>
    <p:sldId id="285" r:id="rId13"/>
    <p:sldId id="286" r:id="rId14"/>
    <p:sldId id="287" r:id="rId15"/>
    <p:sldId id="304" r:id="rId16"/>
    <p:sldId id="305" r:id="rId17"/>
    <p:sldId id="308" r:id="rId18"/>
    <p:sldId id="302" r:id="rId19"/>
    <p:sldId id="303" r:id="rId20"/>
    <p:sldId id="299" r:id="rId21"/>
    <p:sldId id="311" r:id="rId22"/>
    <p:sldId id="309" r:id="rId23"/>
    <p:sldId id="313" r:id="rId24"/>
    <p:sldId id="31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5C5"/>
    <a:srgbClr val="000000"/>
    <a:srgbClr val="1EE051"/>
    <a:srgbClr val="E2F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587" autoAdjust="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370C9-492D-46C5-91E1-B7D37C77A6F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FC53F-3E28-4785-B398-E103FE89A9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234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5ABC-E4AA-41CF-8FE6-0C31FD9E1261}" type="datetime1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E603-4273-4A7B-90B1-DB63E448BDA6}" type="datetime1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1E21-2421-4EFA-A0AD-34DC756132C7}" type="datetime1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84D2-44C5-4598-9AE9-77C5E12C4C42}" type="datetime1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E03-117F-43E3-AAFD-4EED70179FFE}" type="datetime1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E78D-4D9C-4FE1-930E-8033095ABE65}" type="datetime1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4102-9405-4BB0-B371-A83EF1086822}" type="datetime1">
              <a:rPr lang="ru-RU" smtClean="0"/>
              <a:pPr/>
              <a:t>09.11.2013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9469-AE38-405B-AB63-D1562F75DE53}" type="datetime1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2B7A-DE37-4B9E-AF9D-CB0E942073C6}" type="datetime1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6A59-43B2-4B37-8F5B-56B22617F56E}" type="datetime1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DB8B-B639-4991-9AB6-3D5F4DB00B85}" type="datetime1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21E12-DD30-4AAB-BD60-767271A91F85}" type="datetime1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F87C2-1BDE-4D37-BF13-63781313C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globus.ru/besplatno-smajliki-forum-blog-web" TargetMode="External"/><Relationship Id="rId2" Type="http://schemas.openxmlformats.org/officeDocument/2006/relationships/hyperlink" Target="http://yrokipecherina.ucoz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285860"/>
            <a:ext cx="8358246" cy="3714776"/>
          </a:xfrm>
        </p:spPr>
        <p:txBody>
          <a:bodyPr>
            <a:noAutofit/>
          </a:bodyPr>
          <a:lstStyle/>
          <a:p>
            <a:r>
              <a:rPr lang="ru-RU" sz="4800" b="1" i="1" dirty="0" smtClean="0"/>
              <a:t>Сложноподчинённые предложения. Систематизация и обобщение изученного.</a:t>
            </a:r>
            <a:br>
              <a:rPr lang="ru-RU" sz="4800" b="1" i="1" dirty="0" smtClean="0"/>
            </a:br>
            <a:r>
              <a:rPr lang="ru-RU" sz="4800" b="1" i="1" dirty="0" smtClean="0"/>
              <a:t>Подготовка к ГИА.</a:t>
            </a:r>
            <a:endParaRPr lang="ru-RU" sz="4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271442" cy="328618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28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Урок по русскому языку.                     9 класс.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5643578"/>
            <a:ext cx="4357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Автор: Е. А. </a:t>
            </a:r>
            <a:r>
              <a:rPr lang="ru-RU" sz="2400" b="1" dirty="0" err="1" smtClean="0"/>
              <a:t>Печерина</a:t>
            </a:r>
            <a:r>
              <a:rPr lang="ru-RU" sz="2400" b="1" dirty="0" smtClean="0"/>
              <a:t>, учитель русского языка и литературы.</a:t>
            </a:r>
            <a:endParaRPr lang="ru-RU" sz="2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3"/>
            <a:ext cx="8229600" cy="3572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1228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8583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    </a:t>
            </a:r>
            <a:r>
              <a:rPr lang="ru-RU" sz="3600" b="1" i="1" dirty="0" smtClean="0"/>
              <a:t>(</a:t>
            </a:r>
            <a:r>
              <a:rPr lang="ru-RU" sz="3600" b="1" i="1" dirty="0" smtClean="0">
                <a:solidFill>
                  <a:srgbClr val="FF0000"/>
                </a:solidFill>
              </a:rPr>
              <a:t>1</a:t>
            </a:r>
            <a:r>
              <a:rPr lang="ru-RU" sz="3600" b="1" i="1" dirty="0" smtClean="0"/>
              <a:t>)Ночь прошла под большой чистой луной, и к утру лёг первый мороз. </a:t>
            </a:r>
          </a:p>
          <a:p>
            <a:r>
              <a:rPr lang="ru-RU" sz="3600" b="1" i="1" dirty="0" smtClean="0"/>
              <a:t>     (</a:t>
            </a:r>
            <a:r>
              <a:rPr lang="ru-RU" sz="3600" b="1" i="1" dirty="0" smtClean="0">
                <a:solidFill>
                  <a:srgbClr val="FF0000"/>
                </a:solidFill>
              </a:rPr>
              <a:t>2</a:t>
            </a:r>
            <a:r>
              <a:rPr lang="ru-RU" sz="3600" b="1" i="1" dirty="0" smtClean="0"/>
              <a:t>)Первый раз обратил внимание, что иволги поют на разные лады. </a:t>
            </a:r>
          </a:p>
          <a:p>
            <a:r>
              <a:rPr lang="ru-RU" sz="3600" b="1" i="1" dirty="0" smtClean="0"/>
              <a:t>     (</a:t>
            </a:r>
            <a:r>
              <a:rPr lang="ru-RU" sz="3600" b="1" i="1" dirty="0" smtClean="0">
                <a:solidFill>
                  <a:srgbClr val="FF0000"/>
                </a:solidFill>
              </a:rPr>
              <a:t>3</a:t>
            </a:r>
            <a:r>
              <a:rPr lang="ru-RU" sz="3600" b="1" i="1" dirty="0" smtClean="0"/>
              <a:t>)А тетерева до того напуганы ястребом, что и выстрела не испугались. </a:t>
            </a:r>
          </a:p>
          <a:p>
            <a:r>
              <a:rPr lang="ru-RU" sz="3600" b="1" i="1" dirty="0" smtClean="0"/>
              <a:t>     (</a:t>
            </a:r>
            <a:r>
              <a:rPr lang="ru-RU" sz="3600" b="1" i="1" dirty="0" smtClean="0">
                <a:solidFill>
                  <a:srgbClr val="FF0000"/>
                </a:solidFill>
              </a:rPr>
              <a:t>4</a:t>
            </a:r>
            <a:r>
              <a:rPr lang="ru-RU" sz="3600" b="1" i="1" dirty="0" smtClean="0"/>
              <a:t>)Тогда деревья в лесу сливались в одну зелёную массу - теперь каждое является само собой. </a:t>
            </a:r>
            <a:endParaRPr lang="ru-RU" sz="3600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00958" y="5000636"/>
            <a:ext cx="142876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ОТВЕТ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4929198"/>
            <a:ext cx="50720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3200" b="1" dirty="0" smtClean="0">
                <a:solidFill>
                  <a:srgbClr val="0000FF"/>
                </a:solidFill>
              </a:rPr>
              <a:t>Из первого предложения выпишите слово с непроверяемой гласной в корне.</a:t>
            </a:r>
            <a:endParaRPr lang="ru-RU" sz="3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58016" y="5929330"/>
            <a:ext cx="214314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2" action="ppaction://hlinksldjump"/>
              </a:rPr>
              <a:t>СЛЕДУЮЩИЙ ВОПРОС</a:t>
            </a:r>
            <a:endParaRPr lang="ru-RU" sz="2400" b="1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142844" y="5143512"/>
            <a:ext cx="1714512" cy="1714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ВОПРОС ч. А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86446" y="857232"/>
            <a:ext cx="1285884" cy="428628"/>
          </a:xfrm>
          <a:prstGeom prst="rect">
            <a:avLst/>
          </a:prstGeom>
          <a:solidFill>
            <a:srgbClr val="D20000">
              <a:alpha val="28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3"/>
            <a:ext cx="8229600" cy="3572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1228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8583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    </a:t>
            </a:r>
            <a:r>
              <a:rPr lang="ru-RU" sz="3600" b="1" i="1" dirty="0" smtClean="0"/>
              <a:t>(</a:t>
            </a:r>
            <a:r>
              <a:rPr lang="ru-RU" sz="3600" b="1" i="1" dirty="0" smtClean="0">
                <a:solidFill>
                  <a:srgbClr val="FF0000"/>
                </a:solidFill>
              </a:rPr>
              <a:t>1</a:t>
            </a:r>
            <a:r>
              <a:rPr lang="ru-RU" sz="3600" b="1" i="1" dirty="0" smtClean="0"/>
              <a:t>)Ночь прошла под большой чистой луной, и к утру лёг первый мороз. </a:t>
            </a:r>
          </a:p>
          <a:p>
            <a:r>
              <a:rPr lang="ru-RU" sz="3600" b="1" i="1" dirty="0" smtClean="0"/>
              <a:t>     (</a:t>
            </a:r>
            <a:r>
              <a:rPr lang="ru-RU" sz="3600" b="1" i="1" dirty="0" smtClean="0">
                <a:solidFill>
                  <a:srgbClr val="FF0000"/>
                </a:solidFill>
              </a:rPr>
              <a:t>2</a:t>
            </a:r>
            <a:r>
              <a:rPr lang="ru-RU" sz="3600" b="1" i="1" dirty="0" smtClean="0"/>
              <a:t>)Первый раз обратил внимание, что иволги поют на разные лады. </a:t>
            </a:r>
          </a:p>
          <a:p>
            <a:r>
              <a:rPr lang="ru-RU" sz="3600" b="1" i="1" dirty="0" smtClean="0"/>
              <a:t>     (</a:t>
            </a:r>
            <a:r>
              <a:rPr lang="ru-RU" sz="3600" b="1" i="1" dirty="0" smtClean="0">
                <a:solidFill>
                  <a:srgbClr val="FF0000"/>
                </a:solidFill>
              </a:rPr>
              <a:t>3</a:t>
            </a:r>
            <a:r>
              <a:rPr lang="ru-RU" sz="3600" b="1" i="1" dirty="0" smtClean="0"/>
              <a:t>)А тетерева до того напуганы ястребом, что и выстрела не испугались. </a:t>
            </a:r>
          </a:p>
          <a:p>
            <a:r>
              <a:rPr lang="ru-RU" sz="3600" b="1" i="1" dirty="0" smtClean="0"/>
              <a:t>     (</a:t>
            </a:r>
            <a:r>
              <a:rPr lang="ru-RU" sz="3600" b="1" i="1" dirty="0" smtClean="0">
                <a:solidFill>
                  <a:srgbClr val="FF0000"/>
                </a:solidFill>
              </a:rPr>
              <a:t>4</a:t>
            </a:r>
            <a:r>
              <a:rPr lang="ru-RU" sz="3600" b="1" i="1" dirty="0" smtClean="0"/>
              <a:t>)Тогда деревья в лесу сливались в одну зелёную массу - теперь каждое является само собой. </a:t>
            </a:r>
            <a:endParaRPr lang="ru-RU" sz="3600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00958" y="5000636"/>
            <a:ext cx="142876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ОТВЕТ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4857760"/>
            <a:ext cx="53578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3200" b="1" dirty="0" smtClean="0">
                <a:solidFill>
                  <a:srgbClr val="0000FF"/>
                </a:solidFill>
              </a:rPr>
              <a:t>В каком слове правописание приставки зависит от следующего после приставки согласного?</a:t>
            </a:r>
            <a:endParaRPr lang="ru-RU" sz="3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00860" y="5929330"/>
            <a:ext cx="214314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2" action="ppaction://hlinksldjump"/>
              </a:rPr>
              <a:t>СЛЕДУЮЩИЙ ВОПРОС</a:t>
            </a:r>
            <a:endParaRPr lang="ru-RU" sz="2400" b="1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142844" y="5143512"/>
            <a:ext cx="1714512" cy="1285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ВОПРОС ч. А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388" y="3000372"/>
            <a:ext cx="2357454" cy="571504"/>
          </a:xfrm>
          <a:prstGeom prst="rect">
            <a:avLst/>
          </a:prstGeom>
          <a:solidFill>
            <a:srgbClr val="D20000">
              <a:alpha val="28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3"/>
            <a:ext cx="8229600" cy="3572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1228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8583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    </a:t>
            </a:r>
            <a:r>
              <a:rPr lang="ru-RU" sz="3600" b="1" i="1" dirty="0" smtClean="0"/>
              <a:t>(</a:t>
            </a:r>
            <a:r>
              <a:rPr lang="ru-RU" sz="3600" b="1" i="1" dirty="0" smtClean="0">
                <a:solidFill>
                  <a:srgbClr val="FF0000"/>
                </a:solidFill>
              </a:rPr>
              <a:t>1</a:t>
            </a:r>
            <a:r>
              <a:rPr lang="ru-RU" sz="3600" b="1" i="1" dirty="0" smtClean="0"/>
              <a:t>)Ночь прошла под большой чистой луной, и к утру лёг первый мороз. </a:t>
            </a:r>
          </a:p>
          <a:p>
            <a:r>
              <a:rPr lang="ru-RU" sz="3600" b="1" i="1" dirty="0" smtClean="0"/>
              <a:t>     (</a:t>
            </a:r>
            <a:r>
              <a:rPr lang="ru-RU" sz="3600" b="1" i="1" dirty="0" smtClean="0">
                <a:solidFill>
                  <a:srgbClr val="FF0000"/>
                </a:solidFill>
              </a:rPr>
              <a:t>2</a:t>
            </a:r>
            <a:r>
              <a:rPr lang="ru-RU" sz="3600" b="1" i="1" dirty="0" smtClean="0"/>
              <a:t>)Первый раз обратил внимание, что иволги поют на разные лады. </a:t>
            </a:r>
          </a:p>
          <a:p>
            <a:r>
              <a:rPr lang="ru-RU" sz="3600" b="1" i="1" dirty="0" smtClean="0"/>
              <a:t>     (</a:t>
            </a:r>
            <a:r>
              <a:rPr lang="ru-RU" sz="3600" b="1" i="1" dirty="0" smtClean="0">
                <a:solidFill>
                  <a:srgbClr val="FF0000"/>
                </a:solidFill>
              </a:rPr>
              <a:t>3</a:t>
            </a:r>
            <a:r>
              <a:rPr lang="ru-RU" sz="3600" b="1" i="1" dirty="0" smtClean="0"/>
              <a:t>)А тетерева до того напуганы ястребом, что и выстрела не испугались. </a:t>
            </a:r>
          </a:p>
          <a:p>
            <a:r>
              <a:rPr lang="ru-RU" sz="3600" b="1" i="1" dirty="0" smtClean="0"/>
              <a:t>     (</a:t>
            </a:r>
            <a:r>
              <a:rPr lang="ru-RU" sz="3600" b="1" i="1" dirty="0" smtClean="0">
                <a:solidFill>
                  <a:srgbClr val="FF0000"/>
                </a:solidFill>
              </a:rPr>
              <a:t>4</a:t>
            </a:r>
            <a:r>
              <a:rPr lang="ru-RU" sz="3600" b="1" i="1" dirty="0" smtClean="0"/>
              <a:t>)Тогда деревья в лесу сливались в одну зелёную массу - теперь каждое является само собой. </a:t>
            </a:r>
            <a:endParaRPr lang="ru-RU" sz="3600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00958" y="5000636"/>
            <a:ext cx="142876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ОТВЕТ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5143512"/>
            <a:ext cx="4857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3200" b="1" dirty="0" smtClean="0">
                <a:solidFill>
                  <a:srgbClr val="0000FF"/>
                </a:solidFill>
              </a:rPr>
              <a:t>Укажите число грамматических основ во втором предложении.</a:t>
            </a:r>
            <a:endParaRPr lang="ru-RU" sz="3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58016" y="5929330"/>
            <a:ext cx="214314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2" action="ppaction://hlinksldjump"/>
              </a:rPr>
              <a:t>СЛЕДУЮЩИЙ ВОПРОС</a:t>
            </a:r>
            <a:endParaRPr lang="ru-RU" sz="2400" b="1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142844" y="5143512"/>
            <a:ext cx="1714512" cy="1285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ВОПРОС ч. В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72198" y="4714884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</a:rPr>
              <a:t>2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3"/>
            <a:ext cx="8229600" cy="3572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1228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8583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    </a:t>
            </a:r>
            <a:r>
              <a:rPr lang="ru-RU" sz="3600" b="1" i="1" dirty="0" smtClean="0"/>
              <a:t>(</a:t>
            </a:r>
            <a:r>
              <a:rPr lang="ru-RU" sz="3600" b="1" i="1" dirty="0" smtClean="0">
                <a:solidFill>
                  <a:srgbClr val="FF0000"/>
                </a:solidFill>
              </a:rPr>
              <a:t>1</a:t>
            </a:r>
            <a:r>
              <a:rPr lang="ru-RU" sz="3600" b="1" i="1" dirty="0" smtClean="0"/>
              <a:t>)Ночь прошла под большой чистой луной, и к утру лёг первый мороз. </a:t>
            </a:r>
          </a:p>
          <a:p>
            <a:r>
              <a:rPr lang="ru-RU" sz="3600" b="1" i="1" dirty="0" smtClean="0"/>
              <a:t>     (</a:t>
            </a:r>
            <a:r>
              <a:rPr lang="ru-RU" sz="3600" b="1" i="1" dirty="0" smtClean="0">
                <a:solidFill>
                  <a:srgbClr val="FF0000"/>
                </a:solidFill>
              </a:rPr>
              <a:t>2</a:t>
            </a:r>
            <a:r>
              <a:rPr lang="ru-RU" sz="3600" b="1" i="1" dirty="0" smtClean="0"/>
              <a:t>)Первый раз обратил внимание, что иволги поют на разные лады. </a:t>
            </a:r>
          </a:p>
          <a:p>
            <a:r>
              <a:rPr lang="ru-RU" sz="3600" b="1" i="1" dirty="0" smtClean="0"/>
              <a:t>     (</a:t>
            </a:r>
            <a:r>
              <a:rPr lang="ru-RU" sz="3600" b="1" i="1" dirty="0" smtClean="0">
                <a:solidFill>
                  <a:srgbClr val="FF0000"/>
                </a:solidFill>
              </a:rPr>
              <a:t>3</a:t>
            </a:r>
            <a:r>
              <a:rPr lang="ru-RU" sz="3600" b="1" i="1" dirty="0" smtClean="0"/>
              <a:t>)А тетерева до того напуганы ястребом, что и выстрела не испугались. </a:t>
            </a:r>
          </a:p>
          <a:p>
            <a:r>
              <a:rPr lang="ru-RU" sz="3600" b="1" i="1" dirty="0" smtClean="0"/>
              <a:t>     (</a:t>
            </a:r>
            <a:r>
              <a:rPr lang="ru-RU" sz="3600" b="1" i="1" dirty="0" smtClean="0">
                <a:solidFill>
                  <a:srgbClr val="FF0000"/>
                </a:solidFill>
              </a:rPr>
              <a:t>4</a:t>
            </a:r>
            <a:r>
              <a:rPr lang="ru-RU" sz="3600" b="1" i="1" dirty="0" smtClean="0"/>
              <a:t>)Тогда деревья в лесу сливались в одну зелёную массу - теперь каждое является само собой. </a:t>
            </a:r>
            <a:endParaRPr lang="ru-RU" sz="3600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00958" y="5000636"/>
            <a:ext cx="142876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ОТВЕТ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5143512"/>
            <a:ext cx="4857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3200" b="1" dirty="0" smtClean="0">
                <a:solidFill>
                  <a:srgbClr val="0000FF"/>
                </a:solidFill>
              </a:rPr>
              <a:t>Выпишите грамматические основы третьего предложения.</a:t>
            </a:r>
            <a:endParaRPr lang="ru-RU" sz="3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58016" y="5929330"/>
            <a:ext cx="214314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2" action="ppaction://hlinksldjump"/>
              </a:rPr>
              <a:t>СЛЕДУЮЩИЙ ВОПРОС</a:t>
            </a:r>
            <a:endParaRPr lang="ru-RU" sz="2400" b="1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142844" y="5143512"/>
            <a:ext cx="1714512" cy="1285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ВОПРОС ч. В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29058" y="5357826"/>
            <a:ext cx="359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 </a:t>
            </a:r>
            <a:endParaRPr lang="ru-RU" sz="6000" dirty="0">
              <a:solidFill>
                <a:srgbClr val="7030A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643042" y="2857496"/>
            <a:ext cx="2071702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500694" y="2857496"/>
            <a:ext cx="2071702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500694" y="3000372"/>
            <a:ext cx="2071702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929322" y="3429000"/>
            <a:ext cx="27860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929322" y="3571876"/>
            <a:ext cx="27860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3"/>
            <a:ext cx="8229600" cy="3572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1228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8583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    </a:t>
            </a:r>
            <a:r>
              <a:rPr lang="ru-RU" sz="3600" b="1" i="1" dirty="0" smtClean="0"/>
              <a:t>(</a:t>
            </a:r>
            <a:r>
              <a:rPr lang="ru-RU" sz="3600" b="1" i="1" dirty="0" smtClean="0">
                <a:solidFill>
                  <a:srgbClr val="FF0000"/>
                </a:solidFill>
              </a:rPr>
              <a:t>1</a:t>
            </a:r>
            <a:r>
              <a:rPr lang="ru-RU" sz="3600" b="1" i="1" dirty="0" smtClean="0"/>
              <a:t>)Ночь прошла под большой чистой луной, и к утру лёг первый мороз. </a:t>
            </a:r>
          </a:p>
          <a:p>
            <a:r>
              <a:rPr lang="ru-RU" sz="3600" b="1" i="1" dirty="0" smtClean="0"/>
              <a:t>     (</a:t>
            </a:r>
            <a:r>
              <a:rPr lang="ru-RU" sz="3600" b="1" i="1" dirty="0" smtClean="0">
                <a:solidFill>
                  <a:srgbClr val="FF0000"/>
                </a:solidFill>
              </a:rPr>
              <a:t>2</a:t>
            </a:r>
            <a:r>
              <a:rPr lang="ru-RU" sz="3600" b="1" i="1" dirty="0" smtClean="0"/>
              <a:t>)Первый раз обратил внимание, что иволги поют на разные лады. </a:t>
            </a:r>
          </a:p>
          <a:p>
            <a:r>
              <a:rPr lang="ru-RU" sz="3600" b="1" i="1" dirty="0" smtClean="0"/>
              <a:t>     (</a:t>
            </a:r>
            <a:r>
              <a:rPr lang="ru-RU" sz="3600" b="1" i="1" dirty="0" smtClean="0">
                <a:solidFill>
                  <a:srgbClr val="FF0000"/>
                </a:solidFill>
              </a:rPr>
              <a:t>3</a:t>
            </a:r>
            <a:r>
              <a:rPr lang="ru-RU" sz="3600" b="1" i="1" dirty="0" smtClean="0"/>
              <a:t>)А тетерева до того напуганы ястребом, что и выстрела не испугались. </a:t>
            </a:r>
          </a:p>
          <a:p>
            <a:r>
              <a:rPr lang="ru-RU" sz="3600" b="1" i="1" dirty="0" smtClean="0"/>
              <a:t>     (</a:t>
            </a:r>
            <a:r>
              <a:rPr lang="ru-RU" sz="3600" b="1" i="1" dirty="0" smtClean="0">
                <a:solidFill>
                  <a:srgbClr val="FF0000"/>
                </a:solidFill>
              </a:rPr>
              <a:t>4</a:t>
            </a:r>
            <a:r>
              <a:rPr lang="ru-RU" sz="3600" b="1" i="1" dirty="0" smtClean="0"/>
              <a:t>)Тогда деревья в лесу сливались в одну зелёную массу - теперь каждое является само собой. </a:t>
            </a:r>
            <a:endParaRPr lang="ru-RU" sz="3600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00958" y="5000636"/>
            <a:ext cx="142876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ОТВЕТ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4929198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3200" b="1" dirty="0" smtClean="0">
                <a:solidFill>
                  <a:srgbClr val="0000FF"/>
                </a:solidFill>
              </a:rPr>
              <a:t>Напишите номер предложения с придаточным обстоятельственным.</a:t>
            </a:r>
            <a:endParaRPr lang="ru-RU" sz="3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58016" y="5929330"/>
            <a:ext cx="214314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2" action="ppaction://hlinksldjump"/>
              </a:rPr>
              <a:t>ДАЛЕЕ</a:t>
            </a:r>
            <a:endParaRPr lang="ru-RU" sz="2400" b="1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142844" y="5143512"/>
            <a:ext cx="1714512" cy="1285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ВОПРОС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29058" y="5143512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</a:rPr>
              <a:t>3</a:t>
            </a:r>
            <a:endParaRPr lang="ru-RU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V. Самостоятельная работа</a:t>
            </a: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3" name="Содержимое 12" descr="22ecdb766c0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071678"/>
            <a:ext cx="5064479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Физкультминутка</a:t>
            </a: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7" name="Рисунок 6" descr="s1067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2071678"/>
            <a:ext cx="1175271" cy="1285884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715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 descr="s1067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4071942"/>
            <a:ext cx="1175271" cy="1285884"/>
          </a:xfrm>
          <a:prstGeom prst="rect">
            <a:avLst/>
          </a:prstGeom>
        </p:spPr>
      </p:pic>
      <p:pic>
        <p:nvPicPr>
          <p:cNvPr id="10" name="Рисунок 9" descr="s1067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4143380"/>
            <a:ext cx="1175271" cy="1285884"/>
          </a:xfrm>
          <a:prstGeom prst="rect">
            <a:avLst/>
          </a:prstGeom>
        </p:spPr>
      </p:pic>
      <p:pic>
        <p:nvPicPr>
          <p:cNvPr id="11" name="Рисунок 10" descr="s1067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2214554"/>
            <a:ext cx="1175271" cy="1285884"/>
          </a:xfrm>
          <a:prstGeom prst="rect">
            <a:avLst/>
          </a:prstGeom>
        </p:spPr>
      </p:pic>
      <p:pic>
        <p:nvPicPr>
          <p:cNvPr id="12" name="Рисунок 11" descr="s1067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000240"/>
            <a:ext cx="1175271" cy="1285884"/>
          </a:xfrm>
          <a:prstGeom prst="rect">
            <a:avLst/>
          </a:prstGeom>
        </p:spPr>
      </p:pic>
      <p:pic>
        <p:nvPicPr>
          <p:cNvPr id="13" name="Рисунок 12" descr="s1067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4071942"/>
            <a:ext cx="1175271" cy="1285884"/>
          </a:xfrm>
          <a:prstGeom prst="rect">
            <a:avLst/>
          </a:prstGeom>
        </p:spPr>
      </p:pic>
      <p:pic>
        <p:nvPicPr>
          <p:cNvPr id="14" name="Рисунок 13" descr="s1067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071942"/>
            <a:ext cx="1175271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VI. Работа над сжатием текста.</a:t>
            </a:r>
            <a:br>
              <a:rPr lang="ru-RU" b="1" dirty="0" smtClean="0"/>
            </a:br>
            <a:r>
              <a:rPr lang="ru-RU" b="1" dirty="0" smtClean="0"/>
              <a:t> Замена (упрощение).</a:t>
            </a:r>
            <a:endParaRPr lang="ru-RU" dirty="0"/>
          </a:p>
        </p:txBody>
      </p:sp>
      <p:pic>
        <p:nvPicPr>
          <p:cNvPr id="6" name="Содержимое 5" descr="22ecdb766c0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2285992"/>
            <a:ext cx="4547253" cy="3720246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71527"/>
            <a:ext cx="8229600" cy="4286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57999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42844" y="2535246"/>
            <a:ext cx="90011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0" y="5572116"/>
            <a:ext cx="1857356" cy="1285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ВОПРОСЫ</a:t>
            </a:r>
          </a:p>
          <a:p>
            <a:pPr algn="ctr"/>
            <a:r>
              <a:rPr lang="ru-RU" sz="2400" b="1" dirty="0" smtClean="0"/>
              <a:t>ч. В и С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29520" y="5286388"/>
            <a:ext cx="142876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ОТВЕТ</a:t>
            </a:r>
            <a:endParaRPr lang="ru-RU" sz="3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00860" y="6143620"/>
            <a:ext cx="214314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2" action="ppaction://hlinksldjump"/>
              </a:rPr>
              <a:t>ДАЛЕЕ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528834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Выпишите номер СПП с придаточным обстоятельственным.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0"/>
            <a:ext cx="900115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/>
              <a:t>(</a:t>
            </a:r>
            <a:r>
              <a:rPr lang="ru-RU" sz="3200" b="1" i="1" dirty="0" smtClean="0">
                <a:solidFill>
                  <a:srgbClr val="FF0000"/>
                </a:solidFill>
              </a:rPr>
              <a:t>1</a:t>
            </a:r>
            <a:r>
              <a:rPr lang="ru-RU" sz="3200" b="1" i="1" dirty="0" smtClean="0"/>
              <a:t>) Небольшое помещение на втором этаже занимает фирма, которая предлагает своим клиентам туры по всем континентам и странам.</a:t>
            </a:r>
            <a:endParaRPr lang="ru-RU" sz="3200" b="1" dirty="0" smtClean="0"/>
          </a:p>
          <a:p>
            <a:pPr lvl="0"/>
            <a:r>
              <a:rPr lang="ru-RU" sz="3200" b="1" i="1" dirty="0" smtClean="0"/>
              <a:t>(</a:t>
            </a:r>
            <a:r>
              <a:rPr lang="ru-RU" sz="3200" b="1" i="1" dirty="0" smtClean="0">
                <a:solidFill>
                  <a:srgbClr val="FF0000"/>
                </a:solidFill>
              </a:rPr>
              <a:t>2</a:t>
            </a:r>
            <a:r>
              <a:rPr lang="ru-RU" sz="3200" b="1" i="1" dirty="0" smtClean="0"/>
              <a:t>) Приятно смотреть на зимородка, </a:t>
            </a:r>
          </a:p>
          <a:p>
            <a:pPr lvl="0"/>
            <a:r>
              <a:rPr lang="ru-RU" sz="3200" b="1" i="1" dirty="0" smtClean="0"/>
              <a:t>который, плавно опустившись на ветку ольхи, склонившуюся к самому зеркалу реки, принялся подкарауливать добычу.</a:t>
            </a:r>
            <a:endParaRPr lang="ru-RU" sz="3200" b="1" dirty="0" smtClean="0"/>
          </a:p>
          <a:p>
            <a:pPr lvl="0"/>
            <a:r>
              <a:rPr lang="ru-RU" sz="3200" b="1" i="1" dirty="0" smtClean="0"/>
              <a:t>(</a:t>
            </a:r>
            <a:r>
              <a:rPr lang="ru-RU" sz="3200" b="1" i="1" dirty="0" smtClean="0">
                <a:solidFill>
                  <a:srgbClr val="FF0000"/>
                </a:solidFill>
              </a:rPr>
              <a:t>3</a:t>
            </a:r>
            <a:r>
              <a:rPr lang="ru-RU" sz="3200" b="1" i="1" dirty="0" smtClean="0"/>
              <a:t>) Когда читаешь дневник Никитина, то чувствуешь его беспредельную любовь к родине.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29454" y="1643050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1</a:t>
            </a:r>
            <a:r>
              <a:rPr lang="ru-RU" sz="3200" b="1" i="1" dirty="0" smtClean="0"/>
              <a:t> 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2214554"/>
            <a:ext cx="571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2</a:t>
            </a:r>
            <a:r>
              <a:rPr lang="ru-RU" sz="3200" b="1" i="1" dirty="0" smtClean="0"/>
              <a:t> 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929454" y="2714620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4</a:t>
            </a:r>
            <a:r>
              <a:rPr lang="ru-RU" sz="3200" b="1" i="1" dirty="0" smtClean="0"/>
              <a:t> 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643934" y="2071678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3</a:t>
            </a:r>
            <a:r>
              <a:rPr lang="ru-RU" sz="3200" b="1" i="1" dirty="0" smtClean="0"/>
              <a:t> 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3929066"/>
            <a:ext cx="7929586" cy="1428760"/>
          </a:xfrm>
          <a:prstGeom prst="rect">
            <a:avLst/>
          </a:prstGeom>
          <a:solidFill>
            <a:srgbClr val="D20000">
              <a:alpha val="28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85918" y="5572140"/>
            <a:ext cx="5072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Назовите придаточную часть.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14348" y="3929066"/>
            <a:ext cx="6429420" cy="571504"/>
          </a:xfrm>
          <a:prstGeom prst="rect">
            <a:avLst/>
          </a:prstGeom>
          <a:solidFill>
            <a:srgbClr val="D20000">
              <a:alpha val="28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928794" y="5288340"/>
            <a:ext cx="51435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Замените придаточное предложение деепричастным оборотом</a:t>
            </a:r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285984" y="3714752"/>
            <a:ext cx="4940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Читая дневник Никитина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17" grpId="1" animBg="1"/>
      <p:bldP spid="18" grpId="0"/>
      <p:bldP spid="18" grpId="1"/>
      <p:bldP spid="19" grpId="0" animBg="1"/>
      <p:bldP spid="19" grpId="1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71527"/>
            <a:ext cx="8229600" cy="4286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57999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42844" y="2535246"/>
            <a:ext cx="90011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0" y="5572116"/>
            <a:ext cx="1857356" cy="1285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ВОПРОСЫ</a:t>
            </a:r>
          </a:p>
          <a:p>
            <a:pPr algn="ctr"/>
            <a:r>
              <a:rPr lang="ru-RU" sz="2400" b="1" dirty="0" smtClean="0"/>
              <a:t>ч. В и С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29520" y="5286388"/>
            <a:ext cx="142876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ОТВЕТ</a:t>
            </a:r>
            <a:endParaRPr lang="ru-RU" sz="3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00860" y="6143620"/>
            <a:ext cx="214314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2" action="ppaction://hlinksldjump"/>
              </a:rPr>
              <a:t>ДАЛЕЕ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1785918" y="6858000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0"/>
            <a:ext cx="900115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/>
              <a:t>(</a:t>
            </a:r>
            <a:r>
              <a:rPr lang="ru-RU" sz="3200" b="1" i="1" dirty="0" smtClean="0">
                <a:solidFill>
                  <a:srgbClr val="FF0000"/>
                </a:solidFill>
              </a:rPr>
              <a:t>1</a:t>
            </a:r>
            <a:r>
              <a:rPr lang="ru-RU" sz="3200" b="1" i="1" dirty="0" smtClean="0"/>
              <a:t>) Небольшое помещение на втором этаже занимает фирма, которая предлагает своим клиентам туры по всем континентам и странам.</a:t>
            </a:r>
            <a:endParaRPr lang="ru-RU" sz="3200" b="1" dirty="0" smtClean="0"/>
          </a:p>
          <a:p>
            <a:pPr lvl="0"/>
            <a:r>
              <a:rPr lang="ru-RU" sz="3200" b="1" i="1" dirty="0" smtClean="0"/>
              <a:t>(</a:t>
            </a:r>
            <a:r>
              <a:rPr lang="ru-RU" sz="3200" b="1" i="1" dirty="0" smtClean="0">
                <a:solidFill>
                  <a:srgbClr val="FF0000"/>
                </a:solidFill>
              </a:rPr>
              <a:t>2</a:t>
            </a:r>
            <a:r>
              <a:rPr lang="ru-RU" sz="3200" b="1" i="1" dirty="0" smtClean="0"/>
              <a:t>) Приятно смотреть на зимородка, </a:t>
            </a:r>
          </a:p>
          <a:p>
            <a:pPr lvl="0"/>
            <a:r>
              <a:rPr lang="ru-RU" sz="3200" b="1" i="1" dirty="0" smtClean="0"/>
              <a:t>который, плавно опустившись на ветку ольхи, склонившуюся к самому зеркалу реки, принялся подкарауливать добычу.</a:t>
            </a:r>
            <a:endParaRPr lang="ru-RU" sz="3200" b="1" dirty="0" smtClean="0"/>
          </a:p>
          <a:p>
            <a:pPr lvl="0"/>
            <a:r>
              <a:rPr lang="ru-RU" sz="3200" b="1" i="1" dirty="0" smtClean="0"/>
              <a:t>(</a:t>
            </a:r>
            <a:r>
              <a:rPr lang="ru-RU" sz="3200" b="1" i="1" dirty="0" smtClean="0">
                <a:solidFill>
                  <a:srgbClr val="FF0000"/>
                </a:solidFill>
              </a:rPr>
              <a:t>3</a:t>
            </a:r>
            <a:r>
              <a:rPr lang="ru-RU" sz="3200" b="1" i="1" dirty="0" smtClean="0"/>
              <a:t>) Когда читаешь дневник Никитина, то чувствуешь его беспредельную любовь к родине.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29454" y="1643050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1</a:t>
            </a:r>
            <a:r>
              <a:rPr lang="ru-RU" sz="3200" b="1" i="1" dirty="0" smtClean="0"/>
              <a:t> 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2214554"/>
            <a:ext cx="571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2</a:t>
            </a:r>
            <a:r>
              <a:rPr lang="ru-RU" sz="3200" b="1" i="1" dirty="0" smtClean="0"/>
              <a:t> 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929454" y="2714620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4</a:t>
            </a:r>
            <a:r>
              <a:rPr lang="ru-RU" sz="3200" b="1" i="1" dirty="0" smtClean="0"/>
              <a:t> 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643934" y="2071678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3</a:t>
            </a:r>
            <a:r>
              <a:rPr lang="ru-RU" sz="3200" b="1" i="1" dirty="0" smtClean="0"/>
              <a:t> 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143108" y="5214950"/>
            <a:ext cx="46434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Определите вид первого предложения.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71868" y="642918"/>
            <a:ext cx="5072098" cy="428628"/>
          </a:xfrm>
          <a:prstGeom prst="rect">
            <a:avLst/>
          </a:prstGeom>
          <a:solidFill>
            <a:srgbClr val="D20000">
              <a:alpha val="28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1071546"/>
            <a:ext cx="8510646" cy="928694"/>
          </a:xfrm>
          <a:prstGeom prst="rect">
            <a:avLst/>
          </a:prstGeom>
          <a:solidFill>
            <a:srgbClr val="D20000">
              <a:alpha val="28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785918" y="4724459"/>
            <a:ext cx="5500726" cy="2133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Замените придаточное определительное синонимичным определением.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143108" y="214290"/>
            <a:ext cx="44899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туристическая фирма.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14480" y="1357298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СПП с придаточным определительным.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417638"/>
          </a:xfrm>
        </p:spPr>
        <p:txBody>
          <a:bodyPr>
            <a:noAutofit/>
          </a:bodyPr>
          <a:lstStyle/>
          <a:p>
            <a:r>
              <a:rPr lang="ru-RU" b="1" dirty="0" smtClean="0"/>
              <a:t>III. Повторение теоретического материала</a:t>
            </a: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" name="Содержимое 9" descr="22ecdb766c0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2357430"/>
            <a:ext cx="4778724" cy="39096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71527"/>
            <a:ext cx="8229600" cy="4286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57999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42844" y="2535246"/>
            <a:ext cx="90011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0" y="5572116"/>
            <a:ext cx="1714512" cy="1285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ВОПРОС</a:t>
            </a:r>
          </a:p>
          <a:p>
            <a:pPr algn="ctr"/>
            <a:r>
              <a:rPr lang="ru-RU" sz="2400" b="1" dirty="0" smtClean="0"/>
              <a:t>Ч. В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29520" y="5286388"/>
            <a:ext cx="142876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ОТВЕТ</a:t>
            </a:r>
            <a:endParaRPr lang="ru-RU" sz="3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00860" y="6143620"/>
            <a:ext cx="214314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2" action="ppaction://hlinksldjump"/>
              </a:rPr>
              <a:t>ДАЛЕЕ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4000504"/>
            <a:ext cx="5786478" cy="264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Во втором предложении пронумерованы все запятые, выпишите цифру, обозначающую запятую между частями СПП.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0"/>
            <a:ext cx="900115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/>
              <a:t>(</a:t>
            </a:r>
            <a:r>
              <a:rPr lang="ru-RU" sz="3200" b="1" i="1" dirty="0" smtClean="0">
                <a:solidFill>
                  <a:srgbClr val="FF0000"/>
                </a:solidFill>
              </a:rPr>
              <a:t>1</a:t>
            </a:r>
            <a:r>
              <a:rPr lang="ru-RU" sz="3200" b="1" i="1" dirty="0" smtClean="0"/>
              <a:t>) Небольшое помещение на втором этаже занимает фирма, которая предлагает своим клиентам туры по всем континентам и странам.</a:t>
            </a:r>
            <a:endParaRPr lang="ru-RU" sz="3200" b="1" dirty="0" smtClean="0"/>
          </a:p>
          <a:p>
            <a:pPr lvl="0"/>
            <a:r>
              <a:rPr lang="ru-RU" sz="3200" b="1" i="1" dirty="0" smtClean="0"/>
              <a:t>(</a:t>
            </a:r>
            <a:r>
              <a:rPr lang="ru-RU" sz="3200" b="1" i="1" dirty="0" smtClean="0">
                <a:solidFill>
                  <a:srgbClr val="FF0000"/>
                </a:solidFill>
              </a:rPr>
              <a:t>2</a:t>
            </a:r>
            <a:r>
              <a:rPr lang="ru-RU" sz="3200" b="1" i="1" dirty="0" smtClean="0"/>
              <a:t>) Приятно смотреть на зимородка, </a:t>
            </a:r>
          </a:p>
          <a:p>
            <a:pPr lvl="0"/>
            <a:r>
              <a:rPr lang="ru-RU" sz="3200" b="1" i="1" dirty="0" smtClean="0"/>
              <a:t>который, плавно опустившись на ветку ольхи, склонившуюся к самому зеркалу реки, принялся подкарауливать добычу.</a:t>
            </a:r>
            <a:endParaRPr lang="ru-RU" sz="3200" b="1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6929454" y="1643050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1</a:t>
            </a:r>
            <a:r>
              <a:rPr lang="ru-RU" sz="3200" b="1" i="1" dirty="0" smtClean="0"/>
              <a:t> 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2214554"/>
            <a:ext cx="571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2</a:t>
            </a:r>
            <a:r>
              <a:rPr lang="ru-RU" sz="3200" b="1" i="1" dirty="0" smtClean="0"/>
              <a:t> 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929454" y="2714620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4</a:t>
            </a:r>
            <a:r>
              <a:rPr lang="ru-RU" sz="3200" b="1" i="1" dirty="0" smtClean="0"/>
              <a:t> 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643934" y="2071678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3</a:t>
            </a:r>
            <a:r>
              <a:rPr lang="ru-RU" sz="3200" b="1" i="1" dirty="0" smtClean="0"/>
              <a:t> 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929454" y="1714488"/>
            <a:ext cx="500066" cy="428628"/>
          </a:xfrm>
          <a:prstGeom prst="rect">
            <a:avLst/>
          </a:prstGeom>
          <a:solidFill>
            <a:srgbClr val="D20000">
              <a:alpha val="28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857356" y="4357694"/>
            <a:ext cx="5357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Назовите придаточную часть предложения.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2500306"/>
            <a:ext cx="8715436" cy="1428760"/>
          </a:xfrm>
          <a:prstGeom prst="rect">
            <a:avLst/>
          </a:prstGeom>
          <a:solidFill>
            <a:srgbClr val="D20000">
              <a:alpha val="28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00100" y="4286256"/>
            <a:ext cx="6572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Сократите количество структурных частей СПП.</a:t>
            </a:r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42844" y="2214554"/>
            <a:ext cx="9001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который плавно опустился на ветку ольхи и принялся подкарауливать добычу.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5" grpId="0"/>
      <p:bldP spid="16" grpId="0"/>
      <p:bldP spid="17" grpId="0" animBg="1"/>
      <p:bldP spid="17" grpId="1" animBg="1"/>
      <p:bldP spid="18" grpId="0"/>
      <p:bldP spid="18" grpId="1"/>
      <p:bldP spid="19" grpId="0" animBg="1"/>
      <p:bldP spid="19" grpId="2" animBg="1"/>
      <p:bldP spid="19" grpId="3" animBg="1"/>
      <p:bldP spid="20" grpId="0"/>
      <p:bldP spid="21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VI. Самостоятельная работа</a:t>
            </a: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3" name="Содержимое 12" descr="22ecdb766c0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071678"/>
            <a:ext cx="5064479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VIII. Подведение итогов урока, выставление оценок.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6" name="Содержимое 12" descr="22ecdb766c0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2134" y="1662521"/>
            <a:ext cx="5379731" cy="44013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IX. Домашнее задание.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6" name="Содержимое 5" descr="7777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4778" y="1357298"/>
            <a:ext cx="4929222" cy="55007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1428736"/>
            <a:ext cx="400052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      </a:t>
            </a:r>
            <a:r>
              <a:rPr lang="ru-RU" sz="2400" b="1" dirty="0" smtClean="0">
                <a:solidFill>
                  <a:srgbClr val="0000FF"/>
                </a:solidFill>
              </a:rPr>
              <a:t>1. Дополните данную таблицу своими примерами или примерами из художественных произведений. 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r>
              <a:rPr lang="ru-RU" sz="2400" b="1" dirty="0" smtClean="0">
                <a:solidFill>
                  <a:srgbClr val="0000FF"/>
                </a:solidFill>
              </a:rPr>
              <a:t>    2. Выполните </a:t>
            </a:r>
            <a:r>
              <a:rPr lang="ru-RU" sz="2400" b="1" dirty="0">
                <a:solidFill>
                  <a:srgbClr val="0000FF"/>
                </a:solidFill>
              </a:rPr>
              <a:t>онлайн тест -  http://yrokipecherina.ucoz.ru/load/ehkzameny/onlajn_testirovanie/gia_2013_variant_1_zadanie_iz_sbornika_i_p_cybulko/42-1-0-248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ИСТОЧНИКИ МАТЕРИАЛА, ИСПОЛЬЗОВАННОГО ПРИ СОСТАВЛЕНИИ УРОКА И ПРЕЗЕНТАЦИИ: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929718" cy="5715016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3800" b="1" dirty="0" err="1" smtClean="0"/>
              <a:t>Тростенцова</a:t>
            </a:r>
            <a:r>
              <a:rPr lang="ru-RU" sz="3800" b="1" dirty="0" smtClean="0"/>
              <a:t> Л. А., </a:t>
            </a:r>
            <a:r>
              <a:rPr lang="ru-RU" sz="3800" b="1" dirty="0" err="1" smtClean="0"/>
              <a:t>Ладыженская</a:t>
            </a:r>
            <a:r>
              <a:rPr lang="ru-RU" sz="3800" b="1" dirty="0" smtClean="0"/>
              <a:t> Т. А.  Русский язык: Учебник для 9 класса общеобразовательных учреждений – М.: Просвещение, 2012 г.;</a:t>
            </a:r>
          </a:p>
          <a:p>
            <a:pPr lvl="0"/>
            <a:r>
              <a:rPr lang="ru-RU" sz="3800" b="1" dirty="0" err="1" smtClean="0"/>
              <a:t>Тростенцова</a:t>
            </a:r>
            <a:r>
              <a:rPr lang="ru-RU" sz="3800" b="1" dirty="0" smtClean="0"/>
              <a:t> Л. А. Дидактические материалы. 9 класс. – М.: Просвещение, 2011. – 237с.;</a:t>
            </a:r>
          </a:p>
          <a:p>
            <a:pPr lvl="0"/>
            <a:r>
              <a:rPr lang="ru-RU" sz="3800" b="1" dirty="0" smtClean="0"/>
              <a:t>Левченко О.С., Тишина Т.Н. Готовимся к ГИА по русскому языку. 9 класс. Омск, 2009;</a:t>
            </a:r>
          </a:p>
          <a:p>
            <a:pPr lvl="0"/>
            <a:r>
              <a:rPr lang="ru-RU" sz="3800" b="1" dirty="0" smtClean="0"/>
              <a:t>Кузнецов А. Ю., </a:t>
            </a:r>
            <a:r>
              <a:rPr lang="ru-RU" sz="3800" b="1" dirty="0" err="1" smtClean="0"/>
              <a:t>Кривко</a:t>
            </a:r>
            <a:r>
              <a:rPr lang="ru-RU" sz="3800" b="1" dirty="0" smtClean="0"/>
              <a:t> Т. Н. и др. ГИА 9 в 20012 году.  Русский язык. А4 – А7 (рабочая тетрадь). – М.: МЦНМО, 2012. – 48 с.;</a:t>
            </a:r>
          </a:p>
          <a:p>
            <a:pPr lvl="0"/>
            <a:r>
              <a:rPr lang="ru-RU" sz="3800" b="1" dirty="0" smtClean="0"/>
              <a:t>Кузнецов А. Ю., </a:t>
            </a:r>
            <a:r>
              <a:rPr lang="ru-RU" sz="3800" b="1" dirty="0" err="1" smtClean="0"/>
              <a:t>Кривко</a:t>
            </a:r>
            <a:r>
              <a:rPr lang="ru-RU" sz="3800" b="1" dirty="0" smtClean="0"/>
              <a:t> Т. Н. и др. ГИА 9 в 20012 году.  Русский язык. В1 – В9 (рабочая тетрадь). – М.: МЦНМО, 2012. – 88 с.;</a:t>
            </a:r>
          </a:p>
          <a:p>
            <a:pPr lvl="0"/>
            <a:r>
              <a:rPr lang="ru-RU" sz="3800" b="1" dirty="0" err="1" smtClean="0"/>
              <a:t>Дуденко</a:t>
            </a:r>
            <a:r>
              <a:rPr lang="ru-RU" sz="3800" b="1" dirty="0" smtClean="0"/>
              <a:t> С. </a:t>
            </a:r>
            <a:r>
              <a:rPr lang="ru-RU" sz="3800" b="1" dirty="0" err="1" smtClean="0"/>
              <a:t>А.,Гармаш</a:t>
            </a:r>
            <a:r>
              <a:rPr lang="ru-RU" sz="3800" b="1" dirty="0" smtClean="0"/>
              <a:t> С. В. и др. Русский язык. 9 класс. Подготовка к ГИА – 2012: учебно-методическое пособие / Под ред. Н. А. Сениной. – Ростов </a:t>
            </a:r>
            <a:r>
              <a:rPr lang="ru-RU" sz="3800" b="1" dirty="0" err="1" smtClean="0"/>
              <a:t>н</a:t>
            </a:r>
            <a:r>
              <a:rPr lang="ru-RU" sz="3800" b="1" dirty="0" smtClean="0"/>
              <a:t>/Д: Легион, 2011. – 368 с.;</a:t>
            </a:r>
          </a:p>
          <a:p>
            <a:pPr lvl="0"/>
            <a:r>
              <a:rPr lang="ru-RU" sz="3800" b="1" dirty="0" smtClean="0"/>
              <a:t>Зверева Е. Н., </a:t>
            </a:r>
            <a:r>
              <a:rPr lang="ru-RU" sz="3800" b="1" dirty="0" err="1" smtClean="0"/>
              <a:t>Цыбулько</a:t>
            </a:r>
            <a:r>
              <a:rPr lang="ru-RU" sz="3800" b="1" dirty="0" smtClean="0"/>
              <a:t> И. П. ГИА – 2013. Русский язык: типовые экзаменационные варианты: 36 вариантов / Под ред. И. П. </a:t>
            </a:r>
            <a:r>
              <a:rPr lang="ru-RU" sz="3800" b="1" dirty="0" err="1" smtClean="0"/>
              <a:t>Цыбулько</a:t>
            </a:r>
            <a:r>
              <a:rPr lang="ru-RU" sz="3800" b="1" dirty="0" smtClean="0"/>
              <a:t>. М.: Национальное образование, 2012. – 224 с.;</a:t>
            </a:r>
          </a:p>
          <a:p>
            <a:pPr lvl="0"/>
            <a:r>
              <a:rPr lang="ru-RU" sz="3800" b="1" dirty="0" smtClean="0"/>
              <a:t>(«В помощь учителю, ученикам и родителям. Уроки русского языка и литературы» - персональный сайт Е. А. </a:t>
            </a:r>
            <a:r>
              <a:rPr lang="ru-RU" sz="3800" b="1" dirty="0" err="1" smtClean="0"/>
              <a:t>Печериной</a:t>
            </a:r>
            <a:r>
              <a:rPr lang="ru-RU" sz="3800" b="1" dirty="0" smtClean="0"/>
              <a:t>, учителя русского языка и литературы МКОУ «ПСОШ № 2»( </a:t>
            </a:r>
            <a:r>
              <a:rPr lang="ru-RU" sz="3800" b="1" u="sng" dirty="0" smtClean="0">
                <a:hlinkClick r:id="rId2"/>
              </a:rPr>
              <a:t>http://yrokipecherina.ucoz.ru/</a:t>
            </a:r>
            <a:r>
              <a:rPr lang="ru-RU" sz="3800" b="1" dirty="0" smtClean="0"/>
              <a:t>);</a:t>
            </a:r>
          </a:p>
          <a:p>
            <a:pPr lvl="0"/>
            <a:r>
              <a:rPr lang="ru-RU" sz="3800" b="1" dirty="0" smtClean="0"/>
              <a:t>Бесплатные Смайлики для форумов, web-сайтов, </a:t>
            </a:r>
            <a:r>
              <a:rPr lang="ru-RU" sz="3800" b="1" dirty="0" err="1" smtClean="0"/>
              <a:t>блогов</a:t>
            </a:r>
            <a:r>
              <a:rPr lang="ru-RU" sz="3800" b="1" dirty="0" smtClean="0"/>
              <a:t> (9 286 </a:t>
            </a:r>
            <a:r>
              <a:rPr lang="ru-RU" sz="3800" b="1" dirty="0" err="1" smtClean="0"/>
              <a:t>смайлов</a:t>
            </a:r>
            <a:r>
              <a:rPr lang="ru-RU" sz="3800" b="1" dirty="0" smtClean="0"/>
              <a:t>) - </a:t>
            </a:r>
            <a:r>
              <a:rPr lang="ru-RU" sz="3800" b="1" u="sng" dirty="0" smtClean="0">
                <a:hlinkClick r:id="rId3"/>
              </a:rPr>
              <a:t>http://www.topglobus.ru/besplatno-smajliki-forum-blog-web</a:t>
            </a:r>
            <a:r>
              <a:rPr lang="ru-RU" sz="3800" b="1" dirty="0" smtClean="0"/>
              <a:t>;</a:t>
            </a:r>
          </a:p>
          <a:p>
            <a:pPr lvl="0"/>
            <a:r>
              <a:rPr lang="ru-RU" sz="3800" b="1" dirty="0" smtClean="0"/>
              <a:t>Клипарт - http://lenagold.ru/.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643438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Восстановите схему</a:t>
            </a: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8" name="Содержимое 7" descr="3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714356"/>
            <a:ext cx="8429684" cy="5857916"/>
          </a:xfrm>
        </p:spPr>
      </p:pic>
      <p:sp>
        <p:nvSpPr>
          <p:cNvPr id="10" name="Прямоугольник 9"/>
          <p:cNvSpPr/>
          <p:nvPr/>
        </p:nvSpPr>
        <p:spPr>
          <a:xfrm>
            <a:off x="1071538" y="1357298"/>
            <a:ext cx="2112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Бессоюзные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2000240"/>
            <a:ext cx="2600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Сложноподчинённые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28992" y="3429000"/>
            <a:ext cx="2182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 придаточными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определительными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43570" y="4143380"/>
            <a:ext cx="2416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 придаточными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обстоятельственными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5214950"/>
            <a:ext cx="1071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времени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5357826"/>
            <a:ext cx="109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причины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43570" y="5357826"/>
            <a:ext cx="792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0"/>
            <a:ext cx="4010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Приведите примеры.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Установите соответствия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357958"/>
            <a:ext cx="8229600" cy="2857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ОТВЕТ: </a:t>
            </a:r>
            <a:r>
              <a:rPr lang="ru-RU" sz="2400" b="1" dirty="0" smtClean="0">
                <a:solidFill>
                  <a:srgbClr val="0000FF"/>
                </a:solidFill>
              </a:rPr>
              <a:t>1-8, 2-9, 3-10, 4-6, 5-7.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00694" y="6356350"/>
            <a:ext cx="51910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" y="714356"/>
            <a:ext cx="2571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(</a:t>
            </a:r>
            <a:r>
              <a:rPr lang="ru-RU" sz="2000" b="1" dirty="0" smtClean="0">
                <a:solidFill>
                  <a:srgbClr val="FF0000"/>
                </a:solidFill>
              </a:rPr>
              <a:t>1</a:t>
            </a:r>
            <a:r>
              <a:rPr lang="ru-RU" sz="2000" b="1" dirty="0" smtClean="0"/>
              <a:t>)</a:t>
            </a:r>
            <a:r>
              <a:rPr lang="ru-RU" sz="2000" b="1" dirty="0" smtClean="0">
                <a:solidFill>
                  <a:srgbClr val="0000FF"/>
                </a:solidFill>
              </a:rPr>
              <a:t>Простые предложения –</a:t>
            </a:r>
          </a:p>
          <a:p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" y="2071678"/>
            <a:ext cx="2643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/>
              <a:t>(</a:t>
            </a:r>
            <a:r>
              <a:rPr lang="ru-RU" sz="2000" b="1" dirty="0" smtClean="0">
                <a:solidFill>
                  <a:srgbClr val="FF0000"/>
                </a:solidFill>
              </a:rPr>
              <a:t>2</a:t>
            </a:r>
            <a:r>
              <a:rPr lang="ru-RU" sz="2000" b="1" dirty="0" smtClean="0"/>
              <a:t>)</a:t>
            </a:r>
            <a:r>
              <a:rPr lang="ru-RU" sz="2000" b="1" dirty="0" smtClean="0">
                <a:solidFill>
                  <a:srgbClr val="0000FF"/>
                </a:solidFill>
              </a:rPr>
              <a:t>Сложные предложения –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143248"/>
            <a:ext cx="3071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/>
              <a:t>(</a:t>
            </a:r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r>
              <a:rPr lang="ru-RU" sz="2000" b="1" dirty="0" smtClean="0"/>
              <a:t>)С</a:t>
            </a:r>
            <a:r>
              <a:rPr lang="ru-RU" sz="2000" b="1" dirty="0" smtClean="0">
                <a:solidFill>
                  <a:srgbClr val="0000FF"/>
                </a:solidFill>
              </a:rPr>
              <a:t>ложносочинённые </a:t>
            </a:r>
            <a:endParaRPr lang="ru-RU" sz="20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предложения –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429132"/>
            <a:ext cx="3071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/>
              <a:t>(</a:t>
            </a:r>
            <a:r>
              <a:rPr lang="ru-RU" sz="2000" b="1" dirty="0" smtClean="0">
                <a:solidFill>
                  <a:srgbClr val="FF0000"/>
                </a:solidFill>
              </a:rPr>
              <a:t>4</a:t>
            </a:r>
            <a:r>
              <a:rPr lang="ru-RU" sz="2000" b="1" dirty="0" smtClean="0"/>
              <a:t>)</a:t>
            </a:r>
            <a:r>
              <a:rPr lang="ru-RU" sz="2000" b="1" dirty="0" smtClean="0">
                <a:solidFill>
                  <a:srgbClr val="0000FF"/>
                </a:solidFill>
              </a:rPr>
              <a:t>Сложноподчинённые </a:t>
            </a:r>
            <a:endParaRPr lang="ru-RU" sz="20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предложения –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429264"/>
            <a:ext cx="2285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/>
              <a:t>(</a:t>
            </a:r>
            <a:r>
              <a:rPr lang="ru-RU" sz="2000" b="1" dirty="0" smtClean="0">
                <a:solidFill>
                  <a:srgbClr val="FF0000"/>
                </a:solidFill>
              </a:rPr>
              <a:t>5</a:t>
            </a:r>
            <a:r>
              <a:rPr lang="ru-RU" sz="2000" b="1" dirty="0" smtClean="0"/>
              <a:t>)</a:t>
            </a:r>
            <a:r>
              <a:rPr lang="ru-RU" sz="2000" b="1" dirty="0" smtClean="0">
                <a:solidFill>
                  <a:srgbClr val="0000FF"/>
                </a:solidFill>
              </a:rPr>
              <a:t>Бессоюзные</a:t>
            </a:r>
            <a:endParaRPr lang="ru-RU" sz="20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предложения -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642918"/>
            <a:ext cx="58578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(</a:t>
            </a:r>
            <a:r>
              <a:rPr lang="ru-RU" sz="2000" b="1" dirty="0" smtClean="0">
                <a:solidFill>
                  <a:srgbClr val="0000FF"/>
                </a:solidFill>
              </a:rPr>
              <a:t>6</a:t>
            </a:r>
            <a:r>
              <a:rPr lang="ru-RU" sz="2000" b="1" dirty="0" smtClean="0"/>
              <a:t>)…это такие сложные предложения, в которых одна часть по смыслу подчинена другой и связана с ней подчинительным союзом или союзным словом.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57554" y="2071678"/>
            <a:ext cx="5786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(</a:t>
            </a:r>
            <a:r>
              <a:rPr lang="ru-RU" sz="2000" b="1" dirty="0" smtClean="0">
                <a:solidFill>
                  <a:srgbClr val="0000FF"/>
                </a:solidFill>
              </a:rPr>
              <a:t>7</a:t>
            </a:r>
            <a:r>
              <a:rPr lang="ru-RU" sz="2000" b="1" dirty="0" smtClean="0"/>
              <a:t>)… это такие сложные предложения, которые обходятся без союзов и союзных слов.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28992" y="3286124"/>
            <a:ext cx="5715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(</a:t>
            </a:r>
            <a:r>
              <a:rPr lang="ru-RU" sz="2000" b="1" dirty="0" smtClean="0">
                <a:solidFill>
                  <a:srgbClr val="0000FF"/>
                </a:solidFill>
              </a:rPr>
              <a:t>8</a:t>
            </a:r>
            <a:r>
              <a:rPr lang="ru-RU" sz="2000" b="1" dirty="0" smtClean="0"/>
              <a:t>)…это предложения, в которых имеется только одна грамматическая основа.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428992" y="4500570"/>
            <a:ext cx="5715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(</a:t>
            </a:r>
            <a:r>
              <a:rPr lang="ru-RU" sz="2000" b="1" dirty="0" smtClean="0">
                <a:solidFill>
                  <a:srgbClr val="0000FF"/>
                </a:solidFill>
              </a:rPr>
              <a:t>9</a:t>
            </a:r>
            <a:r>
              <a:rPr lang="ru-RU" sz="2000" b="1" dirty="0" smtClean="0"/>
              <a:t>)… это предложения, состоящие из двух или нескольких простых предложений.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5357826"/>
            <a:ext cx="5643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(</a:t>
            </a:r>
            <a:r>
              <a:rPr lang="ru-RU" sz="2000" b="1" dirty="0" smtClean="0">
                <a:solidFill>
                  <a:srgbClr val="0000FF"/>
                </a:solidFill>
              </a:rPr>
              <a:t>10</a:t>
            </a:r>
            <a:r>
              <a:rPr lang="ru-RU" sz="2000" b="1" dirty="0" smtClean="0"/>
              <a:t>)… это сложные предложения, в которых простые предложения равноправны по смыслу и связываются сочинительной связью.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928926" y="5429264"/>
            <a:ext cx="6000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(</a:t>
            </a:r>
            <a:r>
              <a:rPr lang="ru-RU" sz="2000" b="1" dirty="0" smtClean="0">
                <a:solidFill>
                  <a:srgbClr val="0000FF"/>
                </a:solidFill>
              </a:rPr>
              <a:t>7</a:t>
            </a:r>
            <a:r>
              <a:rPr lang="ru-RU" sz="2000" b="1" dirty="0" smtClean="0"/>
              <a:t>)… это такие сложные предложения, которые обходятся без союзов и союзных слов.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928926" y="2143116"/>
            <a:ext cx="6215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(</a:t>
            </a:r>
            <a:r>
              <a:rPr lang="ru-RU" sz="2000" b="1" dirty="0" smtClean="0">
                <a:solidFill>
                  <a:srgbClr val="0000FF"/>
                </a:solidFill>
              </a:rPr>
              <a:t>9</a:t>
            </a:r>
            <a:r>
              <a:rPr lang="ru-RU" sz="2000" b="1" dirty="0" smtClean="0"/>
              <a:t>)… это предложения, состоящие из двух или нескольких простых предложений.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857488" y="714356"/>
            <a:ext cx="6286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(</a:t>
            </a:r>
            <a:r>
              <a:rPr lang="ru-RU" sz="2000" b="1" dirty="0" smtClean="0">
                <a:solidFill>
                  <a:srgbClr val="0000FF"/>
                </a:solidFill>
              </a:rPr>
              <a:t>8</a:t>
            </a:r>
            <a:r>
              <a:rPr lang="ru-RU" sz="2000" b="1" dirty="0" smtClean="0"/>
              <a:t>)…это предложения, в которых имеется только одна грамматическая основа.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857488" y="4429132"/>
            <a:ext cx="6286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(</a:t>
            </a:r>
            <a:r>
              <a:rPr lang="ru-RU" sz="2000" b="1" dirty="0" smtClean="0">
                <a:solidFill>
                  <a:srgbClr val="0000FF"/>
                </a:solidFill>
              </a:rPr>
              <a:t>6</a:t>
            </a:r>
            <a:r>
              <a:rPr lang="ru-RU" sz="2000" b="1" dirty="0" smtClean="0"/>
              <a:t>)…это такие сложные предложения, в которых одна часть по смыслу подчинена другой и связана с ней подчинительным союзом или союзным словом.</a:t>
            </a:r>
            <a:endParaRPr lang="ru-RU" sz="2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857488" y="3286124"/>
            <a:ext cx="6286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(</a:t>
            </a:r>
            <a:r>
              <a:rPr lang="ru-RU" sz="2000" b="1" dirty="0" smtClean="0">
                <a:solidFill>
                  <a:srgbClr val="0000FF"/>
                </a:solidFill>
              </a:rPr>
              <a:t>10</a:t>
            </a:r>
            <a:r>
              <a:rPr lang="ru-RU" sz="2000" b="1" dirty="0" smtClean="0"/>
              <a:t>)… это сложные предложения, в которых простые предложения равноправны по смыслу и связываются сочинительной связью.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IV. Практическое закрепление темы урока</a:t>
            </a:r>
            <a:endParaRPr lang="ru-RU" dirty="0"/>
          </a:p>
        </p:txBody>
      </p:sp>
      <p:pic>
        <p:nvPicPr>
          <p:cNvPr id="6" name="Содержимое 5" descr="22ecdb766c0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2214554"/>
            <a:ext cx="4516768" cy="3695305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142984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>Соедините половинки предложений.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57999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714356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</a:t>
            </a:r>
            <a:r>
              <a:rPr lang="ru-RU" sz="3200" b="1" dirty="0" smtClean="0">
                <a:solidFill>
                  <a:srgbClr val="0000FF"/>
                </a:solidFill>
              </a:rPr>
              <a:t>. Ночь прошла под большой чистой луной…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214554"/>
            <a:ext cx="41433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</a:t>
            </a:r>
            <a:r>
              <a:rPr lang="ru-RU" sz="3200" b="1" dirty="0" smtClean="0">
                <a:solidFill>
                  <a:srgbClr val="0000FF"/>
                </a:solidFill>
              </a:rPr>
              <a:t>. Первый раз обратил внимание… 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714752"/>
            <a:ext cx="43576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r>
              <a:rPr lang="ru-RU" sz="3200" b="1" dirty="0" smtClean="0">
                <a:solidFill>
                  <a:srgbClr val="0000FF"/>
                </a:solidFill>
              </a:rPr>
              <a:t>. А тетерева до того напуганы ястребом…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14351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4</a:t>
            </a:r>
            <a:r>
              <a:rPr lang="ru-RU" sz="3200" b="1" dirty="0" smtClean="0">
                <a:solidFill>
                  <a:srgbClr val="0000FF"/>
                </a:solidFill>
              </a:rPr>
              <a:t>. Тогда деревья в лесу сливались в одну зелёную массу…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642918"/>
            <a:ext cx="45005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FF"/>
                </a:solidFill>
              </a:rPr>
              <a:t>1</a:t>
            </a:r>
            <a:r>
              <a:rPr lang="ru-RU" sz="3200" b="1" dirty="0" smtClean="0"/>
              <a:t>. …что иволги поют на разные лады. </a:t>
            </a:r>
          </a:p>
          <a:p>
            <a:pPr marL="514350" indent="-514350"/>
            <a:r>
              <a:rPr lang="ru-RU" sz="3200" b="1" dirty="0" smtClean="0"/>
              <a:t>(М. Пришвин.)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2143116"/>
            <a:ext cx="44291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2</a:t>
            </a:r>
            <a:r>
              <a:rPr lang="ru-RU" sz="3200" b="1" dirty="0" smtClean="0"/>
              <a:t>. …и к утру лёг первый мороз. (М. Пришвин.)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3643314"/>
            <a:ext cx="44291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3</a:t>
            </a:r>
            <a:r>
              <a:rPr lang="ru-RU" sz="3200" b="1" dirty="0" smtClean="0"/>
              <a:t>. ..теперь каждое является само собой. (М. Пришвин.)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514351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4</a:t>
            </a:r>
            <a:r>
              <a:rPr lang="ru-RU" sz="3200" b="1" dirty="0" smtClean="0"/>
              <a:t>. …что и выстрела не испугались. </a:t>
            </a:r>
          </a:p>
          <a:p>
            <a:r>
              <a:rPr lang="ru-RU" sz="3200" b="1" dirty="0" smtClean="0"/>
              <a:t>(М. Пришвин.)</a:t>
            </a:r>
            <a:endParaRPr lang="ru-RU" sz="3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57686" y="2143116"/>
            <a:ext cx="4786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FF"/>
                </a:solidFill>
              </a:rPr>
              <a:t>1</a:t>
            </a:r>
            <a:r>
              <a:rPr lang="ru-RU" sz="3200" b="1" dirty="0" smtClean="0"/>
              <a:t>. …что иволги поют на разные лады. </a:t>
            </a:r>
          </a:p>
          <a:p>
            <a:pPr marL="514350" indent="-514350"/>
            <a:r>
              <a:rPr lang="ru-RU" sz="3200" b="1" dirty="0" smtClean="0"/>
              <a:t>(М. Пришвин.)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64291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2</a:t>
            </a:r>
            <a:r>
              <a:rPr lang="ru-RU" sz="3200" b="1" dirty="0" smtClean="0"/>
              <a:t>. …и к утру лёг первый мороз. (М. Пришвин.)</a:t>
            </a:r>
            <a:endParaRPr lang="ru-RU" sz="3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52883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3</a:t>
            </a:r>
            <a:r>
              <a:rPr lang="ru-RU" sz="3200" b="1" dirty="0" smtClean="0"/>
              <a:t>. ..теперь каждое является само собой. (М. Пришвин.)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357686" y="378619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4</a:t>
            </a:r>
            <a:r>
              <a:rPr lang="ru-RU" sz="3200" b="1" dirty="0" smtClean="0"/>
              <a:t>. …что и выстрела не испугались. </a:t>
            </a:r>
          </a:p>
          <a:p>
            <a:r>
              <a:rPr lang="ru-RU" sz="3200" b="1" dirty="0" smtClean="0"/>
              <a:t>(М. Пришвин.)</a:t>
            </a:r>
            <a:endParaRPr lang="ru-RU" sz="32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428604"/>
            <a:ext cx="3591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Ответ: 1-2, 2-1,3-4, 4-3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2" grpId="1"/>
      <p:bldP spid="15" grpId="0"/>
      <p:bldP spid="15" grpId="1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928794" y="5072074"/>
            <a:ext cx="4943484" cy="1785926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dirty="0" smtClean="0"/>
              <a:t>        </a:t>
            </a:r>
            <a:r>
              <a:rPr lang="ru-RU" b="1" dirty="0" smtClean="0">
                <a:solidFill>
                  <a:srgbClr val="0000FF"/>
                </a:solidFill>
              </a:rPr>
              <a:t>Расставьте недостающие знаки препинания и объясните их постановку.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8583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Ночь прошла под большой чистой луной  и к утру лёг первый мороз. </a:t>
            </a:r>
          </a:p>
          <a:p>
            <a:r>
              <a:rPr lang="ru-RU" sz="3600" b="1" i="1" dirty="0" smtClean="0"/>
              <a:t>Первый раз обратил внимание  что иволги поют на разные лады. </a:t>
            </a:r>
          </a:p>
          <a:p>
            <a:r>
              <a:rPr lang="ru-RU" sz="3600" b="1" i="1" dirty="0" smtClean="0"/>
              <a:t>А тетерева до того напуганы ястребом  что и выстрела не испугались. </a:t>
            </a:r>
          </a:p>
          <a:p>
            <a:r>
              <a:rPr lang="ru-RU" sz="3600" b="1" i="1" dirty="0" smtClean="0"/>
              <a:t>Тогда деревья в лесу сливались в одну зелёную массу -  теперь каждое является само собой. </a:t>
            </a:r>
            <a:endParaRPr lang="ru-RU" sz="36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429652" y="142852"/>
            <a:ext cx="30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,  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388" y="1285860"/>
            <a:ext cx="290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,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72528" y="2428868"/>
            <a:ext cx="290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,</a:t>
            </a:r>
            <a:endParaRPr lang="ru-RU" sz="3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00958" y="5000636"/>
            <a:ext cx="142876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ОТВЕТ</a:t>
            </a:r>
            <a:endParaRPr lang="ru-RU" sz="3200" b="1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58016" y="5929330"/>
            <a:ext cx="214314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2" action="ppaction://hlinksldjump"/>
              </a:rPr>
              <a:t>СЛЕДУЮЩИЙ ВОПРОС</a:t>
            </a:r>
            <a:endParaRPr lang="ru-RU" sz="2400" b="1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142844" y="5143512"/>
            <a:ext cx="1714512" cy="1285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ВОПРОС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3"/>
            <a:ext cx="8229600" cy="3572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1228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72330" y="714356"/>
            <a:ext cx="1571636" cy="642942"/>
          </a:xfrm>
        </p:spPr>
        <p:txBody>
          <a:bodyPr/>
          <a:lstStyle/>
          <a:p>
            <a:r>
              <a:rPr lang="ru-RU" sz="5400" b="1" smtClean="0">
                <a:solidFill>
                  <a:srgbClr val="FF0000"/>
                </a:solidFill>
              </a:rPr>
              <a:t>ссп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8583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    </a:t>
            </a:r>
            <a:r>
              <a:rPr lang="ru-RU" sz="3600" b="1" i="1" dirty="0" smtClean="0"/>
              <a:t>(</a:t>
            </a:r>
            <a:r>
              <a:rPr lang="ru-RU" sz="3600" b="1" i="1" dirty="0" smtClean="0">
                <a:solidFill>
                  <a:srgbClr val="FF0000"/>
                </a:solidFill>
              </a:rPr>
              <a:t>1</a:t>
            </a:r>
            <a:r>
              <a:rPr lang="ru-RU" sz="3600" b="1" i="1" dirty="0" smtClean="0"/>
              <a:t>)Ночь прошла под большой чистой луной, и к утру лёг первый мороз. </a:t>
            </a:r>
          </a:p>
          <a:p>
            <a:r>
              <a:rPr lang="ru-RU" sz="3600" b="1" i="1" dirty="0" smtClean="0"/>
              <a:t>     (</a:t>
            </a:r>
            <a:r>
              <a:rPr lang="ru-RU" sz="3600" b="1" i="1" dirty="0" smtClean="0">
                <a:solidFill>
                  <a:srgbClr val="FF0000"/>
                </a:solidFill>
              </a:rPr>
              <a:t>2</a:t>
            </a:r>
            <a:r>
              <a:rPr lang="ru-RU" sz="3600" b="1" i="1" dirty="0" smtClean="0"/>
              <a:t>)Первый раз обратил внимание, что иволги поют на разные лады. </a:t>
            </a:r>
          </a:p>
          <a:p>
            <a:r>
              <a:rPr lang="ru-RU" sz="3600" b="1" i="1" dirty="0" smtClean="0"/>
              <a:t>     (</a:t>
            </a:r>
            <a:r>
              <a:rPr lang="ru-RU" sz="3600" b="1" i="1" dirty="0" smtClean="0">
                <a:solidFill>
                  <a:srgbClr val="FF0000"/>
                </a:solidFill>
              </a:rPr>
              <a:t>3</a:t>
            </a:r>
            <a:r>
              <a:rPr lang="ru-RU" sz="3600" b="1" i="1" dirty="0" smtClean="0"/>
              <a:t>)А тетерева до того напуганы ястребом, что и выстрела не испугались. </a:t>
            </a:r>
          </a:p>
          <a:p>
            <a:r>
              <a:rPr lang="ru-RU" sz="3600" b="1" i="1" dirty="0" smtClean="0"/>
              <a:t>     (</a:t>
            </a:r>
            <a:r>
              <a:rPr lang="ru-RU" sz="3600" b="1" i="1" dirty="0" smtClean="0">
                <a:solidFill>
                  <a:srgbClr val="FF0000"/>
                </a:solidFill>
              </a:rPr>
              <a:t>4</a:t>
            </a:r>
            <a:r>
              <a:rPr lang="ru-RU" sz="3600" b="1" i="1" dirty="0" smtClean="0"/>
              <a:t>)Тогда деревья в лесу сливались в одну зелёную массу - теперь каждое является само собой. </a:t>
            </a:r>
            <a:endParaRPr lang="ru-RU" sz="3600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00958" y="5000636"/>
            <a:ext cx="142876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ОТВЕТ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5143512"/>
            <a:ext cx="4857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3200" b="1" dirty="0" smtClean="0">
                <a:solidFill>
                  <a:srgbClr val="0000FF"/>
                </a:solidFill>
              </a:rPr>
              <a:t>Определите виды сложных предложений.</a:t>
            </a:r>
            <a:endParaRPr lang="ru-RU" sz="3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58016" y="5929330"/>
            <a:ext cx="214314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2" action="ppaction://hlinksldjump"/>
              </a:rPr>
              <a:t>СЛЕДУЮЩИЙ ВОПРОС</a:t>
            </a:r>
            <a:endParaRPr lang="ru-RU" sz="2400" b="1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142844" y="5143512"/>
            <a:ext cx="1714512" cy="1285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ВОПРОС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1714488"/>
            <a:ext cx="1423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СПП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00958" y="2285992"/>
            <a:ext cx="1423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СПП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4500570"/>
            <a:ext cx="1423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БСП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7" name="Овал 16">
            <a:hlinkClick r:id="rId3" action="ppaction://hlinksldjump"/>
          </p:cNvPr>
          <p:cNvSpPr/>
          <p:nvPr/>
        </p:nvSpPr>
        <p:spPr>
          <a:xfrm>
            <a:off x="5429256" y="4643446"/>
            <a:ext cx="192882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hlinkClick r:id="rId4" action="ppaction://hlinksldjump"/>
              </a:rPr>
              <a:t>ТАБЛИЦА</a:t>
            </a:r>
            <a:endParaRPr lang="ru-RU" sz="2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28794" y="5643578"/>
            <a:ext cx="3939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Найдите 4-е лишнее.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86050" y="4572008"/>
            <a:ext cx="1423788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БСП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4" grpId="0"/>
      <p:bldP spid="15" grpId="0"/>
      <p:bldP spid="16" grpId="0"/>
      <p:bldP spid="18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7C2-1BDE-4D37-BF13-63781313C70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8" name="Содержимое 7" descr="3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8429684" cy="5929354"/>
          </a:xfrm>
        </p:spPr>
      </p:pic>
      <p:sp>
        <p:nvSpPr>
          <p:cNvPr id="10" name="Прямоугольник 9"/>
          <p:cNvSpPr/>
          <p:nvPr/>
        </p:nvSpPr>
        <p:spPr>
          <a:xfrm>
            <a:off x="1071538" y="1357298"/>
            <a:ext cx="2112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Бессоюзные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2000240"/>
            <a:ext cx="2600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Сложноподчинённые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28992" y="3429000"/>
            <a:ext cx="2182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 придаточными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определительными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43570" y="4143380"/>
            <a:ext cx="2416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 придаточными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обстоятельственными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5214950"/>
            <a:ext cx="1071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времени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5357826"/>
            <a:ext cx="109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причины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43570" y="5357826"/>
            <a:ext cx="792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0" y="3786190"/>
            <a:ext cx="2214578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hlinkClick r:id="rId3" action="ppaction://hlinksldjump"/>
              </a:rPr>
              <a:t>ВЕРНУТЬСЯ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1">
      <a:dk1>
        <a:srgbClr val="0066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2094</TotalTime>
  <Words>1533</Words>
  <Application>Microsoft Office PowerPoint</Application>
  <PresentationFormat>Экран (4:3)</PresentationFormat>
  <Paragraphs>226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Сложноподчинённые предложения. Систематизация и обобщение изученного. Подготовка к ГИА.</vt:lpstr>
      <vt:lpstr>III. Повторение теоретического материала</vt:lpstr>
      <vt:lpstr>Восстановите схему</vt:lpstr>
      <vt:lpstr>Установите соответствия</vt:lpstr>
      <vt:lpstr>IV. Практическое закрепление темы урока</vt:lpstr>
      <vt:lpstr>Соедините половинки предложений.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V. Самостоятельная работа</vt:lpstr>
      <vt:lpstr>Физкультминутка</vt:lpstr>
      <vt:lpstr>VI. Работа над сжатием текста.  Замена (упрощение).</vt:lpstr>
      <vt:lpstr>Презентация PowerPoint</vt:lpstr>
      <vt:lpstr>Презентация PowerPoint</vt:lpstr>
      <vt:lpstr>Презентация PowerPoint</vt:lpstr>
      <vt:lpstr>VI. Самостоятельная работа</vt:lpstr>
      <vt:lpstr>VIII. Подведение итогов урока, выставление оценок. </vt:lpstr>
      <vt:lpstr>IX. Домашнее задание. </vt:lpstr>
      <vt:lpstr>ИСТОЧНИКИ МАТЕРИАЛА, ИСПОЛЬЗОВАННОГО ПРИ СОСТАВЛЕНИИ УРОКА И ПРЕЗЕНТАЦИИ: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</dc:creator>
  <cp:lastModifiedBy>Lena</cp:lastModifiedBy>
  <cp:revision>192</cp:revision>
  <dcterms:created xsi:type="dcterms:W3CDTF">2013-01-07T19:22:39Z</dcterms:created>
  <dcterms:modified xsi:type="dcterms:W3CDTF">2013-11-09T12:17:26Z</dcterms:modified>
</cp:coreProperties>
</file>