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</p:sldMasterIdLst>
  <p:sldIdLst>
    <p:sldId id="256" r:id="rId5"/>
    <p:sldId id="257" r:id="rId6"/>
    <p:sldId id="258" r:id="rId7"/>
    <p:sldId id="274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edg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edg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10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643049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«Формирование адекватного потенциала личности ребенка с НОДА на основе </a:t>
            </a:r>
            <a:r>
              <a:rPr lang="ru-RU" sz="3600" b="1" i="1" dirty="0" err="1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здоровьесберегающей</a:t>
            </a:r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             </a:t>
            </a:r>
            <a:b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                                      педагогики»</a:t>
            </a:r>
            <a:endParaRPr lang="ru-RU" sz="3600" b="1" i="1" dirty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64999">
              <a:srgbClr val="F0EBD5"/>
            </a:gs>
            <a:gs pos="100000">
              <a:srgbClr val="D1C39F"/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285728"/>
            <a:ext cx="3686172" cy="5103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ЦЕННОСТИ: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4757742" cy="5286412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Хорошее образование.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Хорошая работа и карьера.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Счастливая семья.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Слава.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Деньги, богатство.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Дружба.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Достижения в искусстве, музыке, спорте.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Уважение и восхищение окружающих.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Наука как познание нового.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00562" y="1071546"/>
            <a:ext cx="4500594" cy="5072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chemeClr val="accent2"/>
              </a:buClr>
              <a:buFont typeface="Courier New" pitchFamily="49" charset="0"/>
              <a:buChar char="o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Хорошее здоровье.</a:t>
            </a:r>
          </a:p>
          <a:p>
            <a:pPr lvl="0">
              <a:buClr>
                <a:schemeClr val="accent2"/>
              </a:buClr>
              <a:buFont typeface="Courier New" pitchFamily="49" charset="0"/>
              <a:buChar char="o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Уверенность в себе и самоуважение.</a:t>
            </a:r>
          </a:p>
          <a:p>
            <a:pPr lvl="0">
              <a:buClr>
                <a:schemeClr val="accent2"/>
              </a:buClr>
              <a:buFont typeface="Courier New" pitchFamily="49" charset="0"/>
              <a:buChar char="o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Хорошая пища.</a:t>
            </a:r>
          </a:p>
          <a:p>
            <a:pPr lvl="0">
              <a:buClr>
                <a:schemeClr val="accent2"/>
              </a:buClr>
              <a:buFont typeface="Courier New" pitchFamily="49" charset="0"/>
              <a:buChar char="o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Красивая одежда, ювелирные украшения.</a:t>
            </a:r>
          </a:p>
          <a:p>
            <a:pPr lvl="0">
              <a:buClr>
                <a:schemeClr val="accent2"/>
              </a:buClr>
              <a:buFont typeface="Courier New" pitchFamily="49" charset="0"/>
              <a:buChar char="o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Власть или положение.</a:t>
            </a:r>
          </a:p>
          <a:p>
            <a:pPr lvl="0">
              <a:buClr>
                <a:schemeClr val="accent2"/>
              </a:buClr>
              <a:buFont typeface="Courier New" pitchFamily="49" charset="0"/>
              <a:buChar char="o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Хороший дом, квартира.</a:t>
            </a:r>
          </a:p>
          <a:p>
            <a:pPr lvl="0">
              <a:buClr>
                <a:schemeClr val="accent2"/>
              </a:buClr>
              <a:buFont typeface="Courier New" pitchFamily="49" charset="0"/>
              <a:buChar char="o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Сохранение жизни и природы на Земле.</a:t>
            </a:r>
          </a:p>
          <a:p>
            <a:pPr lvl="0">
              <a:buClr>
                <a:schemeClr val="accent2"/>
              </a:buClr>
              <a:buFont typeface="Courier New" pitchFamily="49" charset="0"/>
              <a:buChar char="o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Счастье близких людей.</a:t>
            </a:r>
          </a:p>
          <a:p>
            <a:pPr lvl="0">
              <a:buClr>
                <a:schemeClr val="accent2"/>
              </a:buClr>
              <a:buFont typeface="Courier New" pitchFamily="49" charset="0"/>
              <a:buChar char="o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Благополучие государства.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64999">
              <a:srgbClr val="F0EBD5"/>
            </a:gs>
            <a:gs pos="100000">
              <a:srgbClr val="D1C39F"/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10 класс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357158" y="571480"/>
          <a:ext cx="8213725" cy="5324495"/>
        </p:xfrm>
        <a:graphic>
          <a:graphicData uri="http://schemas.openxmlformats.org/presentationml/2006/ole">
            <p:oleObj spid="_x0000_s18434" name="Диаграмма" r:id="rId3" imgW="8239255" imgH="5610196" progId="MSGraph.Chart.8">
              <p:embed followColorScheme="full"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82" y="6000768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Наименее значимы: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любовь (мальчики), счастье других, красота природы.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64999">
              <a:srgbClr val="F0EBD5"/>
            </a:gs>
            <a:gs pos="100000">
              <a:srgbClr val="D1C39F"/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9 класс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6000768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Наименее значимы: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слава, наука, достижения в искусстве, музыке, спорте.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ChangeAspect="1"/>
          </p:cNvGraphicFramePr>
          <p:nvPr>
            <p:ph idx="1"/>
          </p:nvPr>
        </p:nvGraphicFramePr>
        <p:xfrm>
          <a:off x="296863" y="700088"/>
          <a:ext cx="8478837" cy="5259387"/>
        </p:xfrm>
        <a:graphic>
          <a:graphicData uri="http://schemas.openxmlformats.org/presentationml/2006/ole">
            <p:oleObj spid="_x0000_s19459" name="Диаграмма" r:id="rId3" imgW="8505929" imgH="5276791" progId="MSGraph.Chart.8">
              <p:embed followColorScheme="full"/>
            </p:oleObj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64999">
              <a:srgbClr val="F0EBD5"/>
            </a:gs>
            <a:gs pos="100000">
              <a:srgbClr val="D1C39F"/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8 класс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000768"/>
            <a:ext cx="9001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Наименее значимы: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благополучие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гос-ва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власть и положение, деньги и богатство.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131763" y="700088"/>
          <a:ext cx="8582025" cy="5462587"/>
        </p:xfrm>
        <a:graphic>
          <a:graphicData uri="http://schemas.openxmlformats.org/presentationml/2006/ole">
            <p:oleObj spid="_x0000_s20483" name="Диаграмма" r:id="rId3" imgW="8620096" imgH="5486400" progId="MSGraph.Chart.8">
              <p:embed followColorScheme="full"/>
            </p:oleObj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64999">
              <a:srgbClr val="F0EBD5"/>
            </a:gs>
            <a:gs pos="100000">
              <a:srgbClr val="D1C39F"/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 класс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6000768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Наименее значимы: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благополучие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гос-ва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власть и положение.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238125" y="736600"/>
          <a:ext cx="8691563" cy="5424488"/>
        </p:xfrm>
        <a:graphic>
          <a:graphicData uri="http://schemas.openxmlformats.org/presentationml/2006/ole">
            <p:oleObj spid="_x0000_s21507" name="Диаграмма" r:id="rId3" imgW="8715377" imgH="5438851" progId="MSGraph.Chart.8">
              <p:embed followColorScheme="full"/>
            </p:oleObj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64999">
              <a:srgbClr val="F0EBD5"/>
            </a:gs>
            <a:gs pos="100000">
              <a:srgbClr val="D1C39F"/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Autofit/>
          </a:bodyPr>
          <a:lstStyle/>
          <a:p>
            <a:pPr algn="ctr"/>
            <a:r>
              <a:rPr lang="ru-RU" sz="5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Здоровьесберегающая</a:t>
            </a:r>
            <a:r>
              <a:rPr lang="ru-RU" sz="5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педагогика -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36" y="2714596"/>
            <a:ext cx="5572164" cy="414340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совокупность приемов и методов организации учебно-воспитательного процесса без ущерба для здоровья школьников и педагогов.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D:\Школа\Конвенция о правах ребенка\J03188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214554"/>
            <a:ext cx="3357586" cy="429103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64999">
              <a:srgbClr val="F0EBD5"/>
            </a:gs>
            <a:gs pos="100000">
              <a:srgbClr val="D1C39F"/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1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Принципы </a:t>
            </a: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здоровьесберегающей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педагогики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Пр.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не нанесения вреда. </a:t>
            </a:r>
          </a:p>
          <a:p>
            <a:pPr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2.Пр.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приоритета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действенной заботы о здоровье учащихся и педагогов,</a:t>
            </a:r>
          </a:p>
          <a:p>
            <a:pPr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3. Пр.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триединого представления о здоровье (единство физического, психического и духовно-нравственного здоровья) </a:t>
            </a:r>
          </a:p>
          <a:p>
            <a:pPr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Пр.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непрерывности и преемственности</a:t>
            </a:r>
          </a:p>
          <a:p>
            <a:pPr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5. Пр.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субъект-субъектного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взаимоотношения с учащимися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6. Пр. соответствия сознания и организация обучения возрастным особенностям учащихся. </a:t>
            </a:r>
          </a:p>
          <a:p>
            <a:pPr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7. Пр.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сочетания охранительной и тренирующей стратегии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8. Пр. формирования ответственности учащихся за свое здоровье.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64999">
              <a:srgbClr val="F0EBD5"/>
            </a:gs>
            <a:gs pos="100000">
              <a:srgbClr val="D1C39F"/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58204" cy="120417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Основополагающие приоритеты </a:t>
            </a:r>
            <a:br>
              <a:rPr lang="ru-RU" sz="3200" b="1" i="1" dirty="0" smtClean="0">
                <a:solidFill>
                  <a:schemeClr val="tx1"/>
                </a:solidFill>
              </a:rPr>
            </a:br>
            <a:r>
              <a:rPr lang="ru-RU" sz="3200" b="1" i="1" dirty="0" smtClean="0">
                <a:solidFill>
                  <a:schemeClr val="tx1"/>
                </a:solidFill>
              </a:rPr>
              <a:t>для педагогики оздоровления: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1.Здоровый ребенок - практически достижимая норма детского развития.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Оздоровление - не совокупность лечебно-профилактических мер, а форма развития психофизиологических возможностей детей.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Индивидуально-дифференцированный подход - основное средство оздоровительно-развивающей работы с учащимися.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4999">
              <a:srgbClr val="F0EBD5"/>
            </a:gs>
            <a:gs pos="100000">
              <a:srgbClr val="D1C39F"/>
            </a:gs>
          </a:gsLst>
          <a:lin ang="1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507207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Ничто так не содействует успеху нашей деятельности, как крепкое здоровье.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Наоборот, слабое здоровье слишком мешает ей.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500562" y="5000636"/>
            <a:ext cx="46434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Френсис Бэкон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64999">
              <a:srgbClr val="F0EBD5"/>
            </a:gs>
            <a:gs pos="100000">
              <a:srgbClr val="D1C39F"/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6446" y="5357826"/>
            <a:ext cx="2871750" cy="71438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Ж.-Ж. Руссо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«Если вы хотите воспитать ум вашего ученика, воспитывайте силы (телесные), которыми он должен управлять. Постоянно упражняйте его тело; сделайте его здоровым  и сильным, чтобы сделать умным и рассудительным; пусть он работает, действует, бегает, кричит, пусть всегда находится в движении; пусть будет он человеком по силе, и вскоре он станет им по уму».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1214414" y="642918"/>
            <a:ext cx="7072362" cy="621508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714480" y="1071546"/>
            <a:ext cx="6072230" cy="5357850"/>
          </a:xfrm>
          <a:prstGeom prst="ellipse">
            <a:avLst/>
          </a:prstGeom>
          <a:solidFill>
            <a:srgbClr val="FF7C8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214546" y="1500174"/>
            <a:ext cx="5000660" cy="4429156"/>
          </a:xfrm>
          <a:prstGeom prst="ellipse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786050" y="2000240"/>
            <a:ext cx="3857652" cy="3429024"/>
          </a:xfrm>
          <a:prstGeom prst="ellipse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357554" y="2428868"/>
            <a:ext cx="2714644" cy="250033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СТРУКТУРА             ЛИЧНОСТИ</a:t>
            </a:r>
            <a:endParaRPr lang="ru-RU" sz="4400" b="1" dirty="0"/>
          </a:p>
        </p:txBody>
      </p:sp>
      <p:sp>
        <p:nvSpPr>
          <p:cNvPr id="8" name="Овал 7"/>
          <p:cNvSpPr/>
          <p:nvPr/>
        </p:nvSpPr>
        <p:spPr>
          <a:xfrm>
            <a:off x="3929058" y="2928934"/>
            <a:ext cx="1643074" cy="1500198"/>
          </a:xfrm>
          <a:prstGeom prst="ellipse">
            <a:avLst/>
          </a:prstGeom>
          <a:solidFill>
            <a:srgbClr val="CC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929058" y="3286124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+mj-lt"/>
              </a:rPr>
              <a:t>ФИЗИЧЕСКОЕ СОСТОЯНИЕ</a:t>
            </a:r>
            <a:endParaRPr lang="ru-RU" sz="2000" b="1" dirty="0"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868" y="2714620"/>
            <a:ext cx="2286016" cy="19288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>
                <a:gd name="adj" fmla="val 10671682"/>
              </a:avLst>
            </a:prstTxWarp>
            <a:spAutoFit/>
          </a:bodyPr>
          <a:lstStyle/>
          <a:p>
            <a:pPr algn="ctr"/>
            <a:r>
              <a:rPr lang="ru-RU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 и </a:t>
            </a:r>
            <a:r>
              <a:rPr lang="ru-RU" sz="32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</a:t>
            </a:r>
            <a:r>
              <a:rPr lang="ru-RU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r>
              <a:rPr lang="ru-RU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ч е с к о е</a:t>
            </a:r>
          </a:p>
          <a:p>
            <a:pPr algn="ctr"/>
            <a:endParaRPr lang="ru-RU" sz="32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состояние</a:t>
            </a:r>
            <a:r>
              <a:rPr lang="ru-RU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3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71802" y="2285992"/>
            <a:ext cx="3214710" cy="292895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>
                <a:gd name="adj" fmla="val 10671682"/>
              </a:avLst>
            </a:prstTxWarp>
            <a:spAutoFit/>
          </a:bodyPr>
          <a:lstStyle/>
          <a:p>
            <a:pPr algn="ctr"/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интеллектуальное</a:t>
            </a:r>
            <a:endParaRPr lang="ru-RU" sz="3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2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 о с т о я </a:t>
            </a:r>
            <a:r>
              <a:rPr lang="ru-RU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и е</a:t>
            </a:r>
            <a:r>
              <a:rPr lang="ru-RU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3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57422" y="1785926"/>
            <a:ext cx="4786346" cy="392909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>
                <a:gd name="adj" fmla="val 10671682"/>
              </a:avLst>
            </a:prstTxWarp>
            <a:spAutoFit/>
          </a:bodyPr>
          <a:lstStyle/>
          <a:p>
            <a:pPr algn="ctr"/>
            <a:r>
              <a:rPr lang="ru-RU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е я т е л </a:t>
            </a:r>
            <a:r>
              <a:rPr lang="ru-RU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ь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о с т </a:t>
            </a:r>
            <a:r>
              <a:rPr lang="ru-RU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ы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е </a:t>
            </a:r>
            <a:endParaRPr lang="ru-RU" sz="3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2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стороны    личности</a:t>
            </a:r>
            <a:r>
              <a:rPr lang="ru-RU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3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57356" y="1357298"/>
            <a:ext cx="5786478" cy="492922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>
                <a:gd name="adj" fmla="val 10671682"/>
              </a:avLst>
            </a:prstTxWarp>
            <a:spAutoFit/>
          </a:bodyPr>
          <a:lstStyle/>
          <a:p>
            <a:pPr algn="ctr"/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 а м о с о </a:t>
            </a:r>
            <a:r>
              <a:rPr lang="ru-RU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а </a:t>
            </a:r>
            <a:r>
              <a:rPr lang="ru-RU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и е и с а м о </a:t>
            </a:r>
            <a:r>
              <a:rPr lang="ru-RU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ц е </a:t>
            </a:r>
            <a:r>
              <a:rPr lang="ru-RU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к а </a:t>
            </a:r>
            <a:endParaRPr lang="ru-RU" sz="3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2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  и  ч  </a:t>
            </a:r>
            <a:r>
              <a:rPr lang="ru-RU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о  с  т  и</a:t>
            </a:r>
            <a:r>
              <a:rPr lang="ru-RU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3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142976" y="928670"/>
            <a:ext cx="7215238" cy="578647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>
                <a:gd name="adj" fmla="val 10671682"/>
              </a:avLst>
            </a:prstTxWarp>
            <a:spAutoFit/>
          </a:bodyPr>
          <a:lstStyle/>
          <a:p>
            <a:pPr algn="ctr"/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  б  </a:t>
            </a:r>
            <a:r>
              <a:rPr lang="ru-RU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е  с  т  в  е  </a:t>
            </a:r>
            <a:r>
              <a:rPr lang="ru-RU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ru-RU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а  я </a:t>
            </a:r>
            <a:endParaRPr lang="ru-RU" sz="3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2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   е  </a:t>
            </a:r>
            <a:r>
              <a:rPr lang="ru-RU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ru-RU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о  с  т  </a:t>
            </a:r>
            <a:r>
              <a:rPr lang="ru-RU" sz="3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ь</a:t>
            </a:r>
            <a:r>
              <a:rPr lang="ru-RU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3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64999">
              <a:srgbClr val="F0EBD5"/>
            </a:gs>
            <a:gs pos="100000">
              <a:srgbClr val="D1C39F"/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22860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по формированию социальной компетентности для обучающихся и воспитанников школ-интернатов «Становление»</a:t>
            </a:r>
            <a:endParaRPr lang="ru-RU" sz="4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928934"/>
            <a:ext cx="6000760" cy="339566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5 подпрограмм:</a:t>
            </a:r>
          </a:p>
          <a:p>
            <a:pPr lvl="1">
              <a:lnSpc>
                <a:spcPct val="150000"/>
              </a:lnSpc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«Я и мои нравственные убеждения»;</a:t>
            </a:r>
          </a:p>
          <a:p>
            <a:pPr lvl="1">
              <a:lnSpc>
                <a:spcPct val="150000"/>
              </a:lnSpc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«Я и природа»;</a:t>
            </a:r>
          </a:p>
          <a:p>
            <a:pPr lvl="1">
              <a:lnSpc>
                <a:spcPct val="150000"/>
              </a:lnSpc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«Я и здоровый образ жизни»;</a:t>
            </a:r>
          </a:p>
          <a:p>
            <a:pPr lvl="1">
              <a:lnSpc>
                <a:spcPct val="150000"/>
              </a:lnSpc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«Я  - профессионал»;</a:t>
            </a:r>
          </a:p>
          <a:p>
            <a:pPr lvl="1">
              <a:lnSpc>
                <a:spcPct val="150000"/>
              </a:lnSpc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«Я – семьянин».</a:t>
            </a:r>
          </a:p>
          <a:p>
            <a:endParaRPr lang="ru-RU" dirty="0"/>
          </a:p>
        </p:txBody>
      </p:sp>
      <p:pic>
        <p:nvPicPr>
          <p:cNvPr id="15363" name="Picture 3" descr="D:\Школа\Конвенция о правах ребенка\gerb_kurganskoy_oblasti_bolbsho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500438"/>
            <a:ext cx="3000396" cy="31432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64999">
              <a:srgbClr val="F0EBD5"/>
            </a:gs>
            <a:gs pos="100000">
              <a:srgbClr val="D1C39F"/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786874" cy="164307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Компетенции –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интегративная целостность знаний,  умений и навыков, обеспечивающих  успешную социализацию, это способность человека реализовать на практике свою компетентность.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00240"/>
            <a:ext cx="5543560" cy="427960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ценностно-смысловые;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общекультурные;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учебно-познавательные; 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информационные;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социально-бытовые;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коммуникативные.</a:t>
            </a:r>
          </a:p>
          <a:p>
            <a:endParaRPr lang="ru-RU" dirty="0"/>
          </a:p>
        </p:txBody>
      </p:sp>
      <p:pic>
        <p:nvPicPr>
          <p:cNvPr id="16386" name="Picture 2" descr="D:\Школа\Конвенция о правах ребенка\p19_so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000372"/>
            <a:ext cx="3267072" cy="36004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64999">
              <a:srgbClr val="F0EBD5"/>
            </a:gs>
            <a:gs pos="100000">
              <a:srgbClr val="D1C39F"/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Направления: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786874" cy="53578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Обеспечение психологической безопасности личности ребенка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(психологически комфортная организация режимных моментов, оптимальный двигательный режим, правильное распределение физических и интеллектуальных нагрузок, доброжелательный стиль общения взрослого с детьми, использование приемов релаксации в режиме дня).</a:t>
            </a:r>
          </a:p>
          <a:p>
            <a:pPr>
              <a:buNone/>
            </a:pP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Оздоровительная направленность воспитательно-образовательного процесса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(учет гигиенических требований, создание условий для оздоровительных режимов, учет индивидуальных особенностей и интересов, создание условий для самореализации; ориентация на зону ближайшего развития ребенка).</a:t>
            </a:r>
          </a:p>
          <a:p>
            <a:pPr>
              <a:buNone/>
            </a:pP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валеологической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культуры ребенка, основ </a:t>
            </a:r>
            <a:r>
              <a:rPr lang="ru-RU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валеологического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сознания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(знания о здоровье, умения сберегать, поддерживать и сохранять его, формирования осознанного отношения к здоровью и жизни).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64999">
              <a:srgbClr val="F0EBD5"/>
            </a:gs>
            <a:gs pos="100000">
              <a:srgbClr val="D1C39F"/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привитие культурно-гигиенических навыков;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формирование навыков ЗОЖ;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осознание  и осмысление  собственного «Я», преодоление барьеров в общении, развитие коммуникативных навыков;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формирование духовно-нравственных и культурных ценностей.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64999">
              <a:srgbClr val="F0EBD5"/>
            </a:gs>
            <a:gs pos="100000">
              <a:srgbClr val="D1C39F"/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715304" cy="8572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Общечеловеческие ценности: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4186238" cy="45386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- труд;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здоровье;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любовь;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жизнь;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родина;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семья;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совесть;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свобода;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человек;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- образование.</a:t>
            </a:r>
          </a:p>
          <a:p>
            <a:endParaRPr lang="ru-RU" dirty="0"/>
          </a:p>
        </p:txBody>
      </p:sp>
      <p:pic>
        <p:nvPicPr>
          <p:cNvPr id="17410" name="Picture 2" descr="D:\Школа\Конвенция о правах ребенка\1-nov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643050"/>
            <a:ext cx="5572144" cy="428628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712</Words>
  <PresentationFormat>Экран (4:3)</PresentationFormat>
  <Paragraphs>96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Тема Office</vt:lpstr>
      <vt:lpstr>Поток</vt:lpstr>
      <vt:lpstr>1_Поток</vt:lpstr>
      <vt:lpstr>2_Поток</vt:lpstr>
      <vt:lpstr>Диаграмма</vt:lpstr>
      <vt:lpstr>«Формирование адекватного потенциала личности ребенка с НОДА на основе здоровьесберегающей                                                      педагогики»</vt:lpstr>
      <vt:lpstr>Ничто так не содействует успеху нашей деятельности, как крепкое здоровье.  Наоборот, слабое здоровье слишком мешает ей. </vt:lpstr>
      <vt:lpstr>Ж.-Ж. Руссо</vt:lpstr>
      <vt:lpstr>Слайд 4</vt:lpstr>
      <vt:lpstr>Программа по формированию социальной компетентности для обучающихся и воспитанников школ-интернатов «Становление»</vt:lpstr>
      <vt:lpstr>Компетенции – интегративная целостность знаний,  умений и навыков, обеспечивающих  успешную социализацию, это способность человека реализовать на практике свою компетентность.</vt:lpstr>
      <vt:lpstr>Направления:</vt:lpstr>
      <vt:lpstr> ЗАДАЧИ:</vt:lpstr>
      <vt:lpstr>Общечеловеческие ценности:</vt:lpstr>
      <vt:lpstr>ЦЕННОСТИ:</vt:lpstr>
      <vt:lpstr>10 класс</vt:lpstr>
      <vt:lpstr>9 класс</vt:lpstr>
      <vt:lpstr>8 класс</vt:lpstr>
      <vt:lpstr>7 класс</vt:lpstr>
      <vt:lpstr>Здоровьесберегающая педагогика -</vt:lpstr>
      <vt:lpstr> Принципы здоровьесберегающей педагогики</vt:lpstr>
      <vt:lpstr>Основополагающие приоритеты  для педагогики оздоровления: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адекватного потенциала личности ребенка с НОДА на основе здоровьесберегающей                                                      педагогики»</dc:title>
  <cp:lastModifiedBy>Школа-интернат VI вида</cp:lastModifiedBy>
  <cp:revision>24</cp:revision>
  <dcterms:modified xsi:type="dcterms:W3CDTF">2012-12-18T10:38:40Z</dcterms:modified>
</cp:coreProperties>
</file>