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2" r:id="rId4"/>
    <p:sldId id="289" r:id="rId5"/>
    <p:sldId id="278" r:id="rId6"/>
    <p:sldId id="276" r:id="rId7"/>
    <p:sldId id="288" r:id="rId8"/>
    <p:sldId id="283" r:id="rId9"/>
    <p:sldId id="286" r:id="rId10"/>
    <p:sldId id="285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F00"/>
    <a:srgbClr val="CC33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7301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4406900"/>
            <a:ext cx="68750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1" y="2906713"/>
            <a:ext cx="68750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848872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332656"/>
            <a:ext cx="3024000" cy="1044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332656"/>
            <a:ext cx="4186808" cy="57935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412776"/>
            <a:ext cx="3024000" cy="471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muz-muz.net/storage/%D0%B2%D0%B8%D0%B2%D0%B0%D0%BB%D1%8C%D0%B4%D0%B8%20%D0%BE%D1%81%D0%B5%D0%BD%D1%8C%201%20%D1%87%D0%B0%D1%81%D1%82%D1%8C" TargetMode="External"/><Relationship Id="rId3" Type="http://schemas.openxmlformats.org/officeDocument/2006/relationships/hyperlink" Target="http://www.viki.rdf.ru/item/1058/" TargetMode="External"/><Relationship Id="rId7" Type="http://schemas.openxmlformats.org/officeDocument/2006/relationships/hyperlink" Target="http://muz-muz.net/" TargetMode="External"/><Relationship Id="rId2" Type="http://schemas.openxmlformats.org/officeDocument/2006/relationships/hyperlink" Target="https://yadi.sk/i/PJYsZqq1aeUb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E%D0%BB%D0%BE%D1%82%D0%B0%D1%8F_%D0%BE%D1%81%D0%B5%D0%BD%D1%8C_(%D0%BA%D0%B0%D1%80%D1%82%D0%B8%D0%BD%D0%B0_%D0%9B%D0%B5%D0%B2%D0%B8%D1%82%D0%B0%D0%BD%D0%B0)" TargetMode="External"/><Relationship Id="rId5" Type="http://schemas.openxmlformats.org/officeDocument/2006/relationships/hyperlink" Target="http://ru.wikipedia.org/wiki/%D0%97%D0%BE%D0%BB%D0%BE%D1%82%D0%B0%D1%8F_%D0%BE%D1%81%D0%B5%D0%BD%D1%8C_(%D0%BA%D0%B0%D1%80%D1%82%D0%B8%D0%BD%D0%B0_%D0%9E%D1%81%D1%82%D1%80%D0%BE%D1%83%D1%85%D0%BE%D0%B2%D0%B0)" TargetMode="External"/><Relationship Id="rId10" Type="http://schemas.openxmlformats.org/officeDocument/2006/relationships/hyperlink" Target="http://iplayer.fm/q/%D0%B2%D0%B8%D0%B2%D0%B0%D0%BB%D1%8C%D0%B4%D0%B8+%D0%B0%D0%BD%D1%82%D0%BE%D0%BD%D0%B8%D0%BE+%D0%B2%D1%80%D0%B5%D0%BC%D0%B5%D0%BD%D0%B0+%D0%B3%D0%BE%D0%B4%D0%B0+%D0%BE%D1%81%D0%B5%D0%BD%D1%8C/" TargetMode="External"/><Relationship Id="rId4" Type="http://schemas.openxmlformats.org/officeDocument/2006/relationships/hyperlink" Target="http://ru.wikipedia.org/" TargetMode="External"/><Relationship Id="rId9" Type="http://schemas.openxmlformats.org/officeDocument/2006/relationships/hyperlink" Target="http://iplayer.f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58;&#1072;&#1085;&#1103;\Desktop\&#1050;&#1086;&#1074;&#1077;&#1088;.av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file:///C:\Users\&#1058;&#1072;&#1085;&#1103;\Desktop\24_-_a._vivaldi__vremena_goda__osen_1-ya_chast.mp3" TargetMode="External"/><Relationship Id="rId1" Type="http://schemas.openxmlformats.org/officeDocument/2006/relationships/audio" Target="file:///C:\Users\&#1058;&#1072;&#1085;&#1103;\Desktop\25_-_a._vivaldi__vremena_goda__osen_2-ya_chast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24482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Урок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изобразительного искусства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 класс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280920" cy="235111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42F00"/>
                </a:solidFill>
                <a:latin typeface="Comic Sans MS" pitchFamily="66" charset="0"/>
              </a:rPr>
              <a:t>Тема:</a:t>
            </a:r>
            <a:r>
              <a:rPr lang="ru-RU" dirty="0" smtClean="0">
                <a:solidFill>
                  <a:srgbClr val="C42F00"/>
                </a:solidFill>
                <a:latin typeface="Comic Sans MS" pitchFamily="66" charset="0"/>
              </a:rPr>
              <a:t> Выразительные возможности аппликации. </a:t>
            </a:r>
          </a:p>
          <a:p>
            <a:endParaRPr lang="ru-RU" dirty="0" smtClean="0">
              <a:solidFill>
                <a:srgbClr val="C42F00"/>
              </a:solidFill>
              <a:latin typeface="Comic Sans MS" pitchFamily="66" charset="0"/>
            </a:endParaRPr>
          </a:p>
          <a:p>
            <a:r>
              <a:rPr lang="ru-RU" sz="1800" dirty="0" err="1" smtClean="0">
                <a:solidFill>
                  <a:srgbClr val="C42F00"/>
                </a:solidFill>
                <a:latin typeface="Comic Sans MS" pitchFamily="66" charset="0"/>
              </a:rPr>
              <a:t>Козенко</a:t>
            </a:r>
            <a:r>
              <a:rPr lang="ru-RU" sz="1800" dirty="0" smtClean="0">
                <a:solidFill>
                  <a:srgbClr val="C42F00"/>
                </a:solidFill>
                <a:latin typeface="Comic Sans MS" pitchFamily="66" charset="0"/>
              </a:rPr>
              <a:t> Татьяна Викторовна – учитель нач. </a:t>
            </a:r>
            <a:r>
              <a:rPr lang="ru-RU" sz="1800" dirty="0" err="1" smtClean="0">
                <a:solidFill>
                  <a:srgbClr val="C42F00"/>
                </a:solidFill>
                <a:latin typeface="Comic Sans MS" pitchFamily="66" charset="0"/>
              </a:rPr>
              <a:t>кл</a:t>
            </a:r>
            <a:r>
              <a:rPr lang="ru-RU" sz="1800" dirty="0" smtClean="0">
                <a:solidFill>
                  <a:srgbClr val="C42F00"/>
                </a:solidFill>
                <a:latin typeface="Comic Sans MS" pitchFamily="66" charset="0"/>
              </a:rPr>
              <a:t>. МКОУ «</a:t>
            </a:r>
            <a:r>
              <a:rPr lang="ru-RU" sz="1800" dirty="0" err="1" smtClean="0">
                <a:solidFill>
                  <a:srgbClr val="C42F00"/>
                </a:solidFill>
                <a:latin typeface="Comic Sans MS" pitchFamily="66" charset="0"/>
              </a:rPr>
              <a:t>Лебяжьевская</a:t>
            </a:r>
            <a:r>
              <a:rPr lang="ru-RU" sz="1800" dirty="0" smtClean="0">
                <a:solidFill>
                  <a:srgbClr val="C42F00"/>
                </a:solidFill>
                <a:latin typeface="Comic Sans MS" pitchFamily="66" charset="0"/>
              </a:rPr>
              <a:t> СОШ»</a:t>
            </a:r>
          </a:p>
          <a:p>
            <a:r>
              <a:rPr lang="ru-RU" sz="1800" dirty="0" err="1" smtClean="0">
                <a:solidFill>
                  <a:srgbClr val="C42F00"/>
                </a:solidFill>
                <a:latin typeface="Comic Sans MS" pitchFamily="66" charset="0"/>
              </a:rPr>
              <a:t>Цибулина</a:t>
            </a:r>
            <a:r>
              <a:rPr lang="ru-RU" sz="1800" dirty="0" smtClean="0">
                <a:solidFill>
                  <a:srgbClr val="C42F00"/>
                </a:solidFill>
                <a:latin typeface="Comic Sans MS" pitchFamily="66" charset="0"/>
              </a:rPr>
              <a:t> </a:t>
            </a:r>
            <a:r>
              <a:rPr lang="ru-RU" sz="1800" dirty="0">
                <a:solidFill>
                  <a:srgbClr val="C42F00"/>
                </a:solidFill>
                <a:latin typeface="Comic Sans MS" pitchFamily="66" charset="0"/>
              </a:rPr>
              <a:t>Т</a:t>
            </a:r>
            <a:r>
              <a:rPr lang="ru-RU" sz="1800" dirty="0" smtClean="0">
                <a:solidFill>
                  <a:srgbClr val="C42F00"/>
                </a:solidFill>
                <a:latin typeface="Comic Sans MS" pitchFamily="66" charset="0"/>
              </a:rPr>
              <a:t>атьяна Викторовна – учитель нач. </a:t>
            </a:r>
            <a:r>
              <a:rPr lang="ru-RU" sz="1800" dirty="0" err="1" smtClean="0">
                <a:solidFill>
                  <a:srgbClr val="C42F00"/>
                </a:solidFill>
                <a:latin typeface="Comic Sans MS" pitchFamily="66" charset="0"/>
              </a:rPr>
              <a:t>кл</a:t>
            </a:r>
            <a:r>
              <a:rPr lang="ru-RU" sz="1800" dirty="0" smtClean="0">
                <a:solidFill>
                  <a:srgbClr val="C42F00"/>
                </a:solidFill>
                <a:latin typeface="Comic Sans MS" pitchFamily="66" charset="0"/>
              </a:rPr>
              <a:t>. МКОУ «</a:t>
            </a:r>
            <a:r>
              <a:rPr lang="ru-RU" sz="1800" dirty="0" err="1" smtClean="0">
                <a:solidFill>
                  <a:srgbClr val="C42F00"/>
                </a:solidFill>
                <a:latin typeface="Comic Sans MS" pitchFamily="66" charset="0"/>
              </a:rPr>
              <a:t>Лебяжьевская</a:t>
            </a:r>
            <a:r>
              <a:rPr lang="ru-RU" sz="1800" dirty="0" smtClean="0">
                <a:solidFill>
                  <a:srgbClr val="C42F00"/>
                </a:solidFill>
                <a:latin typeface="Comic Sans MS" pitchFamily="66" charset="0"/>
              </a:rPr>
              <a:t> СОШ»</a:t>
            </a:r>
            <a:endParaRPr lang="ru-RU" sz="1800" dirty="0">
              <a:solidFill>
                <a:srgbClr val="C42F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ссылка на сайт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6187495"/>
            <a:ext cx="2834406" cy="67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Использованы ресурсы: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7429552" cy="4525963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Ш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аблон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презентации: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nachalo4ka.ru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hlinkClick r:id="rId2"/>
              </a:rPr>
              <a:t>https://yadi.sk/i/PJYsZqq1aeUbZ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hlinkClick r:id="rId3"/>
              </a:rPr>
              <a:t>http://www.viki.rdf.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ru.wikipedia.org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›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Золотая осень (картина Остроухова)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ru.wikipedia.org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›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Золотая осень (картина Левитана)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muz-muz.net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›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storage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/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вивальди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 осень 1 часть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hlinkClick r:id="rId9"/>
              </a:rPr>
              <a:t>iplayer.fm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›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q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/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вивальди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 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антонио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 времена года осень/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proshkolu.ru/user/tabashnikova1802/file/4497783/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- видеоролик</a:t>
            </a:r>
          </a:p>
          <a:p>
            <a:pPr>
              <a:buNone/>
            </a:pP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Яндекс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картинки – осенние листочки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ня\Desktop\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1224136" cy="11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Таня\Desktop\14837725-red-maple-leaf-as-an-autumn-symbol-as-a-seasonal-themed-concept-as-an-icon-of-the-fall-weather-on-a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01154">
            <a:off x="532170" y="4987689"/>
            <a:ext cx="1094883" cy="13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Таня\Desktop\н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838289">
            <a:off x="4738402" y="4396715"/>
            <a:ext cx="1157005" cy="13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1387" y="4070843"/>
            <a:ext cx="24336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Спокойное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3396" y="5366307"/>
            <a:ext cx="22220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Радостное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930" y="5229200"/>
            <a:ext cx="19640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Грустное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456384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omic Sans MS" pitchFamily="66" charset="0"/>
              </a:rPr>
              <a:t>Кластер</a:t>
            </a:r>
            <a:endParaRPr lang="ru-RU" dirty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635896" y="2589092"/>
            <a:ext cx="2357438" cy="2136775"/>
          </a:xfrm>
          <a:prstGeom prst="irregularSeal1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Осень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7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9200" y="1047183"/>
            <a:ext cx="238918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1242400"/>
            <a:ext cx="1349896" cy="716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Листопад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907035" flipH="1">
            <a:off x="724226" y="2159755"/>
            <a:ext cx="2149475" cy="1677987"/>
          </a:xfrm>
          <a:prstGeom prst="cloudCallout">
            <a:avLst>
              <a:gd name="adj1" fmla="val -93398"/>
              <a:gd name="adj2" fmla="val -7833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1 сентября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9656111" flipH="1">
            <a:off x="563722" y="4153466"/>
            <a:ext cx="2214915" cy="1703960"/>
          </a:xfrm>
          <a:prstGeom prst="cloudCallout">
            <a:avLst>
              <a:gd name="adj1" fmla="val -82527"/>
              <a:gd name="adj2" fmla="val 179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Наряд деревьев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flipH="1">
            <a:off x="2720256" y="5083500"/>
            <a:ext cx="2238375" cy="1458913"/>
          </a:xfrm>
          <a:prstGeom prst="cloudCallout">
            <a:avLst>
              <a:gd name="adj1" fmla="val -46287"/>
              <a:gd name="adj2" fmla="val -8577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Время года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31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6707">
            <a:off x="5676428" y="4398175"/>
            <a:ext cx="16795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01917" y="1340768"/>
            <a:ext cx="110299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Увядание</a:t>
            </a: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1032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0059" y="3155157"/>
            <a:ext cx="19446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58290" y="4195903"/>
            <a:ext cx="744114" cy="323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Дождь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994942">
            <a:off x="6857046" y="1217843"/>
            <a:ext cx="2159038" cy="1962359"/>
          </a:xfrm>
          <a:prstGeom prst="cloudCallout">
            <a:avLst>
              <a:gd name="adj1" fmla="val -98014"/>
              <a:gd name="adj2" fmla="val 10531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Разноцветные       листья</a:t>
            </a:r>
          </a:p>
        </p:txBody>
      </p:sp>
      <p:pic>
        <p:nvPicPr>
          <p:cNvPr id="1034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29578">
            <a:off x="4861021" y="829470"/>
            <a:ext cx="1944687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72200" y="5358748"/>
            <a:ext cx="877163" cy="323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Красота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87779" y="1489356"/>
            <a:ext cx="1002197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  <a:cs typeface="Times New Roman"/>
              </a:rPr>
              <a:t>Увядание</a:t>
            </a:r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88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Ковер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Что такое аппликация?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19672" y="1600200"/>
            <a:ext cx="731004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	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Аппликация в переводе с латинского языка значит «прикладывание».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	Это очень древний вид искусства.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14290"/>
            <a:ext cx="7067128" cy="14287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Обрывная (рваная) аппликация</a:t>
            </a:r>
            <a:b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571612"/>
            <a:ext cx="7310046" cy="492922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Такая  аппликация   получится,   если бумагу  не  вырезать по  контуру,  а обрывать.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	Из   каких   материалов   можно  её  выполнить?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429132"/>
            <a:ext cx="3746499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378145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3161" y="285031"/>
            <a:ext cx="6286544" cy="1044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Сравните картины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K:\на конкурс\урок на конкурс\image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4714876" cy="3238500"/>
          </a:xfrm>
          <a:prstGeom prst="rect">
            <a:avLst/>
          </a:prstGeom>
          <a:noFill/>
        </p:spPr>
      </p:pic>
      <p:pic>
        <p:nvPicPr>
          <p:cNvPr id="1027" name="Picture 3" descr="K:\на конкурс\урок на конкурс\tb3270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286124"/>
            <a:ext cx="4572032" cy="3130017"/>
          </a:xfrm>
          <a:prstGeom prst="rect">
            <a:avLst/>
          </a:prstGeom>
          <a:noFill/>
        </p:spPr>
      </p:pic>
      <p:pic>
        <p:nvPicPr>
          <p:cNvPr id="10" name="25_-_a._vivaldi__vremena_goda__osen_2-ya_cha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357554" y="5715016"/>
            <a:ext cx="304800" cy="304800"/>
          </a:xfrm>
          <a:prstGeom prst="rect">
            <a:avLst/>
          </a:prstGeom>
        </p:spPr>
      </p:pic>
      <p:pic>
        <p:nvPicPr>
          <p:cNvPr id="11" name="24_-_a._vivaldi__vremena_goda__osen_1-ya_chas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2071670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19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5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Правила работы в группе</a:t>
            </a:r>
            <a:b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285860"/>
            <a:ext cx="7067128" cy="521497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</a:rPr>
              <a:t>    1.Варианты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</a:rPr>
              <a:t>выполнения задания обсуждать шёпотом.</a:t>
            </a:r>
            <a:b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</a:rPr>
            </a:b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</a:rPr>
              <a:t>2. Распределить обязанности по выполнению задания между собой.</a:t>
            </a:r>
            <a:b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</a:rPr>
            </a:b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</a:rPr>
              <a:t>3. Считаться с мнением друг друга.</a:t>
            </a:r>
            <a:b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</a:rPr>
            </a:b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</a:rPr>
              <a:t>4. Оказывать друг другу помощь.</a:t>
            </a:r>
            <a:b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</a:rPr>
            </a:b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</a:rPr>
              <a:t>5. Соблюдать правила безопасного труда.</a:t>
            </a:r>
            <a:b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/>
              </a:rPr>
            </a:b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Правила безопасной работы с клеем. </a:t>
            </a: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 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Работая с клеем, пользуйтесь кисточкой.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2.Берите на кисточку необходимое количество клея.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3.Излишки клея уберите салфеткой или тряпочкой.</a:t>
            </a:r>
            <a:b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4. При попадании клея на кожу или в глаза промойте их водой. </a:t>
            </a:r>
            <a:b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5. По окончании тщательно вымойте руки с мылом. 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d79ddb539ff14f41d6af4ea669bdcf77a16"/>
</p:tagLst>
</file>

<file path=ppt/theme/theme1.xml><?xml version="1.0" encoding="utf-8"?>
<a:theme xmlns:a="http://schemas.openxmlformats.org/drawingml/2006/main" name="Осен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Осенний</Template>
  <TotalTime>286</TotalTime>
  <Words>104</Words>
  <Application>Microsoft Office PowerPoint</Application>
  <PresentationFormat>Экран (4:3)</PresentationFormat>
  <Paragraphs>46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Осенний</vt:lpstr>
      <vt:lpstr>Урок  изобразительного искусства  2 класс</vt:lpstr>
      <vt:lpstr>Слайд 2</vt:lpstr>
      <vt:lpstr>Кластер</vt:lpstr>
      <vt:lpstr>Слайд 4</vt:lpstr>
      <vt:lpstr>Что такое аппликация?</vt:lpstr>
      <vt:lpstr>Обрывная (рваная) аппликация </vt:lpstr>
      <vt:lpstr>Сравните картины</vt:lpstr>
      <vt:lpstr>Правила работы в группе </vt:lpstr>
      <vt:lpstr>Правила безопасной работы с клеем.  </vt:lpstr>
      <vt:lpstr>Использованы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изобразительного искусства 2 класс</dc:title>
  <dc:creator>1</dc:creator>
  <cp:lastModifiedBy>Таня</cp:lastModifiedBy>
  <cp:revision>42</cp:revision>
  <dcterms:created xsi:type="dcterms:W3CDTF">2014-10-21T14:25:09Z</dcterms:created>
  <dcterms:modified xsi:type="dcterms:W3CDTF">2014-10-31T06:00:36Z</dcterms:modified>
</cp:coreProperties>
</file>