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80" r:id="rId20"/>
    <p:sldId id="282" r:id="rId21"/>
    <p:sldId id="283" r:id="rId22"/>
    <p:sldId id="278" r:id="rId23"/>
    <p:sldId id="274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FDBDFF-5D63-416B-A424-9504FE691AC1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echeniescolioza.ru/scoliosis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hyperlink" Target="http://900igr.net/fotografii/fizkultura/Osanka/008-Projavlenija-bokovykh-iskrivlenij-pozvonochnika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onclinic.ru/_upload/img/ortoped(1).jpg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E%D1%81%D0%B0%D0%BD%D0%BA%D0%B0%20%D1%84%D0%BE%D1%82%D0%BE&amp;img_url=cs10209.vkontakte.ru/u5553517/-14/x_01420b22.jpg&amp;pos=22&amp;rpt=simage&amp;lr=53&amp;noreask=1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healthsystem.virginia.edu/uvahealth/peds_growth/images/es_0279.gi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04856" cy="446449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>Муниципальное казенное дошкольное </a:t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>образовательное учреждение </a:t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>Детский сад «Колобок». </a:t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>ПЕТУХОВО </a:t>
            </a:r>
            <a:r>
              <a:rPr lang="ru-RU" sz="18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663300"/>
                </a:solidFill>
                <a:effectLst/>
              </a:rPr>
            </a:br>
            <a:r>
              <a:rPr lang="ru-RU" sz="1800" dirty="0" smtClean="0">
                <a:solidFill>
                  <a:srgbClr val="663300"/>
                </a:solidFill>
                <a:effectLst/>
              </a:rPr>
              <a:t>2013 </a:t>
            </a:r>
            <a:r>
              <a:rPr lang="ru-RU" sz="1800" dirty="0">
                <a:solidFill>
                  <a:srgbClr val="663300"/>
                </a:solidFill>
                <a:effectLst/>
              </a:rPr>
              <a:t/>
            </a:r>
            <a:br>
              <a:rPr lang="ru-RU" sz="1800" dirty="0">
                <a:solidFill>
                  <a:srgbClr val="663300"/>
                </a:solidFill>
                <a:effectLst/>
              </a:rPr>
            </a:br>
            <a:r>
              <a:rPr lang="ru-RU" sz="2400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C000"/>
                </a:solidFill>
                <a:effectLst/>
              </a:rPr>
            </a:br>
            <a:r>
              <a:rPr lang="ru-RU" sz="2400" b="0" dirty="0" smtClean="0">
                <a:solidFill>
                  <a:srgbClr val="800000"/>
                </a:solidFill>
                <a:effectLst/>
              </a:rPr>
              <a:t>Конкурс: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dirty="0" smtClean="0">
                <a:solidFill>
                  <a:srgbClr val="800000"/>
                </a:solidFill>
                <a:effectLst/>
              </a:rPr>
              <a:t> «наша дошкольная жизнь»</a:t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b="0" dirty="0" smtClean="0">
                <a:solidFill>
                  <a:srgbClr val="800000"/>
                </a:solidFill>
                <a:effectLst/>
              </a:rPr>
              <a:t>Номинация: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dirty="0" smtClean="0">
                <a:solidFill>
                  <a:srgbClr val="800000"/>
                </a:solidFill>
                <a:effectLst/>
              </a:rPr>
              <a:t> «Растем здоровыми»</a:t>
            </a:r>
            <a:r>
              <a:rPr lang="ru-RU" sz="2400" dirty="0">
                <a:solidFill>
                  <a:srgbClr val="800000"/>
                </a:solidFill>
                <a:effectLst/>
              </a:rPr>
              <a:t/>
            </a:r>
            <a:br>
              <a:rPr lang="ru-RU" sz="2400" dirty="0">
                <a:solidFill>
                  <a:srgbClr val="800000"/>
                </a:solidFill>
                <a:effectLst/>
              </a:rPr>
            </a:br>
            <a:r>
              <a:rPr lang="ru-RU" sz="2400" b="0" dirty="0" smtClean="0">
                <a:solidFill>
                  <a:srgbClr val="800000"/>
                </a:solidFill>
                <a:effectLst/>
              </a:rPr>
              <a:t>ТЕМА: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dirty="0" smtClean="0">
                <a:solidFill>
                  <a:srgbClr val="800000"/>
                </a:solidFill>
                <a:effectLst/>
              </a:rPr>
              <a:t> «правильная  ОСАНКА»</a:t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endParaRPr lang="ru-RU" sz="2400" dirty="0">
              <a:solidFill>
                <a:srgbClr val="8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085184"/>
            <a:ext cx="5760640" cy="136815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n w="12700">
                  <a:solidFill>
                    <a:srgbClr val="996633"/>
                  </a:solidFill>
                </a:ln>
                <a:solidFill>
                  <a:srgbClr val="FFFF00"/>
                </a:solidFill>
                <a:latin typeface="+mj-lt"/>
              </a:rPr>
              <a:t>ВОСПИТАТЕЛЬ ПО ФИЗИЧЕСКОМУ ВОСПИТАНИЮ</a:t>
            </a:r>
          </a:p>
          <a:p>
            <a:r>
              <a:rPr lang="ru-RU" sz="2000" b="1" dirty="0" smtClean="0">
                <a:ln w="12700">
                  <a:solidFill>
                    <a:srgbClr val="996633"/>
                  </a:solidFill>
                </a:ln>
                <a:solidFill>
                  <a:srgbClr val="FFFF00"/>
                </a:solidFill>
                <a:latin typeface="+mj-lt"/>
              </a:rPr>
              <a:t>ВЫСШАЯ КАТЕГОРИЯ</a:t>
            </a:r>
          </a:p>
          <a:p>
            <a:r>
              <a:rPr lang="ru-RU" sz="2000" b="1" dirty="0" smtClean="0">
                <a:ln w="12700">
                  <a:solidFill>
                    <a:srgbClr val="996633"/>
                  </a:solidFill>
                </a:ln>
                <a:solidFill>
                  <a:srgbClr val="FFFF00"/>
                </a:solidFill>
                <a:latin typeface="+mj-lt"/>
              </a:rPr>
              <a:t>Щербакова Елена Николаевна.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70892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404664"/>
            <a:ext cx="3528392" cy="5721499"/>
          </a:xfrm>
        </p:spPr>
        <p:txBody>
          <a:bodyPr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Сколиотическая осанка</a:t>
            </a:r>
          </a:p>
          <a:p>
            <a:pPr fontAlgn="base"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(</a:t>
            </a:r>
            <a:r>
              <a:rPr lang="ru-RU" sz="24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сколиоз</a:t>
            </a:r>
            <a:r>
              <a:rPr lang="ru-RU" sz="24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)-</a:t>
            </a:r>
          </a:p>
          <a:p>
            <a:pPr fontAlgn="base">
              <a:spcAft>
                <a:spcPts val="0"/>
              </a:spcAf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боковое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искривление </a:t>
            </a: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позвоночника, со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смещением тел позвонков. В подростковом возрасте чаще всего встречается левосторонний и правосторонний грудной сколиоз</a:t>
            </a:r>
            <a:r>
              <a:rPr lang="ru-RU" sz="2000" b="1" i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.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Это заболевание особенно сильно прогрессирует в период роста и развития организма. </a:t>
            </a:r>
            <a:endParaRPr lang="ru-RU" sz="20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effectLst/>
              <a:latin typeface="+mj-lt"/>
            </a:endParaRPr>
          </a:p>
        </p:txBody>
      </p:sp>
      <p:pic>
        <p:nvPicPr>
          <p:cNvPr id="5" name="Picture 4" descr="Картинка 53 из 101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6953" y="892300"/>
            <a:ext cx="2160240" cy="2608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Описание: Проявления боковых искривлений позвоночника">
            <a:hlinkClick r:id="rId4" tooltip="&quot;Фото 8. Проявления боковых искривлений позвоночника. Правосторонний сколиоз. S-образные сколиозы. Левосторонний сколиоз. Возможность проявления сколиоза особенно велика в возрасте 11-15лет, когда быстро растет скелет, а мышечная система отстает в своем развитии.Именно в этот период на осанку влияют сон на мягкой постели, неправильное положение туловища во время сидения и стояния, неравномерная нагрузка напозвоночник.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/>
          <a:stretch/>
        </p:blipFill>
        <p:spPr bwMode="auto">
          <a:xfrm>
            <a:off x="6372200" y="620689"/>
            <a:ext cx="2265554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medlinks.ru/images/art/reab/new_pa12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73" y="3645024"/>
            <a:ext cx="2736304" cy="2710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299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7787208" cy="593752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Cambria"/>
                <a:ea typeface="Times New Roman"/>
                <a:cs typeface="Times New Roman"/>
              </a:rPr>
              <a:t> </a:t>
            </a:r>
            <a:endParaRPr lang="ru-RU" sz="1600" b="1" dirty="0" smtClean="0"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                   </a:t>
            </a:r>
            <a:r>
              <a:rPr lang="ru-RU" sz="28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Значение </a:t>
            </a:r>
            <a:r>
              <a:rPr lang="ru-RU" sz="28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осанки</a:t>
            </a:r>
            <a:endParaRPr lang="ru-RU" sz="2800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400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Осанка дает много информации о человеке, о его физическом развитии, о состоянии здоровья, его самочувствии и настроении.</a:t>
            </a: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400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Самоуверенные и успешные люди обращают на себя внимание окружающих именно своей правильной осанкой.</a:t>
            </a: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400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Ничто не может украсить человека, если он сутулится, держит одно плечо выше другого или ходит сгорбившись.</a:t>
            </a:r>
          </a:p>
          <a:p>
            <a:pPr fontAlgn="base">
              <a:spcAft>
                <a:spcPts val="0"/>
              </a:spcAft>
            </a:pPr>
            <a:r>
              <a:rPr lang="ru-RU" sz="2400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675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260648"/>
            <a:ext cx="3538735" cy="6356965"/>
          </a:xfrm>
        </p:spPr>
        <p:txBody>
          <a:bodyPr>
            <a:normAutofit/>
          </a:bodyPr>
          <a:lstStyle/>
          <a:p>
            <a:pPr marL="804545" fontAlgn="base">
              <a:spcAft>
                <a:spcPts val="0"/>
              </a:spcAft>
            </a:pPr>
            <a:endParaRPr lang="ru-RU" sz="24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</a:endParaRPr>
          </a:p>
          <a:p>
            <a:pPr marL="804545" fontAlgn="base"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Воспитание нормальной </a:t>
            </a:r>
            <a:r>
              <a:rPr lang="ru-RU" sz="24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осанки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Правильная осанка зависит от нас самих, от того как сам человек держит голову и туловище в то время, когда он сидит, стоит, ходит. Последите за собой, как это получается у </a:t>
            </a: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вас</a:t>
            </a:r>
            <a:endParaRPr lang="ru-RU" sz="20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026" name="Picture 2" descr="C:\Users\admin\Desktop\фото работа\фото осанка\101SSCAM\SDC108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729404"/>
            <a:ext cx="3516993" cy="3271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фото работа\фото осанка\101SSCAM\SDC108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861048"/>
            <a:ext cx="3426080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73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3213993" cy="5505475"/>
          </a:xfrm>
        </p:spPr>
        <p:txBody>
          <a:bodyPr>
            <a:normAutofit fontScale="85000" lnSpcReduction="20000"/>
          </a:bodyPr>
          <a:lstStyle/>
          <a:p>
            <a:pPr marL="804545" fontAlgn="base">
              <a:spcAft>
                <a:spcPts val="0"/>
              </a:spcAft>
            </a:pPr>
            <a:r>
              <a:rPr lang="ru-RU" sz="26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Кто и когда формирует осанку</a:t>
            </a: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  <a:tab pos="499110" algn="l"/>
              </a:tabLst>
            </a:pPr>
            <a:r>
              <a:rPr lang="ru-RU" sz="22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Правильная </a:t>
            </a:r>
            <a:r>
              <a:rPr lang="ru-RU" sz="22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осанка не бывает врожденной, она начинает формироваться с первых лет жизни.</a:t>
            </a: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  <a:tab pos="499110" algn="l"/>
              </a:tabLst>
            </a:pPr>
            <a:r>
              <a:rPr lang="ru-RU" sz="22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Наиболее ответственный период для формирования осанки у ребенка – с 4 до 10 лет, когда быстрыми темпами развиваются механизмы, регулирующие вертикальную позу.</a:t>
            </a: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  <a:tab pos="499110" algn="l"/>
              </a:tabLst>
            </a:pPr>
            <a:r>
              <a:rPr lang="ru-RU" sz="2200" dirty="0">
                <a:latin typeface="+mj-lt"/>
                <a:ea typeface="Times New Roman"/>
                <a:cs typeface="Times New Roman"/>
              </a:rPr>
              <a:t> </a:t>
            </a:r>
            <a:endParaRPr lang="ru-RU" sz="2200" dirty="0">
              <a:latin typeface="+mj-lt"/>
            </a:endParaRPr>
          </a:p>
          <a:p>
            <a:endParaRPr lang="ru-RU" dirty="0"/>
          </a:p>
        </p:txBody>
      </p:sp>
      <p:pic>
        <p:nvPicPr>
          <p:cNvPr id="1026" name="Picture 2" descr="C:\Users\admin\Desktop\фото работа\Са-Фи-Дансе фото\DSC063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620688"/>
            <a:ext cx="5184576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9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48680"/>
            <a:ext cx="3358009" cy="5649491"/>
          </a:xfrm>
        </p:spPr>
        <p:txBody>
          <a:bodyPr>
            <a:normAutofit fontScale="92500"/>
          </a:bodyPr>
          <a:lstStyle/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2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Помните </a:t>
            </a:r>
            <a:r>
              <a:rPr lang="ru-RU" sz="22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о своей осанке. Не позволяйте временным неприятностям «согнуть вас в бараний рог».</a:t>
            </a: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2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Малыши очень часто просто копируют своих родителей , а потом это становится вредной привычкой.</a:t>
            </a: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2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Приучайте вашего ребенка с раннего возраста правильно «держать» свое тело.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n>
                  <a:solidFill>
                    <a:srgbClr val="996633"/>
                  </a:solidFill>
                </a:ln>
                <a:latin typeface="+mj-lt"/>
                <a:ea typeface="Times New Roman"/>
                <a:cs typeface="Times New Roman"/>
              </a:rPr>
              <a:t> </a:t>
            </a:r>
            <a:endParaRPr lang="ru-RU" sz="2400" dirty="0">
              <a:ln>
                <a:solidFill>
                  <a:srgbClr val="996633"/>
                </a:solidFill>
              </a:ln>
              <a:latin typeface="+mj-lt"/>
            </a:endParaRPr>
          </a:p>
        </p:txBody>
      </p:sp>
      <p:pic>
        <p:nvPicPr>
          <p:cNvPr id="1026" name="Picture 2" descr="C:\Users\admin\Desktop\фото работа\фото с сем.праздника\DCIM\101SSCAM\SDC103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3465004"/>
            <a:ext cx="4536504" cy="2484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фото работа\фото с сем.праздника\DCIM\101SSCAM\SDC103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32656"/>
            <a:ext cx="216024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0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8147248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Основные </a:t>
            </a:r>
            <a:r>
              <a:rPr lang="ru-RU" sz="28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причины формирования неправильной </a:t>
            </a:r>
            <a:r>
              <a:rPr lang="ru-RU" sz="28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осанки:</a:t>
            </a:r>
            <a:endParaRPr lang="ru-RU" sz="28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1.Отсутствие крепкого</a:t>
            </a:r>
            <a:r>
              <a:rPr lang="ru-RU" sz="28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, достаточно развитого мышечного корсажа – мышечной </a:t>
            </a:r>
            <a:r>
              <a:rPr lang="ru-RU" sz="28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системы.</a:t>
            </a:r>
            <a:endParaRPr lang="ru-RU" sz="28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</a:endParaRPr>
          </a:p>
          <a:p>
            <a:pPr fontAlgn="base"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2.Неравномерное развитие мышц спины, живота и бедер, изменение тяги, определяющей вертикальное положение </a:t>
            </a:r>
            <a:r>
              <a:rPr lang="ru-RU" sz="28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позвоночника.</a:t>
            </a:r>
            <a:endParaRPr lang="ru-RU" sz="28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</a:endParaRPr>
          </a:p>
          <a:p>
            <a:pPr fontAlgn="base"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3.Последствия рахита – нарушение взаимоотношения костных элементов таза и позвоночника.</a:t>
            </a:r>
          </a:p>
          <a:p>
            <a:pPr fontAlgn="base">
              <a:spcAft>
                <a:spcPts val="0"/>
              </a:spcAft>
            </a:pPr>
            <a:r>
              <a:rPr lang="ru-RU" dirty="0">
                <a:ln>
                  <a:solidFill>
                    <a:srgbClr val="996633"/>
                  </a:solidFill>
                </a:ln>
                <a:latin typeface="+mj-lt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35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692695"/>
            <a:ext cx="4392488" cy="5688633"/>
          </a:xfrm>
        </p:spPr>
        <p:txBody>
          <a:bodyPr>
            <a:noAutofit/>
          </a:bodyPr>
          <a:lstStyle/>
          <a:p>
            <a:pPr marL="457200" fontAlgn="base">
              <a:spcAft>
                <a:spcPts val="0"/>
              </a:spcAf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Как диагностировать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неправильную осанку у </a:t>
            </a: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детей.</a:t>
            </a:r>
          </a:p>
          <a:p>
            <a:pPr marL="457200" fontAlgn="base">
              <a:spcAft>
                <a:spcPts val="0"/>
              </a:spcAft>
            </a:pPr>
            <a:endParaRPr lang="ru-RU" sz="20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</a:endParaRPr>
          </a:p>
          <a:p>
            <a:pPr marL="457200" fontAlgn="base"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Осмотрите </a:t>
            </a:r>
            <a:r>
              <a:rPr lang="ru-RU" sz="1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ребенка  в  </a:t>
            </a:r>
            <a:r>
              <a:rPr lang="ru-RU" sz="16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дневное</a:t>
            </a:r>
          </a:p>
          <a:p>
            <a:pPr marL="457200" fontAlgn="base"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время </a:t>
            </a:r>
            <a:r>
              <a:rPr lang="ru-RU" sz="1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при хорошем и равномерном освещении.</a:t>
            </a: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Разуйте и разденьте ребенка до трусиков, поставьте прямо, руки должны быть опущены вдоль туловища.</a:t>
            </a: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Сами сядьте на стул на расстоянии 2-3 м от ребенка.</a:t>
            </a: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Внимательно посмотрите,  симметрично ли расположены уши, лопатки, талия, складки под ягодицами и сами ягодицы.</a:t>
            </a: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Если они находятся на разной высоте, у вас есть причина для беспокойства</a:t>
            </a:r>
            <a:r>
              <a:rPr lang="ru-RU" sz="1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</a:rPr>
              <a:t>.</a:t>
            </a:r>
            <a:endParaRPr lang="ru-RU" sz="16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" name="Объект 4" descr="Картинка 7 из 5777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052736"/>
            <a:ext cx="3960440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53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92695"/>
            <a:ext cx="8424936" cy="165618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Какие движения полезны для формирования осанки</a:t>
            </a:r>
            <a:endParaRPr lang="ru-RU" sz="2400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mbria"/>
              </a:rPr>
              <a:t>           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admin\Desktop\фото работа\фото физо\фото физо\фото с работы\фото работа\SDC193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752528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работа\фото работа\ДЕТСКИЙ САД 2011\Са-Фи-Дансе 2011\DSC06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744416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2276872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Т</a:t>
            </a:r>
            <a:r>
              <a:rPr lang="ru-RU" sz="32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анцы</a:t>
            </a:r>
            <a:r>
              <a:rPr lang="ru-RU" sz="2400" dirty="0" smtClean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  <a:latin typeface="Cambria"/>
              </a:rPr>
              <a:t> </a:t>
            </a:r>
            <a:endParaRPr lang="ru-RU" dirty="0">
              <a:ln>
                <a:solidFill>
                  <a:srgbClr val="99663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49985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3003" y="836712"/>
            <a:ext cx="6120680" cy="792088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buClr>
                <a:prstClr val="white">
                  <a:shade val="95000"/>
                </a:prstClr>
              </a:buClr>
            </a:pPr>
            <a:r>
              <a:rPr lang="ru-RU" sz="32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Лазание</a:t>
            </a:r>
            <a:r>
              <a:rPr lang="ru-RU" sz="32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, ползание.</a:t>
            </a:r>
            <a:endParaRPr lang="ru-RU" sz="32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  <a:p>
            <a:endParaRPr lang="ru-RU" sz="3200" dirty="0">
              <a:ln>
                <a:solidFill>
                  <a:srgbClr val="996633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16470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white"/>
                </a:solidFill>
                <a:latin typeface="Cambria"/>
              </a:rPr>
              <a:t> 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6" name="Picture 2" descr="C:\Users\admin\Desktop\фото работа\ДЕТСКИЙ САД 2010\Спортивный праздник\Старшая группа\DSC033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772816"/>
            <a:ext cx="468052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8104" y="1772816"/>
            <a:ext cx="28803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Эти упражнения нацелены на развитие силы и выносливости мышц.</a:t>
            </a:r>
            <a:endParaRPr lang="ru-RU" sz="24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94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260648"/>
            <a:ext cx="3744415" cy="1056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400" dirty="0" smtClean="0">
              <a:solidFill>
                <a:prstClr val="white"/>
              </a:solidFill>
              <a:latin typeface="Cambria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П</a:t>
            </a:r>
            <a:r>
              <a:rPr lang="ru-RU" sz="28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одвижные игры </a:t>
            </a:r>
            <a:endParaRPr lang="ru-RU" sz="28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C:\Users\admin\Desktop\работа\фото работа\ДЕТСКИЙ САД 2011\Фото с Е.Н неделя здоровья утренняя гим\SDC194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912495"/>
            <a:ext cx="3456384" cy="41764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работа\фото работа\ДЕТСКИЙ САД 2011\Фото с Е.Н неделя здоровья утренняя гим\SDC194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204865"/>
            <a:ext cx="5040560" cy="31683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620688"/>
            <a:ext cx="3600400" cy="5505475"/>
          </a:xfrm>
        </p:spPr>
        <p:txBody>
          <a:bodyPr>
            <a:noAutofit/>
          </a:bodyPr>
          <a:lstStyle/>
          <a:p>
            <a:pPr lvl="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cs typeface="Arial"/>
              </a:rPr>
              <a:t>ПРАВИЛЬНАЯ ОСАНКА</a:t>
            </a:r>
          </a:p>
          <a:p>
            <a:pPr lvl="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cs typeface="Arial"/>
              </a:rPr>
              <a:t>При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cs typeface="Arial"/>
              </a:rPr>
              <a:t>правильной осанке физиологические изгибы позвоночника выражены умеренно. Голову и туловище ребенок держит прямо, плечи на одном уровне и слегка развернутыми, живот подтянутым, ноги прямыми.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171839" cy="56886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80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322712" cy="796950"/>
          </a:xfrm>
        </p:spPr>
        <p:txBody>
          <a:bodyPr>
            <a:normAutofit/>
          </a:bodyPr>
          <a:lstStyle/>
          <a:p>
            <a:r>
              <a:rPr lang="ru-RU" sz="2800" dirty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</a:rPr>
              <a:t>П</a:t>
            </a:r>
            <a:r>
              <a:rPr lang="ru-RU" sz="28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</a:rPr>
              <a:t>лавание</a:t>
            </a:r>
            <a:endParaRPr lang="ru-RU" sz="2800" dirty="0">
              <a:ln w="6350">
                <a:solidFill>
                  <a:srgbClr val="996633"/>
                </a:solidFill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1028" name="Picture 4" descr="http://www.puzmo.com/resimler/640/38087099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896544" cy="33200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rseybaby.ru/files/image/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536504" cy="2952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225366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546848" cy="864096"/>
          </a:xfrm>
        </p:spPr>
        <p:txBody>
          <a:bodyPr>
            <a:normAutofit/>
          </a:bodyPr>
          <a:lstStyle/>
          <a:p>
            <a:r>
              <a:rPr lang="ru-RU" sz="3200" dirty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</a:rPr>
              <a:t>С</a:t>
            </a:r>
            <a:r>
              <a:rPr lang="ru-RU" sz="32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</a:rPr>
              <a:t>портивные игры</a:t>
            </a:r>
            <a:endParaRPr lang="ru-RU" sz="3200" dirty="0">
              <a:ln w="6350">
                <a:solidFill>
                  <a:srgbClr val="996633"/>
                </a:solidFill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1026" name="Picture 2" descr="C:\Users\Владимир\Desktop\работа лены\фото Малые Олимпийские игры\101SSCAM\SDC13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03244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Владимир\Desktop\работа лены\фото Малые Олимпийские игры\101SSCAM\SDC13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68860"/>
            <a:ext cx="478802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4615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3106687" cy="5433467"/>
          </a:xfrm>
        </p:spPr>
        <p:txBody>
          <a:bodyPr>
            <a:normAutofit fontScale="62500" lnSpcReduction="20000"/>
          </a:bodyPr>
          <a:lstStyle/>
          <a:p>
            <a:pPr lvl="0" fontAlgn="base">
              <a:buClr>
                <a:prstClr val="white">
                  <a:shade val="95000"/>
                </a:prstClr>
              </a:buClr>
            </a:pPr>
            <a:r>
              <a:rPr lang="ru-RU" sz="31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Как можно не допустить нарушений и исправить нарушенную осанку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8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 </a:t>
            </a:r>
            <a:r>
              <a:rPr lang="ru-RU" sz="29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Самым первым условием в исправлении осанки и, главное, в предохранении себя от этого порока является необходимость проявления силы воли в борьбе с временными привычками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9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</a:rPr>
              <a:t>  Вторым непременным условием как для общего укрепления организма и предупреждения дефектов осанки, так и для ее исправления является физические упражнения</a:t>
            </a:r>
          </a:p>
        </p:txBody>
      </p:sp>
      <p:pic>
        <p:nvPicPr>
          <p:cNvPr id="5" name="Picture 2" descr="C:\Users\admin\Desktop\фото работа\фото физо\фото с работы\фото работа\SDC19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722375" cy="33648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2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4464496" cy="5472608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prstClr val="white">
                  <a:shade val="95000"/>
                </a:prstClr>
              </a:buClr>
              <a:tabLst>
                <a:tab pos="571500" algn="l"/>
              </a:tabLst>
            </a:pPr>
            <a:r>
              <a:rPr lang="ru-RU" sz="38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Упражнения для формирование </a:t>
            </a:r>
            <a:r>
              <a:rPr lang="ru-RU" sz="38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осанки</a:t>
            </a:r>
            <a:endParaRPr lang="ru-RU" sz="38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prstClr val="white">
                  <a:shade val="95000"/>
                </a:prstClr>
              </a:buClr>
              <a:tabLst>
                <a:tab pos="571500" algn="l"/>
              </a:tabLs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Систематически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проводите с детьми  следующие упражнения:</a:t>
            </a:r>
          </a:p>
          <a:p>
            <a:pPr lvl="0" fontAlgn="base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1.Упражнения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предметами на голове.</a:t>
            </a:r>
          </a:p>
          <a:p>
            <a:pPr lvl="0" fontAlgn="base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Введите 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семье правило или  систематически проводите соревнование: «Кто дольше проходит с книгой (предметом) на голове».</a:t>
            </a:r>
          </a:p>
          <a:p>
            <a:pPr lvl="0" fontAlgn="base">
              <a:lnSpc>
                <a:spcPct val="120000"/>
              </a:lnSpc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2.Систематически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проводите с детьми  следующие игры-упражнения: «Велосипед», «Березка», «Кошечка», «Качели», «Туда-сюда</a:t>
            </a: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».</a:t>
            </a:r>
            <a:endParaRPr lang="ru-RU" sz="20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fontAlgn="base">
              <a:lnSpc>
                <a:spcPct val="120000"/>
              </a:lnSpc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3.Приседания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наклоны, повороты с гимнастической </a:t>
            </a: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палкой.</a:t>
            </a:r>
            <a:endParaRPr lang="ru-RU" sz="20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fontAlgn="base">
              <a:lnSpc>
                <a:spcPct val="120000"/>
              </a:lnSpc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4.Прогибания 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наклоны </a:t>
            </a: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назад.</a:t>
            </a:r>
            <a:endParaRPr lang="ru-RU" sz="20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fontAlgn="base">
              <a:lnSpc>
                <a:spcPct val="120000"/>
              </a:lnSpc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5.Махи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руками сверху-вниз через стороны</a:t>
            </a:r>
          </a:p>
          <a:p>
            <a:pPr lvl="0" algn="just" fontAlgn="base">
              <a:lnSpc>
                <a:spcPct val="120000"/>
              </a:lnSpc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стоя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стены, поднимать поочередно  прямые ноги </a:t>
            </a: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вперед.</a:t>
            </a:r>
            <a:endParaRPr lang="ru-RU" sz="20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just" fontAlgn="base">
              <a:lnSpc>
                <a:spcPct val="120000"/>
              </a:lnSpc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6.Подтягивать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груди, согнутую в колене ногу;</a:t>
            </a:r>
          </a:p>
          <a:p>
            <a:pPr lvl="0" algn="just" fontAlgn="base">
              <a:lnSpc>
                <a:spcPct val="120000"/>
              </a:lnSpc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7.Махи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назад –вверх прямой ногой, стоя лицом к опоре.</a:t>
            </a:r>
          </a:p>
          <a:p>
            <a:pPr lvl="0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8.Наклоны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повороты.</a:t>
            </a:r>
            <a:endParaRPr lang="ru-RU" sz="20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489654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58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396044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  <a:t>Вывод :</a:t>
            </a:r>
            <a:br>
              <a:rPr lang="ru-RU" sz="36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</a:br>
            <a:r>
              <a:rPr lang="ru-RU" sz="36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  <a:t> Итак </a:t>
            </a:r>
            <a:r>
              <a:rPr lang="ru-RU" sz="3600" dirty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  <a:t>правильная </a:t>
            </a:r>
            <a:r>
              <a:rPr lang="ru-RU" sz="36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  <a:t>осанка - это залог </a:t>
            </a:r>
            <a:r>
              <a:rPr lang="ru-RU" sz="3600" dirty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  <a:t>вашего здоровья. </a:t>
            </a:r>
            <a:r>
              <a:rPr lang="ru-RU" sz="36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  <a:t/>
            </a:r>
            <a:br>
              <a:rPr lang="ru-RU" sz="36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</a:br>
            <a:r>
              <a:rPr lang="ru-RU" sz="36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  <a:t>Ваше </a:t>
            </a:r>
            <a:r>
              <a:rPr lang="ru-RU" sz="3600" dirty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  <a:t>наблюдение за своей осанкой, занятия спортом и спортивными играми, использование свежего воздуха, солнечных лучей и воды помогут вам стать стройными, красивыми и здоровыми.</a:t>
            </a:r>
            <a:r>
              <a:rPr lang="ru-RU" sz="4000" dirty="0">
                <a:solidFill>
                  <a:srgbClr val="FFC000"/>
                </a:solidFill>
                <a:effectLst/>
              </a:rPr>
              <a:t/>
            </a:r>
            <a:br>
              <a:rPr lang="ru-RU" sz="4000" dirty="0">
                <a:solidFill>
                  <a:srgbClr val="FFC000"/>
                </a:solidFill>
                <a:effectLst/>
              </a:rPr>
            </a:br>
            <a:r>
              <a:rPr lang="ru-RU" sz="4000" dirty="0">
                <a:solidFill>
                  <a:srgbClr val="FFC000"/>
                </a:solidFill>
                <a:effectLst/>
                <a:ea typeface="Calibri"/>
                <a:cs typeface="Times New Roman"/>
              </a:rPr>
              <a:t> </a:t>
            </a:r>
            <a:br>
              <a:rPr lang="ru-RU" sz="4000" dirty="0">
                <a:solidFill>
                  <a:srgbClr val="FFC000"/>
                </a:solidFill>
                <a:effectLst/>
                <a:ea typeface="Calibri"/>
                <a:cs typeface="Times New Roman"/>
              </a:rPr>
            </a:b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98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3658418"/>
          </a:xfrm>
        </p:spPr>
        <p:txBody>
          <a:bodyPr>
            <a:normAutofit/>
          </a:bodyPr>
          <a:lstStyle/>
          <a:p>
            <a:r>
              <a:rPr lang="ru-RU" sz="80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</a:rPr>
              <a:t>Благодарим </a:t>
            </a:r>
            <a:br>
              <a:rPr lang="ru-RU" sz="80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</a:rPr>
            </a:br>
            <a:r>
              <a:rPr lang="ru-RU" sz="8000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</a:rPr>
              <a:t>за внимание!</a:t>
            </a:r>
            <a:endParaRPr lang="ru-RU" sz="8000" dirty="0">
              <a:ln w="6350">
                <a:solidFill>
                  <a:srgbClr val="996633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2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83152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</a:rPr>
              <a:t>Что такое осанка?</a:t>
            </a:r>
            <a:endParaRPr lang="ru-RU" sz="3600" b="1" dirty="0">
              <a:ln w="6350">
                <a:solidFill>
                  <a:srgbClr val="996633"/>
                </a:solidFill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628800"/>
            <a:ext cx="2808312" cy="44973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Осанка – это умение человека держать свое тело в различных  положениях, привычная поза непринужденно стоящего человека</a:t>
            </a:r>
            <a:r>
              <a:rPr lang="ru-RU" sz="2000" b="1" dirty="0" smtClean="0"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.</a:t>
            </a:r>
            <a:endParaRPr lang="ru-RU" sz="2000" b="1" dirty="0"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1026" name="Picture 2" descr="C:\Users\admin\Desktop\фото работа\фото осанка\101SSCAM\SDC107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5180690" cy="3902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02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548680"/>
            <a:ext cx="4248472" cy="55774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Это нужно знать</a:t>
            </a:r>
          </a:p>
          <a:p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На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характер осанки человек большое влияние оказывает позвоночник, так как он является основным костным стержнем и связующим звеном всех частей скелета. Позвоночник обеспечивает вертикальное положение тела, удерживает его в равновесии, поддерживает тяжесть головы и верхней части туловища. Он представляет собой стержень, состоящий из отдельных позвонков. Это обеспечивает ему большую </a:t>
            </a: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подвижность.</a:t>
            </a:r>
            <a:endParaRPr lang="ru-RU" sz="20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" name="Объект 4" descr="http://im5-tub-ru.yandex.net/i?id=85816122-33-72&amp;n=17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5004048" y="908720"/>
            <a:ext cx="3384375" cy="523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409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6350">
                  <a:solidFill>
                    <a:srgbClr val="996633"/>
                  </a:solidFill>
                </a:ln>
                <a:solidFill>
                  <a:srgbClr val="FFC000"/>
                </a:solidFill>
                <a:effectLst/>
              </a:rPr>
              <a:t>Виды осанки</a:t>
            </a:r>
            <a:endParaRPr lang="ru-RU" sz="3200" b="1" dirty="0">
              <a:ln w="6350">
                <a:solidFill>
                  <a:srgbClr val="996633"/>
                </a:solidFill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908720"/>
            <a:ext cx="3240360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Нормальная </a:t>
            </a:r>
            <a:r>
              <a:rPr lang="ru-RU" sz="2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осанка </a:t>
            </a:r>
            <a:endParaRPr lang="ru-RU" sz="2600" b="1" dirty="0" smtClean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и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мальчик, и девочка, имеющие нормальную осанку, выглядят подтянутыми и стройными. Им свойственно умение держать свое тело и при ходьбе, и при сидении, во время любого занятия </a:t>
            </a:r>
            <a:r>
              <a:rPr lang="ru-RU" sz="20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и </a:t>
            </a:r>
            <a:r>
              <a:rPr lang="ru-RU" sz="20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отдыха. Движения их естественны и грациозны. </a:t>
            </a:r>
            <a:endParaRPr lang="ru-RU" sz="20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latin typeface="Calibri"/>
                <a:ea typeface="Times New Roman"/>
                <a:cs typeface="Times New Roman"/>
              </a:rPr>
              <a:t> 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admin\Desktop\фото работа\фото осанка\101SSCAM\SDC108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764704"/>
            <a:ext cx="4320480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94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4032448" cy="489654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8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Выпрямленная </a:t>
            </a:r>
            <a:r>
              <a:rPr lang="ru-RU" sz="58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осанка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42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характеризуется </a:t>
            </a:r>
            <a:r>
              <a:rPr lang="ru-RU" sz="42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малой выраженностью изгибов позвоночника. При выпрямленной осанке вместимость грудной клетки и подвижность ребер снижены. Отмечается склонность к образованию боковых искривлений позвоночника. Внешне такой человек выглядит чопорным и неуклюжим. Про такого говорят, что он «аршин проглотил». Выпрямленная осанка встречается относительно редко.</a:t>
            </a:r>
            <a:endParaRPr lang="ru-RU" sz="42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  <a:p>
            <a:endParaRPr lang="ru-RU" dirty="0">
              <a:latin typeface="Cambria" pitchFamily="18" charset="0"/>
            </a:endParaRPr>
          </a:p>
        </p:txBody>
      </p:sp>
      <p:pic>
        <p:nvPicPr>
          <p:cNvPr id="4" name="Объект 3" descr="http://www.medlinks.ru/images/art/reab/new_pa11.gif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5"/>
          <a:stretch/>
        </p:blipFill>
        <p:spPr bwMode="auto">
          <a:xfrm>
            <a:off x="5004048" y="836712"/>
            <a:ext cx="2952328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851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3898776" cy="57214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600" b="1" dirty="0" smtClean="0">
              <a:solidFill>
                <a:srgbClr val="FFC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6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Сутуловатая </a:t>
            </a:r>
            <a:r>
              <a:rPr lang="ru-RU" sz="2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осанка </a:t>
            </a:r>
            <a:endParaRPr lang="ru-RU" sz="2600" b="1" dirty="0" smtClean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2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при </a:t>
            </a:r>
            <a:r>
              <a:rPr lang="ru-RU" sz="22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этом виде осанки шейная кривизна позвоночника увеличена, поясничная – сглажена, голова опущена, плечи тоже опущены и несколько сведены к переде. Ноги часто полусогнуты в коленных суставах, руки безвольно висят вдоль туловища. Сутуловатая осанка типична для старческого возраста, потому молодого человека, имеющего такую осанку, издали можно принять за </a:t>
            </a:r>
            <a:r>
              <a:rPr lang="ru-RU" sz="2200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старика.</a:t>
            </a:r>
            <a:endParaRPr lang="ru-RU" sz="2200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200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ru-RU" sz="2200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 descr="Описание: Нормальная (правильная) осанка, сутулая спина (сутулость)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0"/>
          <a:stretch/>
        </p:blipFill>
        <p:spPr bwMode="auto">
          <a:xfrm>
            <a:off x="5430982" y="836712"/>
            <a:ext cx="2741418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11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3466728" cy="536145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Кифотическая</a:t>
            </a:r>
            <a:r>
              <a:rPr lang="ru-RU" sz="24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осанка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(</a:t>
            </a:r>
            <a:r>
              <a:rPr lang="ru-RU" sz="2400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кифоз</a:t>
            </a:r>
            <a:r>
              <a:rPr lang="ru-RU" sz="2400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характеризуется </a:t>
            </a:r>
            <a:r>
              <a:rPr lang="ru-RU" sz="2200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усилением шейной и поясничной кривизны. При этой осанке спина круглая. Создаётся неблагоприятные условия для работы легких и сердца.</a:t>
            </a:r>
            <a:endParaRPr lang="ru-RU" sz="2200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 descr="Картинка 8 из 365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764704"/>
            <a:ext cx="3168352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119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04665"/>
            <a:ext cx="3970784" cy="55446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err="1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Лордотическая</a:t>
            </a:r>
            <a:r>
              <a:rPr lang="ru-RU" sz="2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6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осанка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(</a:t>
            </a:r>
            <a:r>
              <a:rPr lang="ru-RU" sz="26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лордоз) </a:t>
            </a:r>
            <a:endParaRPr lang="ru-RU" sz="2600" b="1" dirty="0" smtClean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при </a:t>
            </a:r>
            <a:r>
              <a:rPr lang="ru-RU" sz="2200" b="1" dirty="0" err="1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лордотической</a:t>
            </a:r>
            <a:r>
              <a:rPr lang="ru-RU" sz="2200" b="1" dirty="0">
                <a:ln>
                  <a:solidFill>
                    <a:srgbClr val="996633"/>
                  </a:solidFill>
                </a:ln>
                <a:solidFill>
                  <a:srgbClr val="FFC000"/>
                </a:solidFill>
                <a:latin typeface="+mj-lt"/>
                <a:ea typeface="Times New Roman"/>
                <a:cs typeface="Times New Roman"/>
              </a:rPr>
              <a:t> осанке резко выражена изогнутость в поясничном отделе позвоночника. При этом виде осанки живот выпячен вперед. Отмечается слабость мышц передней стенки живота. Такая осанка чаще встречается у детей младшего возраста, но иногда сохраняется на всю жизнь. Создается впечатление, что человек верхнюю часть туловища откинул назад, а живот выпятил вперед. </a:t>
            </a:r>
            <a:endParaRPr lang="ru-RU" sz="2200" b="1" dirty="0">
              <a:ln>
                <a:solidFill>
                  <a:srgbClr val="996633"/>
                </a:solidFill>
              </a:ln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 descr="http://www.medlinks.ru/images/art/reab/new_pa11.gif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8" r="19740"/>
          <a:stretch/>
        </p:blipFill>
        <p:spPr bwMode="auto">
          <a:xfrm>
            <a:off x="5148064" y="836712"/>
            <a:ext cx="2952328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3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479</TotalTime>
  <Words>924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                      Муниципальное казенное дошкольное  образовательное учреждение  Детский сад «Колобок».  ПЕТУХОВО  2013   Конкурс:  «наша дошкольная жизнь» Номинация:  «Растем здоровыми» ТЕМА:  «правильная  ОСАНКА» </vt:lpstr>
      <vt:lpstr>Презентация PowerPoint</vt:lpstr>
      <vt:lpstr>Что такое осанка?</vt:lpstr>
      <vt:lpstr>Презентация PowerPoint</vt:lpstr>
      <vt:lpstr>Виды осанки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Плавание</vt:lpstr>
      <vt:lpstr>Спортивные игры</vt:lpstr>
      <vt:lpstr>Презентация PowerPoint</vt:lpstr>
      <vt:lpstr>Презентация PowerPoint</vt:lpstr>
      <vt:lpstr>Вывод :  Итак правильная осанка - это залог вашего здоровья.  Ваше наблюдение за своей осанкой, занятия спортом и спортивными играми, использование свежего воздуха, солнечных лучей и воды помогут вам стать стройными, красивыми и здоровыми.   </vt:lpstr>
      <vt:lpstr>Благодарим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admin</dc:creator>
  <cp:lastModifiedBy>Admin</cp:lastModifiedBy>
  <cp:revision>128</cp:revision>
  <dcterms:created xsi:type="dcterms:W3CDTF">2012-10-16T11:26:52Z</dcterms:created>
  <dcterms:modified xsi:type="dcterms:W3CDTF">2013-11-20T08:45:44Z</dcterms:modified>
</cp:coreProperties>
</file>