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4" r:id="rId4"/>
    <p:sldId id="258" r:id="rId5"/>
    <p:sldId id="273" r:id="rId6"/>
    <p:sldId id="270" r:id="rId7"/>
    <p:sldId id="259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1" r:id="rId16"/>
    <p:sldId id="260" r:id="rId17"/>
    <p:sldId id="261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76" autoAdjust="0"/>
  </p:normalViewPr>
  <p:slideViewPr>
    <p:cSldViewPr>
      <p:cViewPr varScale="1">
        <p:scale>
          <a:sx n="74" d="100"/>
          <a:sy n="74" d="100"/>
        </p:scale>
        <p:origin x="-102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7234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235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0DC41-90BB-4C6C-93BF-48B8A454FF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6EFEE-FA65-4921-806C-576562532B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707FF-F4FA-4284-BC4D-00AFD868D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90111-227E-43F1-A519-FE5ECAE4F7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656C3-A4EC-424A-A94F-D609927B59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0AB35-A5A2-4FEF-98B3-FFBE4A9B4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01ECF-0E47-4278-93DC-C76C33BF77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018CF-E83B-486D-95CE-988169A1AE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1FF20-E619-44AA-8D04-49CA1FEE89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6AF5D-77FF-41E6-BA7E-DA0A655A3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D04FF-0630-4302-BF65-F6531C871C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6150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1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2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3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4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5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6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7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8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59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0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6162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3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4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5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6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7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8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69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0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1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2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3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4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5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6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7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8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79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6181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82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83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84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85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86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87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88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89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90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91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92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93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94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95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96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97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6199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00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01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02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03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04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05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620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0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0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10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621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12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213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1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15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957C538-5A10-479B-BFD9-6AD5E83589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consultant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banktestov.r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elschool45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772400" cy="1752600"/>
          </a:xfrm>
        </p:spPr>
        <p:txBody>
          <a:bodyPr/>
          <a:lstStyle/>
          <a:p>
            <a:pPr eaLnBrk="1" hangingPunct="1"/>
            <a:r>
              <a:rPr lang="ru-RU" sz="4400" b="1" smtClean="0">
                <a:effectLst/>
              </a:rPr>
              <a:t>Уголовный закон. Преступление и наказание</a:t>
            </a:r>
          </a:p>
        </p:txBody>
      </p:sp>
      <p:pic>
        <p:nvPicPr>
          <p:cNvPr id="13314" name="Picture 4"/>
          <p:cNvPicPr>
            <a:picLocks noChangeAspect="1" noChangeArrowheads="1"/>
          </p:cNvPicPr>
          <p:nvPr>
            <p:ph type="subTitle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62200" y="2743200"/>
            <a:ext cx="4267200" cy="2203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915400" cy="1139825"/>
          </a:xfrm>
        </p:spPr>
        <p:txBody>
          <a:bodyPr/>
          <a:lstStyle/>
          <a:p>
            <a:pPr eaLnBrk="1" hangingPunct="1"/>
            <a:r>
              <a:rPr lang="ru-RU" sz="4000" b="1" smtClean="0">
                <a:effectLst/>
              </a:rPr>
              <a:t>3. Признаки преступления. Вина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effectLst/>
              </a:rPr>
              <a:t>Общественная опасность</a:t>
            </a:r>
          </a:p>
          <a:p>
            <a:pPr eaLnBrk="1" hangingPunct="1"/>
            <a:r>
              <a:rPr lang="ru-RU" b="1" smtClean="0">
                <a:effectLst/>
              </a:rPr>
              <a:t>Противоправность</a:t>
            </a:r>
          </a:p>
          <a:p>
            <a:pPr eaLnBrk="1" hangingPunct="1"/>
            <a:r>
              <a:rPr lang="ru-RU" b="1" smtClean="0">
                <a:effectLst/>
              </a:rPr>
              <a:t>Виновность </a:t>
            </a:r>
          </a:p>
          <a:p>
            <a:pPr eaLnBrk="1" hangingPunct="1"/>
            <a:r>
              <a:rPr lang="ru-RU" b="1" smtClean="0">
                <a:effectLst/>
              </a:rPr>
              <a:t>Наказуемость</a:t>
            </a:r>
          </a:p>
          <a:p>
            <a:pPr eaLnBrk="1" hangingPunct="1"/>
            <a:endParaRPr lang="ru-RU" b="1" smtClean="0">
              <a:effectLst/>
            </a:endParaRPr>
          </a:p>
        </p:txBody>
      </p:sp>
      <p:pic>
        <p:nvPicPr>
          <p:cNvPr id="22531" name="Picture 4" descr="prokur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505200"/>
            <a:ext cx="35052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effectLst/>
              </a:rPr>
              <a:t>Понятие вины и ее формы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solidFill>
                  <a:srgbClr val="FFFF00"/>
                </a:solidFill>
                <a:effectLst/>
              </a:rPr>
              <a:t>Умысел </a:t>
            </a:r>
            <a:r>
              <a:rPr lang="ru-RU" sz="3600" smtClean="0">
                <a:effectLst/>
              </a:rPr>
              <a:t>(прямой, косвенный)</a:t>
            </a:r>
          </a:p>
          <a:p>
            <a:pPr eaLnBrk="1" hangingPunct="1"/>
            <a:r>
              <a:rPr lang="ru-RU" sz="3600" smtClean="0">
                <a:solidFill>
                  <a:srgbClr val="FFFF00"/>
                </a:solidFill>
                <a:effectLst/>
              </a:rPr>
              <a:t>Неосторожность</a:t>
            </a:r>
            <a:r>
              <a:rPr lang="ru-RU" sz="3600" smtClean="0">
                <a:effectLst/>
              </a:rPr>
              <a:t> (легкомыслие, небрежность)</a:t>
            </a:r>
          </a:p>
        </p:txBody>
      </p:sp>
      <p:pic>
        <p:nvPicPr>
          <p:cNvPr id="23555" name="Picture 14" descr="i?id=1565630058-4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429000"/>
            <a:ext cx="1905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effectLst/>
              </a:rPr>
              <a:t>4. Категории преступлений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effectLst/>
              </a:rPr>
              <a:t>Преступления небольшой тяжести (до 2х лет лишения свободы)</a:t>
            </a:r>
          </a:p>
          <a:p>
            <a:pPr eaLnBrk="1" hangingPunct="1"/>
            <a:r>
              <a:rPr lang="ru-RU" b="1" smtClean="0">
                <a:effectLst/>
              </a:rPr>
              <a:t>Средней тяжести (до 5 лет)</a:t>
            </a:r>
          </a:p>
          <a:p>
            <a:pPr eaLnBrk="1" hangingPunct="1"/>
            <a:r>
              <a:rPr lang="ru-RU" b="1" smtClean="0">
                <a:effectLst/>
              </a:rPr>
              <a:t>Тяжкие (до 10 лет)</a:t>
            </a:r>
          </a:p>
          <a:p>
            <a:pPr eaLnBrk="1" hangingPunct="1"/>
            <a:r>
              <a:rPr lang="ru-RU" b="1" smtClean="0">
                <a:effectLst/>
              </a:rPr>
              <a:t>Особо тяжкие (свыше 10лет)</a:t>
            </a:r>
          </a:p>
        </p:txBody>
      </p:sp>
      <p:pic>
        <p:nvPicPr>
          <p:cNvPr id="24579" name="Picture 4" descr="i?id=392395168-4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4572000"/>
            <a:ext cx="2209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effectLst/>
              </a:rPr>
              <a:t>5. Возраст, с которого наступает уголовная ответственность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effectLst/>
              </a:rPr>
              <a:t>Статья 20 УК РФ:</a:t>
            </a:r>
          </a:p>
          <a:p>
            <a:pPr eaLnBrk="1" hangingPunct="1"/>
            <a:r>
              <a:rPr lang="ru-RU" b="1" smtClean="0">
                <a:effectLst/>
              </a:rPr>
              <a:t>Ч. 1 - с </a:t>
            </a:r>
            <a:r>
              <a:rPr lang="ru-RU" b="1" smtClean="0">
                <a:solidFill>
                  <a:srgbClr val="FFFF00"/>
                </a:solidFill>
                <a:effectLst/>
              </a:rPr>
              <a:t>16 лет</a:t>
            </a:r>
          </a:p>
          <a:p>
            <a:pPr eaLnBrk="1" hangingPunct="1"/>
            <a:r>
              <a:rPr lang="ru-RU" b="1" smtClean="0">
                <a:effectLst/>
              </a:rPr>
              <a:t>Ч. 2 - с </a:t>
            </a:r>
            <a:r>
              <a:rPr lang="ru-RU" b="1" smtClean="0">
                <a:solidFill>
                  <a:srgbClr val="FFFF00"/>
                </a:solidFill>
                <a:effectLst/>
              </a:rPr>
              <a:t>14</a:t>
            </a:r>
            <a:r>
              <a:rPr lang="ru-RU" b="1" smtClean="0">
                <a:effectLst/>
              </a:rPr>
              <a:t> </a:t>
            </a:r>
            <a:r>
              <a:rPr lang="ru-RU" b="1" smtClean="0">
                <a:solidFill>
                  <a:srgbClr val="FFFF00"/>
                </a:solidFill>
                <a:effectLst/>
              </a:rPr>
              <a:t>лет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effectLst/>
              </a:rPr>
              <a:t>Статья 21 УК РФ: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effectLst/>
              </a:rPr>
              <a:t>понятие «невменяемость»                                                         </a:t>
            </a:r>
            <a:r>
              <a:rPr lang="ru-RU" smtClean="0">
                <a:effectLst/>
              </a:rPr>
              <a:t> </a:t>
            </a:r>
            <a:endParaRPr lang="ru-RU" b="1" smtClean="0"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effectLst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chemeClr val="hlink"/>
                </a:solidFill>
                <a:effectLst/>
              </a:rPr>
              <a:t>сайт</a:t>
            </a:r>
            <a:r>
              <a:rPr lang="ru-RU" sz="3600" smtClean="0">
                <a:solidFill>
                  <a:schemeClr val="hlink"/>
                </a:solidFill>
                <a:effectLst/>
              </a:rPr>
              <a:t>   </a:t>
            </a:r>
            <a:r>
              <a:rPr lang="ru-RU" sz="3600" smtClean="0">
                <a:effectLst/>
              </a:rPr>
              <a:t>      </a:t>
            </a:r>
            <a:r>
              <a:rPr lang="ru-RU" b="1" smtClean="0">
                <a:effectLst/>
                <a:hlinkClick r:id="rId2"/>
              </a:rPr>
              <a:t>www.consultant.ru</a:t>
            </a:r>
            <a:endParaRPr lang="ru-RU" b="1" smtClean="0">
              <a:effectLst/>
            </a:endParaRPr>
          </a:p>
        </p:txBody>
      </p:sp>
      <p:pic>
        <p:nvPicPr>
          <p:cNvPr id="25603" name="Picture 9" descr="i?id=136867070-36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752600"/>
            <a:ext cx="25146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5"/>
          <p:cNvPicPr>
            <a:picLocks noChangeAspect="1" noChangeArrowheads="1"/>
          </p:cNvPicPr>
          <p:nvPr/>
        </p:nvPicPr>
        <p:blipFill>
          <a:blip r:embed="rId4"/>
          <a:srcRect r="75999" b="-1408"/>
          <a:stretch>
            <a:fillRect/>
          </a:stretch>
        </p:blipFill>
        <p:spPr bwMode="auto">
          <a:xfrm>
            <a:off x="1524000" y="5029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effectLst/>
              </a:rPr>
              <a:t>6. Понятие наказания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effectLst/>
              </a:rPr>
              <a:t>Это мера государственного принуждения, назначаемая по приговору суда к лицу, признанному виновным в совершении преступления</a:t>
            </a:r>
          </a:p>
          <a:p>
            <a:pPr eaLnBrk="1" hangingPunct="1"/>
            <a:r>
              <a:rPr lang="ru-RU" b="1" smtClean="0">
                <a:effectLst/>
              </a:rPr>
              <a:t>Презумпция невиновности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effectLst/>
              </a:rPr>
              <a:t>   (ст. 49 Конституции РФ)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solidFill>
                  <a:schemeClr val="hlink"/>
                </a:solidFill>
                <a:effectLst/>
              </a:rPr>
              <a:t>      сайт</a:t>
            </a:r>
            <a:r>
              <a:rPr lang="ru-RU" b="1" smtClean="0">
                <a:solidFill>
                  <a:schemeClr val="hlink"/>
                </a:solidFill>
                <a:effectLst/>
              </a:rPr>
              <a:t> www.garant.ru</a:t>
            </a:r>
          </a:p>
        </p:txBody>
      </p:sp>
      <p:pic>
        <p:nvPicPr>
          <p:cNvPr id="26627" name="Picture 2" descr="http://im0-tub-ru.yandex.net/i?id=230162866-23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4800600"/>
            <a:ext cx="2362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5" descr="logo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5867400"/>
            <a:ext cx="152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effectLst/>
              </a:rPr>
              <a:t>Тест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effectLst/>
              </a:rPr>
              <a:t>6 вопросов,</a:t>
            </a:r>
          </a:p>
          <a:p>
            <a:pPr eaLnBrk="1" hangingPunct="1"/>
            <a:r>
              <a:rPr lang="ru-RU" sz="3600" b="1" smtClean="0">
                <a:effectLst/>
              </a:rPr>
              <a:t>1 правильный вариант ответа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>
                <a:effectLst/>
              </a:rPr>
              <a:t>  (работа в парах на компьютере -     </a:t>
            </a:r>
            <a:r>
              <a:rPr lang="ru-RU" sz="3600" smtClean="0">
                <a:solidFill>
                  <a:schemeClr val="hlink"/>
                </a:solidFill>
                <a:effectLst/>
              </a:rPr>
              <a:t>сайт</a:t>
            </a:r>
            <a:r>
              <a:rPr lang="ru-RU" sz="3600" smtClean="0">
                <a:effectLst/>
              </a:rPr>
              <a:t> </a:t>
            </a:r>
            <a:r>
              <a:rPr lang="ru-RU" sz="3600" smtClean="0">
                <a:effectLst/>
                <a:hlinkClick r:id="rId2"/>
              </a:rPr>
              <a:t>www.banktestov.ru</a:t>
            </a:r>
            <a:r>
              <a:rPr lang="ru-RU" sz="3600" smtClean="0">
                <a:effectLst/>
              </a:rPr>
              <a:t> )      </a:t>
            </a:r>
          </a:p>
          <a:p>
            <a:pPr eaLnBrk="1" hangingPunct="1">
              <a:buFont typeface="Wingdings" pitchFamily="2" charset="2"/>
              <a:buNone/>
            </a:pPr>
            <a:endParaRPr lang="ru-RU" sz="3600" smtClean="0">
              <a:effectLst/>
            </a:endParaRPr>
          </a:p>
        </p:txBody>
      </p:sp>
      <p:pic>
        <p:nvPicPr>
          <p:cNvPr id="27651" name="Picture 5" descr="a_349bfc5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4267200"/>
            <a:ext cx="1905000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260350"/>
            <a:ext cx="8229600" cy="865188"/>
          </a:xfrm>
        </p:spPr>
        <p:txBody>
          <a:bodyPr anchorCtr="0"/>
          <a:lstStyle/>
          <a:p>
            <a:pPr eaLnBrk="1" hangingPunct="1">
              <a:defRPr/>
            </a:pPr>
            <a:r>
              <a:rPr lang="ru-RU" b="1">
                <a:latin typeface="Georgia" pitchFamily="18" charset="0"/>
              </a:rPr>
              <a:t>Рефлексия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4294967295"/>
          </p:nvPr>
        </p:nvSpPr>
        <p:spPr>
          <a:xfrm>
            <a:off x="250825" y="1052513"/>
            <a:ext cx="5113338" cy="54006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>
                <a:solidFill>
                  <a:srgbClr val="FFFF66"/>
                </a:solidFill>
                <a:latin typeface="Times New Roman" pitchFamily="18" charset="0"/>
              </a:rPr>
              <a:t>Закончите фразу:</a:t>
            </a:r>
          </a:p>
          <a:p>
            <a:pPr eaLnBrk="1" hangingPunct="1">
              <a:defRPr/>
            </a:pPr>
            <a:r>
              <a:rPr lang="ru-RU" sz="2800" b="1">
                <a:latin typeface="Times New Roman" pitchFamily="18" charset="0"/>
              </a:rPr>
              <a:t>сегодня я узнал(а)…</a:t>
            </a:r>
          </a:p>
          <a:p>
            <a:pPr eaLnBrk="1" hangingPunct="1">
              <a:defRPr/>
            </a:pPr>
            <a:r>
              <a:rPr lang="ru-RU" sz="2800" b="1">
                <a:latin typeface="Times New Roman" pitchFamily="18" charset="0"/>
              </a:rPr>
              <a:t>было интересно…</a:t>
            </a:r>
          </a:p>
          <a:p>
            <a:pPr eaLnBrk="1" hangingPunct="1">
              <a:defRPr/>
            </a:pPr>
            <a:r>
              <a:rPr lang="ru-RU" sz="2800" b="1">
                <a:latin typeface="Times New Roman" pitchFamily="18" charset="0"/>
              </a:rPr>
              <a:t>я понял(а), что…</a:t>
            </a:r>
          </a:p>
          <a:p>
            <a:pPr eaLnBrk="1" hangingPunct="1">
              <a:defRPr/>
            </a:pPr>
            <a:r>
              <a:rPr lang="ru-RU" sz="2800" b="1">
                <a:latin typeface="Times New Roman" pitchFamily="18" charset="0"/>
              </a:rPr>
              <a:t>я приобрел(а)…</a:t>
            </a:r>
          </a:p>
          <a:p>
            <a:pPr eaLnBrk="1" hangingPunct="1">
              <a:defRPr/>
            </a:pPr>
            <a:r>
              <a:rPr lang="ru-RU" sz="2800" b="1">
                <a:latin typeface="Times New Roman" pitchFamily="18" charset="0"/>
              </a:rPr>
              <a:t>я научился(ась)…</a:t>
            </a:r>
          </a:p>
          <a:p>
            <a:pPr eaLnBrk="1" hangingPunct="1">
              <a:defRPr/>
            </a:pPr>
            <a:r>
              <a:rPr lang="ru-RU" sz="2800" b="1">
                <a:latin typeface="Times New Roman" pitchFamily="18" charset="0"/>
              </a:rPr>
              <a:t>я смог(ла)…</a:t>
            </a:r>
          </a:p>
          <a:p>
            <a:pPr eaLnBrk="1" hangingPunct="1">
              <a:defRPr/>
            </a:pPr>
            <a:r>
              <a:rPr lang="ru-RU" sz="2800" b="1">
                <a:latin typeface="Times New Roman" pitchFamily="18" charset="0"/>
              </a:rPr>
              <a:t>я попробую…</a:t>
            </a:r>
          </a:p>
          <a:p>
            <a:pPr eaLnBrk="1" hangingPunct="1">
              <a:defRPr/>
            </a:pPr>
            <a:r>
              <a:rPr lang="ru-RU" sz="2800" b="1">
                <a:latin typeface="Times New Roman" pitchFamily="18" charset="0"/>
              </a:rPr>
              <a:t>меня удивило…</a:t>
            </a:r>
          </a:p>
          <a:p>
            <a:pPr eaLnBrk="1" hangingPunct="1">
              <a:defRPr/>
            </a:pPr>
            <a:r>
              <a:rPr lang="ru-RU" sz="2800" b="1">
                <a:latin typeface="Times New Roman" pitchFamily="18" charset="0"/>
              </a:rPr>
              <a:t>урок дал мне для жизни…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>
              <a:latin typeface="Times New Roman" pitchFamily="18" charset="0"/>
            </a:endParaRPr>
          </a:p>
        </p:txBody>
      </p:sp>
      <p:pic>
        <p:nvPicPr>
          <p:cNvPr id="2867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1700213"/>
            <a:ext cx="2305050" cy="210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FFFF00"/>
                </a:solidFill>
                <a:effectLst/>
              </a:rPr>
              <a:t>Д/З Написать мини- сочинение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effectLst/>
              </a:rPr>
              <a:t>«Пьяного грехи, да трезвого ответ»</a:t>
            </a:r>
          </a:p>
          <a:p>
            <a:pPr eaLnBrk="1" hangingPunct="1"/>
            <a:r>
              <a:rPr lang="ru-RU" sz="3600" smtClean="0">
                <a:effectLst/>
              </a:rPr>
              <a:t>«И раскаялся, да не воротишь»</a:t>
            </a:r>
          </a:p>
          <a:p>
            <a:pPr eaLnBrk="1" hangingPunct="1"/>
            <a:r>
              <a:rPr lang="ru-RU" sz="3600" smtClean="0">
                <a:effectLst/>
              </a:rPr>
              <a:t>«Ответственность для всех едина»</a:t>
            </a:r>
          </a:p>
        </p:txBody>
      </p:sp>
      <p:pic>
        <p:nvPicPr>
          <p:cNvPr id="29699" name="Рисунок 3" descr="AN00790_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3886200"/>
            <a:ext cx="1717675" cy="17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001000" cy="1139825"/>
          </a:xfrm>
        </p:spPr>
        <p:txBody>
          <a:bodyPr/>
          <a:lstStyle/>
          <a:p>
            <a:pPr eaLnBrk="1" hangingPunct="1"/>
            <a:r>
              <a:rPr lang="ru-RU" b="1" smtClean="0">
                <a:effectLst/>
              </a:rPr>
              <a:t>Цель урока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/>
            <a:r>
              <a:rPr lang="ru-RU" sz="3600" smtClean="0">
                <a:effectLst/>
              </a:rPr>
              <a:t>Знать основные понятия уголовного права;</a:t>
            </a:r>
          </a:p>
          <a:p>
            <a:pPr eaLnBrk="1" hangingPunct="1"/>
            <a:r>
              <a:rPr lang="ru-RU" sz="3600" smtClean="0">
                <a:effectLst/>
              </a:rPr>
              <a:t>Уметь применять полученные знания для решения проблемных ситуационных задач</a:t>
            </a:r>
          </a:p>
        </p:txBody>
      </p:sp>
      <p:pic>
        <p:nvPicPr>
          <p:cNvPr id="14339" name="Picture 7" descr="i?id=359113112-5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304800"/>
            <a:ext cx="1905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4400" smtClean="0">
                <a:effectLst/>
              </a:rPr>
              <a:t>«Преступник иногда может избежать наказания, </a:t>
            </a:r>
            <a:br>
              <a:rPr lang="ru-RU" sz="4400" smtClean="0">
                <a:effectLst/>
              </a:rPr>
            </a:br>
            <a:r>
              <a:rPr lang="ru-RU" sz="4400" smtClean="0">
                <a:effectLst/>
              </a:rPr>
              <a:t>но не страха перед ним»</a:t>
            </a:r>
          </a:p>
        </p:txBody>
      </p:sp>
      <p:sp>
        <p:nvSpPr>
          <p:cNvPr id="1536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effectLst/>
              </a:rPr>
              <a:t>                               Сенека</a:t>
            </a:r>
          </a:p>
        </p:txBody>
      </p:sp>
      <p:pic>
        <p:nvPicPr>
          <p:cNvPr id="15363" name="Picture 12" descr="i?id=129712160-3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3657600"/>
            <a:ext cx="15716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8458200" cy="1139825"/>
          </a:xfrm>
        </p:spPr>
        <p:txBody>
          <a:bodyPr/>
          <a:lstStyle/>
          <a:p>
            <a:pPr eaLnBrk="1" hangingPunct="1"/>
            <a:r>
              <a:rPr lang="ru-RU" sz="4000" b="1" smtClean="0">
                <a:effectLst/>
              </a:rPr>
              <a:t>Виды юридической ответственности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>
                <a:solidFill>
                  <a:srgbClr val="FFFF00"/>
                </a:solidFill>
              </a:rPr>
              <a:t>1.</a:t>
            </a:r>
            <a:r>
              <a:rPr lang="ru-RU" sz="3600" b="1"/>
              <a:t> Уголовная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>
                <a:solidFill>
                  <a:srgbClr val="FFFF00"/>
                </a:solidFill>
              </a:rPr>
              <a:t>2.</a:t>
            </a:r>
            <a:r>
              <a:rPr lang="ru-RU" sz="3600" b="1"/>
              <a:t> Дисциплинарная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>
                <a:solidFill>
                  <a:srgbClr val="FFFF00"/>
                </a:solidFill>
              </a:rPr>
              <a:t>3.</a:t>
            </a:r>
            <a:r>
              <a:rPr lang="ru-RU" sz="3600" b="1"/>
              <a:t> Административная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>
                <a:solidFill>
                  <a:srgbClr val="FFFF00"/>
                </a:solidFill>
              </a:rPr>
              <a:t>4.</a:t>
            </a:r>
            <a:r>
              <a:rPr lang="ru-RU" sz="3600" b="1"/>
              <a:t> Гражданско-правовая</a:t>
            </a:r>
          </a:p>
        </p:txBody>
      </p:sp>
      <p:pic>
        <p:nvPicPr>
          <p:cNvPr id="16387" name="Рисунок 3" descr="J0199465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5181600"/>
            <a:ext cx="1571625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2" descr="C:\Users\1\Desktop\7107SLCA5UXK0DCA6CLRRHCAC6HNZBCAO63YBZCAGNNLTNCAN3RY4YCAFYOTA1CAINM07GCA2F3B07CAFKX5NPCADAD801CAF8B4VOCAUQQVKHCAXNZF69CA70CLXUCACE2Q26CAENFQ0TCAH46MUWCANDSFD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04800"/>
            <a:ext cx="1752600" cy="12192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071563" y="817563"/>
            <a:ext cx="6858000" cy="332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ctr"/>
            <a:r>
              <a:rPr lang="ru-RU" sz="4400" b="1">
                <a:cs typeface="Times New Roman" pitchFamily="18" charset="0"/>
              </a:rPr>
              <a:t>Какие СМИ реализуют представления людей </a:t>
            </a:r>
          </a:p>
          <a:p>
            <a:pPr indent="342900" algn="ctr"/>
            <a:r>
              <a:rPr lang="ru-RU" sz="4400" b="1">
                <a:cs typeface="Times New Roman" pitchFamily="18" charset="0"/>
              </a:rPr>
              <a:t>об уголовном судопроизводстве</a:t>
            </a:r>
            <a:r>
              <a:rPr lang="ru-RU" sz="4400" b="1">
                <a:latin typeface="Times New Roman" pitchFamily="18" charset="0"/>
                <a:cs typeface="Times New Roman" pitchFamily="18" charset="0"/>
              </a:rPr>
              <a:t>?</a:t>
            </a:r>
            <a:endParaRPr lang="ru-RU" sz="4400" b="1">
              <a:latin typeface="Times New Roman" pitchFamily="18" charset="0"/>
            </a:endParaRPr>
          </a:p>
          <a:p>
            <a:pPr indent="342900" algn="ctr" eaLnBrk="0" hangingPunct="0"/>
            <a:r>
              <a:rPr lang="ru-RU" sz="3600">
                <a:solidFill>
                  <a:schemeClr val="hlink"/>
                </a:solidFill>
              </a:rPr>
              <a:t>сайт www.youtube.com</a:t>
            </a:r>
            <a:r>
              <a:rPr lang="ru-RU" sz="360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ru-RU" sz="36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7410" name="Picture 4" descr="i?id=152820311-0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4572000"/>
            <a:ext cx="2667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646238"/>
          </a:xfrm>
        </p:spPr>
        <p:txBody>
          <a:bodyPr/>
          <a:lstStyle/>
          <a:p>
            <a:pPr eaLnBrk="1" hangingPunct="1"/>
            <a:r>
              <a:rPr lang="ru-RU" b="1" smtClean="0">
                <a:effectLst/>
              </a:rPr>
              <a:t>Уголовное право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5626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ru-RU" sz="2800" b="1" smtClean="0">
                <a:effectLst/>
              </a:rPr>
              <a:t>Термин  УП - </a:t>
            </a:r>
            <a:r>
              <a:rPr lang="ru-RU" sz="2800" b="1" smtClean="0">
                <a:solidFill>
                  <a:schemeClr val="hlink"/>
                </a:solidFill>
                <a:effectLst/>
              </a:rPr>
              <a:t>«отвечать головой»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800" b="1" smtClean="0">
                <a:effectLst/>
              </a:rPr>
              <a:t>Это отрасль российского права, которая устанавливает, какие деяния людей являются преступлениями, и какое за них предусмотрено наказание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800" b="1" smtClean="0">
                <a:solidFill>
                  <a:schemeClr val="hlink"/>
                </a:solidFill>
                <a:effectLst/>
              </a:rPr>
              <a:t>Задачи УП: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ru-RU" sz="2800" b="1" smtClean="0">
                <a:effectLst/>
              </a:rPr>
              <a:t>-  охрана…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ru-RU" sz="2800" b="1" smtClean="0">
                <a:effectLst/>
              </a:rPr>
              <a:t>-  предупреждение…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ru-RU" sz="2800" b="1" smtClean="0">
                <a:effectLst/>
              </a:rPr>
              <a:t>-  обеспечение…  </a:t>
            </a:r>
            <a:endParaRPr lang="ru-RU" sz="2800" b="1" smtClean="0">
              <a:solidFill>
                <a:srgbClr val="FFFF00"/>
              </a:solidFill>
              <a:effectLst/>
            </a:endParaRP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800" b="1" smtClean="0">
                <a:solidFill>
                  <a:srgbClr val="FFFF00"/>
                </a:solidFill>
                <a:effectLst/>
              </a:rPr>
              <a:t>УК РФ</a:t>
            </a:r>
            <a:r>
              <a:rPr lang="ru-RU" sz="2800" b="1" smtClean="0">
                <a:effectLst/>
              </a:rPr>
              <a:t> </a:t>
            </a:r>
            <a:r>
              <a:rPr lang="ru-RU" sz="2800" b="1" smtClean="0">
                <a:solidFill>
                  <a:srgbClr val="FFFF00"/>
                </a:solidFill>
                <a:effectLst/>
              </a:rPr>
              <a:t>(1997г.) состоит из 2 частей: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>
                <a:effectLst/>
              </a:rPr>
              <a:t>-  общая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>
                <a:effectLst/>
              </a:rPr>
              <a:t>-  особенная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>
                <a:solidFill>
                  <a:schemeClr val="hlink"/>
                </a:solidFill>
                <a:effectLst/>
              </a:rPr>
              <a:t>                   сайт</a:t>
            </a:r>
            <a:r>
              <a:rPr lang="ru-RU" sz="2800" b="1" smtClean="0">
                <a:effectLst/>
              </a:rPr>
              <a:t> </a:t>
            </a:r>
            <a:r>
              <a:rPr lang="en-US" sz="2800" b="1" u="sng" smtClean="0">
                <a:effectLst/>
                <a:hlinkClick r:id="rId2"/>
              </a:rPr>
              <a:t>http</a:t>
            </a:r>
            <a:r>
              <a:rPr lang="ru-RU" sz="2800" b="1" u="sng" smtClean="0">
                <a:effectLst/>
                <a:hlinkClick r:id="rId2"/>
              </a:rPr>
              <a:t>://</a:t>
            </a:r>
            <a:r>
              <a:rPr lang="en-US" sz="2800" b="1" u="sng" smtClean="0">
                <a:effectLst/>
                <a:hlinkClick r:id="rId2"/>
              </a:rPr>
              <a:t>elschool</a:t>
            </a:r>
            <a:r>
              <a:rPr lang="ru-RU" sz="2800" b="1" u="sng" smtClean="0">
                <a:effectLst/>
                <a:hlinkClick r:id="rId2"/>
              </a:rPr>
              <a:t>45.</a:t>
            </a:r>
            <a:r>
              <a:rPr lang="en-US" sz="2800" b="1" u="sng" smtClean="0">
                <a:effectLst/>
                <a:hlinkClick r:id="rId2"/>
              </a:rPr>
              <a:t>ru</a:t>
            </a:r>
            <a:r>
              <a:rPr lang="en-US" sz="2800" smtClean="0">
                <a:effectLst/>
              </a:rPr>
              <a:t> </a:t>
            </a:r>
            <a:endParaRPr lang="ru-RU" sz="2800" b="1" smtClean="0">
              <a:solidFill>
                <a:srgbClr val="FFFF00"/>
              </a:solidFill>
              <a:effectLst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>
                <a:solidFill>
                  <a:srgbClr val="FFFF00"/>
                </a:solidFill>
                <a:effectLst/>
              </a:rPr>
              <a:t>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b="1" smtClean="0">
              <a:solidFill>
                <a:srgbClr val="FFFF00"/>
              </a:solidFill>
              <a:effectLst/>
            </a:endParaRPr>
          </a:p>
        </p:txBody>
      </p:sp>
      <p:pic>
        <p:nvPicPr>
          <p:cNvPr id="18435" name="Picture 5" descr="i?id=101411892-31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5181600"/>
            <a:ext cx="1905000" cy="14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effectLst/>
              </a:rPr>
              <a:t>1. Понятие преступления</a:t>
            </a:r>
          </a:p>
        </p:txBody>
      </p:sp>
      <p:sp>
        <p:nvSpPr>
          <p:cNvPr id="19458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effectLst/>
              </a:rPr>
              <a:t>Преступление – «переступить грань, черту, рубеж»</a:t>
            </a:r>
          </a:p>
          <a:p>
            <a:pPr eaLnBrk="1" hangingPunct="1"/>
            <a:r>
              <a:rPr lang="ru-RU" sz="3600" b="1" smtClean="0">
                <a:solidFill>
                  <a:srgbClr val="FFFF00"/>
                </a:solidFill>
                <a:effectLst/>
              </a:rPr>
              <a:t>Преступлением </a:t>
            </a:r>
            <a:r>
              <a:rPr lang="ru-RU" sz="3600" b="1" smtClean="0">
                <a:effectLst/>
              </a:rPr>
              <a:t>признается виновно совершенное общественно - опасное деяние, запрещенное уголовным законом под угрозой наказания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effectLst/>
              </a:rPr>
              <a:t>Понятие деяния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effectLst/>
              </a:rPr>
              <a:t>Действие (активность человека)</a:t>
            </a:r>
          </a:p>
          <a:p>
            <a:pPr eaLnBrk="1" hangingPunct="1"/>
            <a:r>
              <a:rPr lang="ru-RU" sz="3600" smtClean="0">
                <a:effectLst/>
              </a:rPr>
              <a:t>Бездействие (пассивность)</a:t>
            </a:r>
          </a:p>
        </p:txBody>
      </p:sp>
      <p:pic>
        <p:nvPicPr>
          <p:cNvPr id="20483" name="Picture 8" descr="i?id=165340705-1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276600"/>
            <a:ext cx="4191000" cy="280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941387"/>
          </a:xfrm>
        </p:spPr>
        <p:txBody>
          <a:bodyPr/>
          <a:lstStyle/>
          <a:p>
            <a:pPr algn="l" eaLnBrk="1" hangingPunct="1"/>
            <a:r>
              <a:rPr lang="ru-RU" sz="3600" b="1" smtClean="0">
                <a:effectLst/>
              </a:rPr>
              <a:t>2. Причины (мотивы) преступлений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6172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>
                <a:solidFill>
                  <a:srgbClr val="FFFF00"/>
                </a:solidFill>
                <a:effectLst/>
              </a:rPr>
              <a:t>Мотив</a:t>
            </a:r>
            <a:r>
              <a:rPr lang="ru-RU" b="1" smtClean="0">
                <a:effectLst/>
              </a:rPr>
              <a:t> - это внутреннее побуждение к преступному деянию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b="1" smtClean="0">
              <a:solidFill>
                <a:srgbClr val="FFFF00"/>
              </a:solidFill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>
                <a:solidFill>
                  <a:srgbClr val="FFFF00"/>
                </a:solidFill>
                <a:effectLst/>
              </a:rPr>
              <a:t>Виды мотивов:</a:t>
            </a:r>
          </a:p>
          <a:p>
            <a:pPr eaLnBrk="1" hangingPunct="1">
              <a:lnSpc>
                <a:spcPct val="80000"/>
              </a:lnSpc>
            </a:pPr>
            <a:r>
              <a:rPr lang="ru-RU" b="1" smtClean="0">
                <a:effectLst/>
              </a:rPr>
              <a:t>корысть</a:t>
            </a:r>
          </a:p>
          <a:p>
            <a:pPr eaLnBrk="1" hangingPunct="1">
              <a:lnSpc>
                <a:spcPct val="80000"/>
              </a:lnSpc>
            </a:pPr>
            <a:r>
              <a:rPr lang="ru-RU" b="1" smtClean="0">
                <a:effectLst/>
              </a:rPr>
              <a:t>ревность</a:t>
            </a:r>
          </a:p>
          <a:p>
            <a:pPr eaLnBrk="1" hangingPunct="1">
              <a:lnSpc>
                <a:spcPct val="80000"/>
              </a:lnSpc>
            </a:pPr>
            <a:r>
              <a:rPr lang="ru-RU" b="1" smtClean="0">
                <a:effectLst/>
              </a:rPr>
              <a:t>ненависть</a:t>
            </a:r>
          </a:p>
          <a:p>
            <a:pPr eaLnBrk="1" hangingPunct="1">
              <a:lnSpc>
                <a:spcPct val="80000"/>
              </a:lnSpc>
            </a:pPr>
            <a:r>
              <a:rPr lang="ru-RU" b="1" smtClean="0">
                <a:effectLst/>
              </a:rPr>
              <a:t>карьеризм</a:t>
            </a:r>
          </a:p>
          <a:p>
            <a:pPr eaLnBrk="1" hangingPunct="1">
              <a:lnSpc>
                <a:spcPct val="80000"/>
              </a:lnSpc>
            </a:pPr>
            <a:r>
              <a:rPr lang="ru-RU" b="1" smtClean="0">
                <a:effectLst/>
              </a:rPr>
              <a:t>хулиганство</a:t>
            </a:r>
          </a:p>
          <a:p>
            <a:pPr eaLnBrk="1" hangingPunct="1">
              <a:lnSpc>
                <a:spcPct val="80000"/>
              </a:lnSpc>
            </a:pPr>
            <a:r>
              <a:rPr lang="ru-RU" b="1" smtClean="0">
                <a:effectLst/>
              </a:rPr>
              <a:t>зависть и др.</a:t>
            </a:r>
          </a:p>
          <a:p>
            <a:pPr eaLnBrk="1" hangingPunct="1">
              <a:lnSpc>
                <a:spcPct val="80000"/>
              </a:lnSpc>
            </a:pPr>
            <a:endParaRPr lang="ru-RU" b="1" smtClean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effectLst/>
              </a:rPr>
              <a:t>   </a:t>
            </a:r>
          </a:p>
        </p:txBody>
      </p:sp>
      <p:pic>
        <p:nvPicPr>
          <p:cNvPr id="21507" name="Picture 15" descr="i?id=242646190-2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3446463"/>
            <a:ext cx="2514600" cy="175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460</TotalTime>
  <Words>301</Words>
  <Application>Microsoft PowerPoint</Application>
  <PresentationFormat>Экран (4:3)</PresentationFormat>
  <Paragraphs>89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Wingdings</vt:lpstr>
      <vt:lpstr>Calibri</vt:lpstr>
      <vt:lpstr>Times New Roman</vt:lpstr>
      <vt:lpstr>Georgia</vt:lpstr>
      <vt:lpstr>Круги</vt:lpstr>
      <vt:lpstr>Круги</vt:lpstr>
      <vt:lpstr>Уголовный закон. Преступление и наказание</vt:lpstr>
      <vt:lpstr>Цель урока</vt:lpstr>
      <vt:lpstr>«Преступник иногда может избежать наказания,  но не страха перед ним»</vt:lpstr>
      <vt:lpstr>Виды юридической ответственности</vt:lpstr>
      <vt:lpstr>Слайд 5</vt:lpstr>
      <vt:lpstr>Уголовное право</vt:lpstr>
      <vt:lpstr>1. Понятие преступления</vt:lpstr>
      <vt:lpstr>Понятие деяния</vt:lpstr>
      <vt:lpstr>2. Причины (мотивы) преступлений</vt:lpstr>
      <vt:lpstr>3. Признаки преступления. Вина</vt:lpstr>
      <vt:lpstr>Понятие вины и ее формы</vt:lpstr>
      <vt:lpstr>4. Категории преступлений</vt:lpstr>
      <vt:lpstr>5. Возраст, с которого наступает уголовная ответственность</vt:lpstr>
      <vt:lpstr>6. Понятие наказания</vt:lpstr>
      <vt:lpstr>Тест</vt:lpstr>
      <vt:lpstr>Рефлексия</vt:lpstr>
      <vt:lpstr>Д/З Написать мини- сочинение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Dima</cp:lastModifiedBy>
  <cp:revision>17</cp:revision>
  <cp:lastPrinted>1601-01-01T00:00:00Z</cp:lastPrinted>
  <dcterms:created xsi:type="dcterms:W3CDTF">1601-01-01T00:00:00Z</dcterms:created>
  <dcterms:modified xsi:type="dcterms:W3CDTF">2014-11-08T04:49:21Z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