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9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951058296612017"/>
          <c:y val="0.12333862872404107"/>
          <c:w val="0.72889641131307292"/>
          <c:h val="0.4731489155960768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Тебе нравится англ.яз.</c:v>
                </c:pt>
                <c:pt idx="1">
                  <c:v>Тебе нравятся англ.сказки</c:v>
                </c:pt>
                <c:pt idx="2">
                  <c:v>Тебе нравятся песни на англ.яз</c:v>
                </c:pt>
                <c:pt idx="3">
                  <c:v>Ты знаешь слова на англ.яз</c:v>
                </c:pt>
                <c:pt idx="4">
                  <c:v>У тебя есть кому помочь в изучении англ.яз.</c:v>
                </c:pt>
                <c:pt idx="5">
                  <c:v>Ты хочешь изучать англ.яз.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60</c:v>
                </c:pt>
                <c:pt idx="2">
                  <c:v>100</c:v>
                </c:pt>
                <c:pt idx="3">
                  <c:v>100</c:v>
                </c:pt>
                <c:pt idx="4">
                  <c:v>60</c:v>
                </c:pt>
                <c:pt idx="5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Лист1!$A$2:$A$7</c:f>
              <c:strCache>
                <c:ptCount val="6"/>
                <c:pt idx="0">
                  <c:v>Тебе нравится англ.яз.</c:v>
                </c:pt>
                <c:pt idx="1">
                  <c:v>Тебе нравятся англ.сказки</c:v>
                </c:pt>
                <c:pt idx="2">
                  <c:v>Тебе нравятся песни на англ.яз</c:v>
                </c:pt>
                <c:pt idx="3">
                  <c:v>Ты знаешь слова на англ.яз</c:v>
                </c:pt>
                <c:pt idx="4">
                  <c:v>У тебя есть кому помочь в изучении англ.яз.</c:v>
                </c:pt>
                <c:pt idx="5">
                  <c:v>Ты хочешь изучать англ.яз.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  <c:pt idx="5">
                  <c:v>20</c:v>
                </c:pt>
              </c:numCache>
            </c:numRef>
          </c:val>
        </c:ser>
        <c:axId val="66867200"/>
        <c:axId val="66868736"/>
      </c:barChart>
      <c:catAx>
        <c:axId val="66867200"/>
        <c:scaling>
          <c:orientation val="minMax"/>
        </c:scaling>
        <c:axPos val="b"/>
        <c:numFmt formatCode="General" sourceLinked="1"/>
        <c:tickLblPos val="nextTo"/>
        <c:crossAx val="66868736"/>
        <c:crosses val="autoZero"/>
        <c:auto val="1"/>
        <c:lblAlgn val="ctr"/>
        <c:lblOffset val="100"/>
      </c:catAx>
      <c:valAx>
        <c:axId val="66868736"/>
        <c:scaling>
          <c:orientation val="minMax"/>
        </c:scaling>
        <c:axPos val="l"/>
        <c:majorGridlines/>
        <c:numFmt formatCode="General" sourceLinked="1"/>
        <c:tickLblPos val="nextTo"/>
        <c:crossAx val="6686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993627485753458"/>
          <c:y val="0.26338789888106107"/>
          <c:w val="0.10006372514246528"/>
          <c:h val="0.139473223741769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842719660042495"/>
          <c:y val="5.5615942028985496E-2"/>
          <c:w val="0.66976470861496296"/>
          <c:h val="0.7729282589676290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справился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Задание 1</c:v>
                </c:pt>
                <c:pt idx="1">
                  <c:v>Задание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справился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1"/>
              </a:solidFill>
            </a:ln>
          </c:spPr>
          <c:cat>
            <c:strRef>
              <c:f>Лист1!$A$2:$A$3</c:f>
              <c:strCache>
                <c:ptCount val="2"/>
                <c:pt idx="0">
                  <c:v>Задание 1</c:v>
                </c:pt>
                <c:pt idx="1">
                  <c:v>Задание 2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hape val="cylinder"/>
        <c:axId val="67070592"/>
        <c:axId val="67072384"/>
        <c:axId val="0"/>
      </c:bar3DChart>
      <c:catAx>
        <c:axId val="670705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072384"/>
        <c:crosses val="autoZero"/>
        <c:auto val="1"/>
        <c:lblAlgn val="ctr"/>
        <c:lblOffset val="100"/>
      </c:catAx>
      <c:valAx>
        <c:axId val="6707238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070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12816760736753"/>
          <c:y val="0.32402860356741175"/>
          <c:w val="0.27587183239263252"/>
          <c:h val="0.24309925545021177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371600"/>
            <a:ext cx="7391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 вы пробовали сочинять сказки на английском языке?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(Наш первый сборник)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Жека\Desktop\DSC025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200000">
            <a:off x="822342" y="3649523"/>
            <a:ext cx="1719492" cy="2438400"/>
          </a:xfrm>
          <a:prstGeom prst="rect">
            <a:avLst/>
          </a:prstGeom>
          <a:noFill/>
        </p:spPr>
      </p:pic>
      <p:pic>
        <p:nvPicPr>
          <p:cNvPr id="2051" name="Picture 3" descr="C:\Users\Жека\Desktop\DSC025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00000">
            <a:off x="6764428" y="3621684"/>
            <a:ext cx="1684766" cy="2453537"/>
          </a:xfrm>
          <a:prstGeom prst="rect">
            <a:avLst/>
          </a:prstGeom>
          <a:noFill/>
        </p:spPr>
      </p:pic>
      <p:pic>
        <p:nvPicPr>
          <p:cNvPr id="2052" name="Picture 4" descr="C:\Users\Жека\Desktop\DSC02510.JPG"/>
          <p:cNvPicPr>
            <a:picLocks noChangeAspect="1" noChangeArrowheads="1"/>
          </p:cNvPicPr>
          <p:nvPr/>
        </p:nvPicPr>
        <p:blipFill>
          <a:blip r:embed="rId4" cstate="print"/>
          <a:srcRect l="3500" t="656" r="875" b="656"/>
          <a:stretch>
            <a:fillRect/>
          </a:stretch>
        </p:blipFill>
        <p:spPr bwMode="auto">
          <a:xfrm>
            <a:off x="3505200" y="2743200"/>
            <a:ext cx="2438400" cy="3355541"/>
          </a:xfrm>
          <a:prstGeom prst="rect">
            <a:avLst/>
          </a:prstGeom>
          <a:noFill/>
        </p:spPr>
      </p:pic>
      <p:pic>
        <p:nvPicPr>
          <p:cNvPr id="2054" name="Picture 6" descr="C:\Users\Жека\Desktop\DSC025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720000">
            <a:off x="457112" y="839784"/>
            <a:ext cx="1731405" cy="2380142"/>
          </a:xfrm>
          <a:prstGeom prst="rect">
            <a:avLst/>
          </a:prstGeom>
          <a:noFill/>
        </p:spPr>
      </p:pic>
      <p:pic>
        <p:nvPicPr>
          <p:cNvPr id="2055" name="Picture 7" descr="C:\Users\Жека\Desktop\DSC02503.JPG"/>
          <p:cNvPicPr>
            <a:picLocks noChangeAspect="1" noChangeArrowheads="1"/>
          </p:cNvPicPr>
          <p:nvPr/>
        </p:nvPicPr>
        <p:blipFill>
          <a:blip r:embed="rId6" cstate="print"/>
          <a:srcRect r="2012"/>
          <a:stretch>
            <a:fillRect/>
          </a:stretch>
        </p:blipFill>
        <p:spPr bwMode="auto">
          <a:xfrm rot="720000">
            <a:off x="7081754" y="904941"/>
            <a:ext cx="1619132" cy="232258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905000" y="228600"/>
            <a:ext cx="54102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Сборник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lephant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сказок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ека\Desktop\DSC025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0">
            <a:off x="5166156" y="2262564"/>
            <a:ext cx="2675021" cy="3566695"/>
          </a:xfrm>
          <a:prstGeom prst="rect">
            <a:avLst/>
          </a:prstGeom>
          <a:noFill/>
        </p:spPr>
      </p:pic>
      <p:pic>
        <p:nvPicPr>
          <p:cNvPr id="1027" name="Picture 3" descr="C:\Users\Жека\Desktop\DSC025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00000">
            <a:off x="1052548" y="2187209"/>
            <a:ext cx="2686050" cy="35814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600200" y="533400"/>
            <a:ext cx="6400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Волшебный лес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685800"/>
            <a:ext cx="8153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английского фольклора характерны следующие признаки: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традиционность;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краткость по форме;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ритмичность;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многократное повторение;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в сказках – победа добра над злом;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юмор.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524000"/>
            <a:ext cx="77724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990600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 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заинтересовать учащихся младших классов к изучению английского языка. Развитие творческих способностей.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609600"/>
            <a:ext cx="8001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адачи: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Изучить литературу об особенностях английского фольклора.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Исследовать учащихся второго и пятого классов на предмет желания изучать английский язык. 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Создать собственные произведения с иллюстрациями используя построения английского фольклора.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Оформить сборник.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09600" y="685800"/>
            <a:ext cx="807720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Тебе нравится английский язык?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Тебе нравятся английские сказки?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Тебе нравятся песни на английском языке?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Ты знаешь слова на английском языке?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Есть ли у тебя старший брат /сестра/, друг, который поможет тебе в изучении английского языка?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Ты хочешь изучать английский язык? 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62000" y="990600"/>
            <a:ext cx="7772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Почему ты не хочешь изучать английский язык? 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Потому что он скучный.</a:t>
            </a:r>
            <a:endParaRPr lang="ru-R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Потому что мне лень.</a:t>
            </a:r>
            <a:endParaRPr lang="ru-R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Потому что он слишком трудный.</a:t>
            </a:r>
            <a:endParaRPr lang="ru-R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Потому что он слишком легкий.</a:t>
            </a:r>
            <a:endParaRPr lang="ru-R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Потому что он мне не нравится.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66801" y="3581399"/>
          <a:ext cx="7162797" cy="1962912"/>
        </p:xfrm>
        <a:graphic>
          <a:graphicData uri="http://schemas.openxmlformats.org/drawingml/2006/table">
            <a:tbl>
              <a:tblPr/>
              <a:tblGrid>
                <a:gridCol w="1432410"/>
                <a:gridCol w="1432410"/>
                <a:gridCol w="1432410"/>
                <a:gridCol w="1432410"/>
                <a:gridCol w="1433157"/>
              </a:tblGrid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800" b="1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800" b="1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800" b="1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 b="1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800" b="1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800" b="1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800" b="1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81000" y="533400"/>
            <a:ext cx="838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3400" y="609600"/>
            <a:ext cx="81534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для знатоков английского языка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1.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Ты знаешь, что это цифра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один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это цифра один по-английски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1 -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 все цифры 1 и напиши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столько же раз.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56388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Пиши здесь: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__________________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____________________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85800" y="914400"/>
            <a:ext cx="79248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2.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Ты знаешь, что это слово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это слово мама по-английски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Mother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слова закралось слово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mother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Отыщи его и подчеркни.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Мама,   брат,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mother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дядя,   сестра,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mother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тетя.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57200" y="19050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38200" y="6096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ответов учащихся на вопросы анкеты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28600" y="2514600"/>
          <a:ext cx="8610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609600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выполненных учащимися заданий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334</Words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Жека</dc:creator>
  <cp:lastModifiedBy>Жека</cp:lastModifiedBy>
  <cp:revision>23</cp:revision>
  <dcterms:created xsi:type="dcterms:W3CDTF">2014-04-17T00:53:52Z</dcterms:created>
  <dcterms:modified xsi:type="dcterms:W3CDTF">2014-04-22T16:02:05Z</dcterms:modified>
</cp:coreProperties>
</file>