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sldIdLst>
    <p:sldId id="332" r:id="rId2"/>
    <p:sldId id="343" r:id="rId3"/>
    <p:sldId id="312" r:id="rId4"/>
    <p:sldId id="313" r:id="rId5"/>
    <p:sldId id="336" r:id="rId6"/>
    <p:sldId id="314" r:id="rId7"/>
    <p:sldId id="286" r:id="rId8"/>
    <p:sldId id="315" r:id="rId9"/>
    <p:sldId id="289" r:id="rId10"/>
    <p:sldId id="316" r:id="rId11"/>
    <p:sldId id="317" r:id="rId12"/>
    <p:sldId id="290" r:id="rId13"/>
    <p:sldId id="278" r:id="rId14"/>
    <p:sldId id="257" r:id="rId15"/>
    <p:sldId id="291" r:id="rId16"/>
    <p:sldId id="301" r:id="rId17"/>
    <p:sldId id="318" r:id="rId18"/>
    <p:sldId id="327" r:id="rId19"/>
    <p:sldId id="319" r:id="rId20"/>
    <p:sldId id="320" r:id="rId21"/>
    <p:sldId id="321" r:id="rId22"/>
    <p:sldId id="322" r:id="rId23"/>
    <p:sldId id="326" r:id="rId24"/>
    <p:sldId id="328" r:id="rId25"/>
    <p:sldId id="342" r:id="rId26"/>
    <p:sldId id="346" r:id="rId27"/>
    <p:sldId id="347"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6"/>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292" autoAdjust="0"/>
    <p:restoredTop sz="94660"/>
  </p:normalViewPr>
  <p:slideViewPr>
    <p:cSldViewPr>
      <p:cViewPr>
        <p:scale>
          <a:sx n="100" d="100"/>
          <a:sy n="100" d="100"/>
        </p:scale>
        <p:origin x="-1944"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4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grpSp>
      <p:sp>
        <p:nvSpPr>
          <p:cNvPr id="50242"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ru-RU" noProof="0" smtClean="0"/>
              <a:t>Образец заголовка</a:t>
            </a:r>
          </a:p>
        </p:txBody>
      </p:sp>
      <p:sp>
        <p:nvSpPr>
          <p:cNvPr id="5024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50ECE38A-1234-489E-BA30-1043A6888E43}" type="slidenum">
              <a:rPr lang="ru-RU"/>
              <a:pPr>
                <a:defRPr/>
              </a:pPr>
              <a:t>‹#›</a:t>
            </a:fld>
            <a:endParaRPr lang="ru-RU"/>
          </a:p>
        </p:txBody>
      </p:sp>
    </p:spTree>
    <p:extLst>
      <p:ext uri="{BB962C8B-B14F-4D97-AF65-F5344CB8AC3E}">
        <p14:creationId xmlns:p14="http://schemas.microsoft.com/office/powerpoint/2010/main" val="421559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477286F8-6695-470D-A63D-113D94A7E4E3}" type="slidenum">
              <a:rPr lang="ru-RU"/>
              <a:pPr>
                <a:defRPr/>
              </a:pPr>
              <a:t>‹#›</a:t>
            </a:fld>
            <a:endParaRPr lang="ru-RU"/>
          </a:p>
        </p:txBody>
      </p:sp>
    </p:spTree>
    <p:extLst>
      <p:ext uri="{BB962C8B-B14F-4D97-AF65-F5344CB8AC3E}">
        <p14:creationId xmlns:p14="http://schemas.microsoft.com/office/powerpoint/2010/main" val="395977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D2F35AE1-EF89-488E-9329-4337DBA2A444}" type="slidenum">
              <a:rPr lang="ru-RU"/>
              <a:pPr>
                <a:defRPr/>
              </a:pPr>
              <a:t>‹#›</a:t>
            </a:fld>
            <a:endParaRPr lang="ru-RU"/>
          </a:p>
        </p:txBody>
      </p:sp>
    </p:spTree>
    <p:extLst>
      <p:ext uri="{BB962C8B-B14F-4D97-AF65-F5344CB8AC3E}">
        <p14:creationId xmlns:p14="http://schemas.microsoft.com/office/powerpoint/2010/main" val="4232519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01581A8C-A343-4136-8976-B1EFE4B070B6}" type="slidenum">
              <a:rPr lang="ru-RU"/>
              <a:pPr>
                <a:defRPr/>
              </a:pPr>
              <a:t>‹#›</a:t>
            </a:fld>
            <a:endParaRPr lang="ru-RU"/>
          </a:p>
        </p:txBody>
      </p:sp>
    </p:spTree>
    <p:extLst>
      <p:ext uri="{BB962C8B-B14F-4D97-AF65-F5344CB8AC3E}">
        <p14:creationId xmlns:p14="http://schemas.microsoft.com/office/powerpoint/2010/main" val="29489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F38F51DD-1457-4014-BCEC-F2B9B8684EAB}" type="slidenum">
              <a:rPr lang="ru-RU"/>
              <a:pPr>
                <a:defRPr/>
              </a:pPr>
              <a:t>‹#›</a:t>
            </a:fld>
            <a:endParaRPr lang="ru-RU"/>
          </a:p>
        </p:txBody>
      </p:sp>
    </p:spTree>
    <p:extLst>
      <p:ext uri="{BB962C8B-B14F-4D97-AF65-F5344CB8AC3E}">
        <p14:creationId xmlns:p14="http://schemas.microsoft.com/office/powerpoint/2010/main" val="2750559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E421173C-348B-456B-8CCF-6952B867E69B}" type="slidenum">
              <a:rPr lang="ru-RU"/>
              <a:pPr>
                <a:defRPr/>
              </a:pPr>
              <a:t>‹#›</a:t>
            </a:fld>
            <a:endParaRPr lang="ru-RU"/>
          </a:p>
        </p:txBody>
      </p:sp>
    </p:spTree>
    <p:extLst>
      <p:ext uri="{BB962C8B-B14F-4D97-AF65-F5344CB8AC3E}">
        <p14:creationId xmlns:p14="http://schemas.microsoft.com/office/powerpoint/2010/main" val="94616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EB051787-42D7-45D5-9C3C-7D293398FC53}" type="slidenum">
              <a:rPr lang="ru-RU"/>
              <a:pPr>
                <a:defRPr/>
              </a:pPr>
              <a:t>‹#›</a:t>
            </a:fld>
            <a:endParaRPr lang="ru-RU"/>
          </a:p>
        </p:txBody>
      </p:sp>
    </p:spTree>
    <p:extLst>
      <p:ext uri="{BB962C8B-B14F-4D97-AF65-F5344CB8AC3E}">
        <p14:creationId xmlns:p14="http://schemas.microsoft.com/office/powerpoint/2010/main" val="198981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9"/>
          <p:cNvSpPr>
            <a:spLocks noGrp="1" noChangeArrowheads="1"/>
          </p:cNvSpPr>
          <p:nvPr>
            <p:ph type="dt" sz="half" idx="10"/>
          </p:nvPr>
        </p:nvSpPr>
        <p:spPr>
          <a:ln/>
        </p:spPr>
        <p:txBody>
          <a:bodyPr/>
          <a:lstStyle>
            <a:lvl1pPr>
              <a:defRPr/>
            </a:lvl1pPr>
          </a:lstStyle>
          <a:p>
            <a:pPr>
              <a:defRPr/>
            </a:pPr>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pPr>
              <a:defRPr/>
            </a:pPr>
            <a:fld id="{C80DAAB9-4620-4F23-8F86-E7F1FB1A0031}" type="slidenum">
              <a:rPr lang="ru-RU"/>
              <a:pPr>
                <a:defRPr/>
              </a:pPr>
              <a:t>‹#›</a:t>
            </a:fld>
            <a:endParaRPr lang="ru-RU"/>
          </a:p>
        </p:txBody>
      </p:sp>
    </p:spTree>
    <p:extLst>
      <p:ext uri="{BB962C8B-B14F-4D97-AF65-F5344CB8AC3E}">
        <p14:creationId xmlns:p14="http://schemas.microsoft.com/office/powerpoint/2010/main" val="3969069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B869F381-434F-4B32-B28F-522645FF8150}" type="slidenum">
              <a:rPr lang="ru-RU"/>
              <a:pPr>
                <a:defRPr/>
              </a:pPr>
              <a:t>‹#›</a:t>
            </a:fld>
            <a:endParaRPr lang="ru-RU"/>
          </a:p>
        </p:txBody>
      </p:sp>
    </p:spTree>
    <p:extLst>
      <p:ext uri="{BB962C8B-B14F-4D97-AF65-F5344CB8AC3E}">
        <p14:creationId xmlns:p14="http://schemas.microsoft.com/office/powerpoint/2010/main" val="171283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D728E3C2-8658-4734-9201-50926C277524}" type="slidenum">
              <a:rPr lang="ru-RU"/>
              <a:pPr>
                <a:defRPr/>
              </a:pPr>
              <a:t>‹#›</a:t>
            </a:fld>
            <a:endParaRPr lang="ru-RU"/>
          </a:p>
        </p:txBody>
      </p:sp>
    </p:spTree>
    <p:extLst>
      <p:ext uri="{BB962C8B-B14F-4D97-AF65-F5344CB8AC3E}">
        <p14:creationId xmlns:p14="http://schemas.microsoft.com/office/powerpoint/2010/main" val="421622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F6AA911C-F6E9-403B-BB6B-10B67C8F7789}" type="slidenum">
              <a:rPr lang="ru-RU"/>
              <a:pPr>
                <a:defRPr/>
              </a:pPr>
              <a:t>‹#›</a:t>
            </a:fld>
            <a:endParaRPr lang="ru-RU"/>
          </a:p>
        </p:txBody>
      </p:sp>
    </p:spTree>
    <p:extLst>
      <p:ext uri="{BB962C8B-B14F-4D97-AF65-F5344CB8AC3E}">
        <p14:creationId xmlns:p14="http://schemas.microsoft.com/office/powerpoint/2010/main" val="188160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DA1C9A40-13A6-423D-A262-89EE0D044417}" type="slidenum">
              <a:rPr lang="ru-RU"/>
              <a:pPr>
                <a:defRPr/>
              </a:pPr>
              <a:t>‹#›</a:t>
            </a:fld>
            <a:endParaRPr lang="ru-RU"/>
          </a:p>
        </p:txBody>
      </p:sp>
    </p:spTree>
    <p:extLst>
      <p:ext uri="{BB962C8B-B14F-4D97-AF65-F5344CB8AC3E}">
        <p14:creationId xmlns:p14="http://schemas.microsoft.com/office/powerpoint/2010/main" val="267205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812 w 5740"/>
                <a:gd name="T1" fmla="*/ 88 h 4316"/>
                <a:gd name="T2" fmla="*/ 0 w 5740"/>
                <a:gd name="T3" fmla="*/ 88 h 4316"/>
                <a:gd name="T4" fmla="*/ 0 w 5740"/>
                <a:gd name="T5" fmla="*/ 0 h 4316"/>
                <a:gd name="T6" fmla="*/ 5812 w 5740"/>
                <a:gd name="T7" fmla="*/ 0 h 4316"/>
                <a:gd name="T8" fmla="*/ 5812 w 5740"/>
                <a:gd name="T9" fmla="*/ 88 h 4316"/>
                <a:gd name="T10" fmla="*/ 5812 w 5740"/>
                <a:gd name="T11" fmla="*/ 88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034" name="Group 5"/>
            <p:cNvGrpSpPr>
              <a:grpSpLocks/>
            </p:cNvGrpSpPr>
            <p:nvPr userDrawn="1"/>
          </p:nvGrpSpPr>
          <p:grpSpPr bwMode="auto">
            <a:xfrm>
              <a:off x="3528" y="3715"/>
              <a:ext cx="792" cy="521"/>
              <a:chOff x="3527" y="3715"/>
              <a:chExt cx="792" cy="521"/>
            </a:xfrm>
          </p:grpSpPr>
          <p:sp>
            <p:nvSpPr>
              <p:cNvPr id="4915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5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6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6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6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63"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64"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65"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66"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67"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6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grpSp>
        <p:grpSp>
          <p:nvGrpSpPr>
            <p:cNvPr id="1035" name="Group 17"/>
            <p:cNvGrpSpPr>
              <a:grpSpLocks/>
            </p:cNvGrpSpPr>
            <p:nvPr userDrawn="1"/>
          </p:nvGrpSpPr>
          <p:grpSpPr bwMode="auto">
            <a:xfrm>
              <a:off x="1776" y="3631"/>
              <a:ext cx="1626" cy="683"/>
              <a:chOff x="1776" y="3631"/>
              <a:chExt cx="1626" cy="683"/>
            </a:xfrm>
          </p:grpSpPr>
          <p:sp>
            <p:nvSpPr>
              <p:cNvPr id="4917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7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7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7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7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7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7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7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178"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79"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80"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81"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9184"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85"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86"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grpSp>
          <p:nvGrpSpPr>
            <p:cNvPr id="1036" name="Group 36"/>
            <p:cNvGrpSpPr>
              <a:grpSpLocks/>
            </p:cNvGrpSpPr>
            <p:nvPr userDrawn="1"/>
          </p:nvGrpSpPr>
          <p:grpSpPr bwMode="auto">
            <a:xfrm>
              <a:off x="4128" y="3360"/>
              <a:ext cx="1351" cy="821"/>
              <a:chOff x="4128" y="3360"/>
              <a:chExt cx="1351" cy="821"/>
            </a:xfrm>
          </p:grpSpPr>
          <p:sp>
            <p:nvSpPr>
              <p:cNvPr id="49189"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90"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91"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92"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93"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94"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95"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49197"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98"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199"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ru-RU"/>
              </a:p>
            </p:txBody>
          </p:sp>
          <p:sp>
            <p:nvSpPr>
              <p:cNvPr id="4920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20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20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20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20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sp>
            <p:nvSpPr>
              <p:cNvPr id="4920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ru-RU"/>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13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3 w 382"/>
                  <a:gd name="T19" fmla="*/ 96 h 96"/>
                  <a:gd name="T20" fmla="*/ 267 w 382"/>
                  <a:gd name="T21" fmla="*/ 90 h 96"/>
                  <a:gd name="T22" fmla="*/ 315 w 382"/>
                  <a:gd name="T23" fmla="*/ 84 h 96"/>
                  <a:gd name="T24" fmla="*/ 356 w 382"/>
                  <a:gd name="T25" fmla="*/ 66 h 96"/>
                  <a:gd name="T26" fmla="*/ 386 w 382"/>
                  <a:gd name="T27" fmla="*/ 42 h 96"/>
                  <a:gd name="T28" fmla="*/ 380 w 382"/>
                  <a:gd name="T29" fmla="*/ 42 h 96"/>
                  <a:gd name="T30" fmla="*/ 350 w 382"/>
                  <a:gd name="T31" fmla="*/ 66 h 96"/>
                  <a:gd name="T32" fmla="*/ 309 w 382"/>
                  <a:gd name="T33" fmla="*/ 78 h 96"/>
                  <a:gd name="T34" fmla="*/ 267 w 382"/>
                  <a:gd name="T35" fmla="*/ 90 h 96"/>
                  <a:gd name="T36" fmla="*/ 213 w 382"/>
                  <a:gd name="T37" fmla="*/ 96 h 96"/>
                  <a:gd name="T38" fmla="*/ 213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23 w 185"/>
                  <a:gd name="T5" fmla="*/ 36 h 210"/>
                  <a:gd name="T6" fmla="*/ 159 w 185"/>
                  <a:gd name="T7" fmla="*/ 72 h 210"/>
                  <a:gd name="T8" fmla="*/ 165 w 185"/>
                  <a:gd name="T9" fmla="*/ 90 h 210"/>
                  <a:gd name="T10" fmla="*/ 171 w 185"/>
                  <a:gd name="T11" fmla="*/ 114 h 210"/>
                  <a:gd name="T12" fmla="*/ 165 w 185"/>
                  <a:gd name="T13" fmla="*/ 138 h 210"/>
                  <a:gd name="T14" fmla="*/ 153 w 185"/>
                  <a:gd name="T15" fmla="*/ 162 h 210"/>
                  <a:gd name="T16" fmla="*/ 123 w 185"/>
                  <a:gd name="T17" fmla="*/ 180 h 210"/>
                  <a:gd name="T18" fmla="*/ 90 w 185"/>
                  <a:gd name="T19" fmla="*/ 198 h 210"/>
                  <a:gd name="T20" fmla="*/ 100 w 185"/>
                  <a:gd name="T21" fmla="*/ 210 h 210"/>
                  <a:gd name="T22" fmla="*/ 135 w 185"/>
                  <a:gd name="T23" fmla="*/ 192 h 210"/>
                  <a:gd name="T24" fmla="*/ 165 w 185"/>
                  <a:gd name="T25" fmla="*/ 168 h 210"/>
                  <a:gd name="T26" fmla="*/ 183 w 185"/>
                  <a:gd name="T27" fmla="*/ 144 h 210"/>
                  <a:gd name="T28" fmla="*/ 189 w 185"/>
                  <a:gd name="T29" fmla="*/ 114 h 210"/>
                  <a:gd name="T30" fmla="*/ 183 w 185"/>
                  <a:gd name="T31" fmla="*/ 90 h 210"/>
                  <a:gd name="T32" fmla="*/ 177 w 185"/>
                  <a:gd name="T33" fmla="*/ 66 h 210"/>
                  <a:gd name="T34" fmla="*/ 159 w 185"/>
                  <a:gd name="T35" fmla="*/ 48 h 210"/>
                  <a:gd name="T36" fmla="*/ 135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grpSp>
      </p:grpSp>
      <p:sp>
        <p:nvSpPr>
          <p:cNvPr id="49219" name="Rectangle 67"/>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9220" name="Rectangle 68"/>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9221" name="Rectangle 69"/>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ru-RU"/>
          </a:p>
        </p:txBody>
      </p:sp>
      <p:sp>
        <p:nvSpPr>
          <p:cNvPr id="49222" name="Rectangle 70"/>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ru-RU"/>
          </a:p>
        </p:txBody>
      </p:sp>
      <p:sp>
        <p:nvSpPr>
          <p:cNvPr id="49223" name="Rectangle 71"/>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5685DD63-E840-45D2-8E31-BDE239595D45}"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47" r:id="rId1"/>
    <p:sldLayoutId id="2147483746" r:id="rId2"/>
    <p:sldLayoutId id="2147483745" r:id="rId3"/>
    <p:sldLayoutId id="2147483744" r:id="rId4"/>
    <p:sldLayoutId id="2147483743" r:id="rId5"/>
    <p:sldLayoutId id="2147483742" r:id="rId6"/>
    <p:sldLayoutId id="2147483741" r:id="rId7"/>
    <p:sldLayoutId id="2147483740" r:id="rId8"/>
    <p:sldLayoutId id="2147483739" r:id="rId9"/>
    <p:sldLayoutId id="2147483738" r:id="rId10"/>
    <p:sldLayoutId id="2147483737" r:id="rId11"/>
    <p:sldLayoutId id="2147483736"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p:spPr>
        <p:txBody>
          <a:bodyPr/>
          <a:lstStyle/>
          <a:p>
            <a:r>
              <a:rPr lang="de-DE" sz="5400" b="1" smtClean="0">
                <a:solidFill>
                  <a:srgbClr val="FFFC1C"/>
                </a:solidFill>
                <a:effectLst/>
              </a:rPr>
              <a:t>Mein Ausflug in den Herbst</a:t>
            </a:r>
            <a:r>
              <a:rPr lang="ru-RU" smtClean="0">
                <a:effectLst/>
              </a:rPr>
              <a:t> </a:t>
            </a:r>
          </a:p>
        </p:txBody>
      </p:sp>
      <p:sp>
        <p:nvSpPr>
          <p:cNvPr id="88067" name="Rectangle 3"/>
          <p:cNvSpPr>
            <a:spLocks noGrp="1" noChangeArrowheads="1"/>
          </p:cNvSpPr>
          <p:nvPr>
            <p:ph type="body" idx="1"/>
          </p:nvPr>
        </p:nvSpPr>
        <p:spPr>
          <a:noFill/>
        </p:spPr>
        <p:txBody>
          <a:bodyPr/>
          <a:lstStyle/>
          <a:p>
            <a:endParaRPr lang="ru-RU" smtClean="0">
              <a:effectLst/>
            </a:endParaRPr>
          </a:p>
        </p:txBody>
      </p:sp>
      <p:pic>
        <p:nvPicPr>
          <p:cNvPr id="88068" name="Picture 4" descr="ос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81000" y="152400"/>
            <a:ext cx="8229600" cy="1139825"/>
          </a:xfrm>
          <a:noFill/>
        </p:spPr>
        <p:txBody>
          <a:bodyPr/>
          <a:lstStyle/>
          <a:p>
            <a:r>
              <a:rPr lang="de-DE" b="1" smtClean="0">
                <a:solidFill>
                  <a:srgbClr val="FF3300"/>
                </a:solidFill>
                <a:effectLst/>
              </a:rPr>
              <a:t>die Herbstzeit = die Erntezeit</a:t>
            </a:r>
            <a:endParaRPr lang="ru-RU" b="1" smtClean="0">
              <a:solidFill>
                <a:srgbClr val="FF3300"/>
              </a:solidFill>
              <a:effectLst/>
            </a:endParaRPr>
          </a:p>
        </p:txBody>
      </p:sp>
      <p:sp>
        <p:nvSpPr>
          <p:cNvPr id="68611" name="Rectangle 3"/>
          <p:cNvSpPr>
            <a:spLocks noGrp="1" noChangeArrowheads="1"/>
          </p:cNvSpPr>
          <p:nvPr>
            <p:ph type="body" idx="1"/>
          </p:nvPr>
        </p:nvSpPr>
        <p:spPr>
          <a:noFill/>
        </p:spPr>
        <p:txBody>
          <a:bodyPr/>
          <a:lstStyle/>
          <a:p>
            <a:endParaRPr lang="de-DE" sz="2800" smtClean="0">
              <a:effectLst/>
            </a:endParaRPr>
          </a:p>
          <a:p>
            <a:endParaRPr lang="de-DE" sz="2800" smtClean="0">
              <a:effectLst/>
            </a:endParaRPr>
          </a:p>
          <a:p>
            <a:endParaRPr lang="de-DE" sz="2800" smtClean="0">
              <a:effectLst/>
            </a:endParaRPr>
          </a:p>
          <a:p>
            <a:endParaRPr lang="de-DE" smtClean="0">
              <a:effectLst/>
            </a:endParaRPr>
          </a:p>
          <a:p>
            <a:r>
              <a:rPr lang="de-DE" b="1" smtClean="0">
                <a:effectLst/>
              </a:rPr>
              <a:t>Die Herbstzeit ist auch</a:t>
            </a:r>
          </a:p>
          <a:p>
            <a:r>
              <a:rPr lang="de-DE" b="1" smtClean="0">
                <a:effectLst/>
              </a:rPr>
              <a:t>Erntezeit. In vielen deutschen Regionen wird das </a:t>
            </a:r>
            <a:r>
              <a:rPr lang="de-DE" b="1" i="1" smtClean="0">
                <a:solidFill>
                  <a:srgbClr val="FFFC1C"/>
                </a:solidFill>
                <a:effectLst/>
              </a:rPr>
              <a:t>Erntedankfest </a:t>
            </a:r>
            <a:r>
              <a:rPr lang="de-DE" b="1" smtClean="0">
                <a:effectLst/>
              </a:rPr>
              <a:t>am ersten Sonntag im Oktober gefeiert.</a:t>
            </a:r>
          </a:p>
        </p:txBody>
      </p:sp>
      <p:pic>
        <p:nvPicPr>
          <p:cNvPr id="68612" name="Picture 4" descr="35906432-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143000"/>
            <a:ext cx="3886200" cy="2641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p:spPr>
        <p:txBody>
          <a:bodyPr/>
          <a:lstStyle/>
          <a:p>
            <a:r>
              <a:rPr lang="de-DE" smtClean="0">
                <a:solidFill>
                  <a:srgbClr val="FFFC1C"/>
                </a:solidFill>
                <a:effectLst/>
              </a:rPr>
              <a:t>Fragen:</a:t>
            </a:r>
            <a:endParaRPr lang="ru-RU" smtClean="0">
              <a:solidFill>
                <a:srgbClr val="FFFC1C"/>
              </a:solidFill>
              <a:effectLst/>
            </a:endParaRPr>
          </a:p>
        </p:txBody>
      </p:sp>
      <p:sp>
        <p:nvSpPr>
          <p:cNvPr id="69635" name="Rectangle 3"/>
          <p:cNvSpPr>
            <a:spLocks noGrp="1" noChangeArrowheads="1"/>
          </p:cNvSpPr>
          <p:nvPr>
            <p:ph type="body" idx="1"/>
          </p:nvPr>
        </p:nvSpPr>
        <p:spPr>
          <a:noFill/>
        </p:spPr>
        <p:txBody>
          <a:bodyPr/>
          <a:lstStyle/>
          <a:p>
            <a:pPr>
              <a:lnSpc>
                <a:spcPct val="90000"/>
              </a:lnSpc>
            </a:pPr>
            <a:endParaRPr lang="de-DE" smtClean="0">
              <a:effectLst/>
            </a:endParaRPr>
          </a:p>
          <a:p>
            <a:pPr>
              <a:lnSpc>
                <a:spcPct val="90000"/>
              </a:lnSpc>
            </a:pPr>
            <a:endParaRPr lang="de-DE" smtClean="0">
              <a:effectLst/>
            </a:endParaRPr>
          </a:p>
          <a:p>
            <a:pPr>
              <a:lnSpc>
                <a:spcPct val="90000"/>
              </a:lnSpc>
            </a:pPr>
            <a:endParaRPr lang="de-DE" smtClean="0">
              <a:effectLst/>
            </a:endParaRPr>
          </a:p>
          <a:p>
            <a:pPr>
              <a:lnSpc>
                <a:spcPct val="90000"/>
              </a:lnSpc>
            </a:pPr>
            <a:endParaRPr lang="de-DE" smtClean="0">
              <a:effectLst/>
            </a:endParaRPr>
          </a:p>
          <a:p>
            <a:pPr>
              <a:lnSpc>
                <a:spcPct val="90000"/>
              </a:lnSpc>
            </a:pPr>
            <a:endParaRPr lang="de-DE" smtClean="0">
              <a:effectLst/>
            </a:endParaRPr>
          </a:p>
          <a:p>
            <a:pPr>
              <a:lnSpc>
                <a:spcPct val="90000"/>
              </a:lnSpc>
            </a:pPr>
            <a:r>
              <a:rPr lang="de-DE" smtClean="0">
                <a:effectLst/>
              </a:rPr>
              <a:t>Ist die Herbstzeit auch </a:t>
            </a:r>
            <a:r>
              <a:rPr lang="de-DE" smtClean="0">
                <a:solidFill>
                  <a:srgbClr val="FFFC1C"/>
                </a:solidFill>
                <a:effectLst/>
              </a:rPr>
              <a:t>Erntezeit</a:t>
            </a:r>
            <a:r>
              <a:rPr lang="de-DE" smtClean="0">
                <a:effectLst/>
              </a:rPr>
              <a:t>? </a:t>
            </a:r>
          </a:p>
          <a:p>
            <a:pPr>
              <a:lnSpc>
                <a:spcPct val="90000"/>
              </a:lnSpc>
            </a:pPr>
            <a:r>
              <a:rPr lang="de-DE" smtClean="0">
                <a:effectLst/>
              </a:rPr>
              <a:t>Wann feiert man das </a:t>
            </a:r>
            <a:r>
              <a:rPr lang="de-DE" smtClean="0">
                <a:solidFill>
                  <a:srgbClr val="FFFC1C"/>
                </a:solidFill>
                <a:effectLst/>
              </a:rPr>
              <a:t>Erntedankfest </a:t>
            </a:r>
            <a:r>
              <a:rPr lang="de-DE" smtClean="0">
                <a:effectLst/>
              </a:rPr>
              <a:t>in vielen deutschen Regionen?</a:t>
            </a:r>
            <a:endParaRPr lang="ru-RU" smtClean="0">
              <a:effectLst/>
            </a:endParaRPr>
          </a:p>
        </p:txBody>
      </p:sp>
      <p:pic>
        <p:nvPicPr>
          <p:cNvPr id="69638" name="Picture 6" descr="wr-30092008-gemuesew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886200" cy="2914650"/>
          </a:xfrm>
          <a:prstGeom prst="rect">
            <a:avLst/>
          </a:prstGeom>
          <a:noFill/>
          <a:extLst>
            <a:ext uri="{909E8E84-426E-40DD-AFC4-6F175D3DCCD1}">
              <a14:hiddenFill xmlns:a14="http://schemas.microsoft.com/office/drawing/2010/main">
                <a:solidFill>
                  <a:srgbClr val="FFFFFF"/>
                </a:solidFill>
              </a14:hiddenFill>
            </a:ext>
          </a:extLst>
        </p:spPr>
      </p:pic>
      <p:pic>
        <p:nvPicPr>
          <p:cNvPr id="69639" name="Picture 7" descr="35906361-w-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8862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9640" name="Picture 8" descr="wr-30092008-gemuesew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886200" cy="2914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de-DE" b="1" smtClean="0">
                <a:solidFill>
                  <a:srgbClr val="FF3300"/>
                </a:solidFill>
              </a:rPr>
              <a:t>"Herbstzeit - Erkältungszeit“</a:t>
            </a:r>
            <a:r>
              <a:rPr lang="de-DE" sz="5400" smtClean="0">
                <a:solidFill>
                  <a:srgbClr val="FF3300"/>
                </a:solidFill>
              </a:rPr>
              <a:t> </a:t>
            </a:r>
            <a:endParaRPr lang="ru-RU" sz="5400" smtClean="0">
              <a:solidFill>
                <a:srgbClr val="FF3300"/>
              </a:solidFill>
            </a:endParaRPr>
          </a:p>
        </p:txBody>
      </p:sp>
      <p:sp>
        <p:nvSpPr>
          <p:cNvPr id="119811" name="Rectangle 3"/>
          <p:cNvSpPr>
            <a:spLocks noGrp="1" noChangeArrowheads="1"/>
          </p:cNvSpPr>
          <p:nvPr>
            <p:ph type="body" idx="1"/>
          </p:nvPr>
        </p:nvSpPr>
        <p:spPr/>
        <p:txBody>
          <a:bodyPr/>
          <a:lstStyle/>
          <a:p>
            <a:r>
              <a:rPr lang="de-DE" sz="3600" b="1" smtClean="0"/>
              <a:t>Mit dem Herbst kommt</a:t>
            </a:r>
            <a:endParaRPr lang="ru-RU" sz="3600" b="1" smtClean="0"/>
          </a:p>
          <a:p>
            <a:r>
              <a:rPr lang="de-DE" sz="3600" b="1" smtClean="0"/>
              <a:t> der Schnupfen und mit</a:t>
            </a:r>
            <a:endParaRPr lang="ru-RU" sz="3600" b="1" smtClean="0"/>
          </a:p>
          <a:p>
            <a:r>
              <a:rPr lang="de-DE" sz="3600" b="1" smtClean="0"/>
              <a:t> ihm die Erkältung. </a:t>
            </a:r>
          </a:p>
          <a:p>
            <a:r>
              <a:rPr lang="de-DE" sz="3600" b="1" smtClean="0"/>
              <a:t> Na, dann ab ins Bett!</a:t>
            </a:r>
          </a:p>
          <a:p>
            <a:r>
              <a:rPr lang="de-DE" sz="3600" b="1" smtClean="0"/>
              <a:t>In der Herbstzeit braucht</a:t>
            </a:r>
            <a:r>
              <a:rPr lang="ru-RU" sz="3600" b="1" smtClean="0"/>
              <a:t> </a:t>
            </a:r>
            <a:r>
              <a:rPr lang="de-DE" sz="3600" b="1" smtClean="0"/>
              <a:t> unser Immunsystem reichlich Vitamine.</a:t>
            </a:r>
            <a:r>
              <a:rPr lang="de-DE" sz="3600" smtClean="0">
                <a:effectLst/>
              </a:rPr>
              <a:t> </a:t>
            </a:r>
            <a:endParaRPr lang="ru-RU" sz="3600" smtClean="0">
              <a:effectLst/>
            </a:endParaRPr>
          </a:p>
        </p:txBody>
      </p:sp>
      <p:pic>
        <p:nvPicPr>
          <p:cNvPr id="9225" name="Picture 9" descr="vita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752600"/>
            <a:ext cx="2286000" cy="1787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de-DE" sz="4000" b="1" smtClean="0">
                <a:solidFill>
                  <a:srgbClr val="FFFC1C"/>
                </a:solidFill>
              </a:rPr>
              <a:t>Frage:</a:t>
            </a:r>
            <a:br>
              <a:rPr lang="de-DE" sz="4000" b="1" smtClean="0">
                <a:solidFill>
                  <a:srgbClr val="FFFC1C"/>
                </a:solidFill>
              </a:rPr>
            </a:br>
            <a:endParaRPr lang="ru-RU" sz="4000" b="1" smtClean="0">
              <a:solidFill>
                <a:srgbClr val="FFFC1C"/>
              </a:solidFill>
            </a:endParaRPr>
          </a:p>
        </p:txBody>
      </p:sp>
      <p:sp>
        <p:nvSpPr>
          <p:cNvPr id="99331" name="Rectangle 3"/>
          <p:cNvSpPr>
            <a:spLocks noGrp="1" noChangeArrowheads="1"/>
          </p:cNvSpPr>
          <p:nvPr>
            <p:ph type="body" idx="1"/>
          </p:nvPr>
        </p:nvSpPr>
        <p:spPr/>
        <p:txBody>
          <a:bodyPr/>
          <a:lstStyle/>
          <a:p>
            <a:pPr>
              <a:lnSpc>
                <a:spcPct val="90000"/>
              </a:lnSpc>
            </a:pPr>
            <a:endParaRPr lang="de-DE" b="1" smtClean="0"/>
          </a:p>
          <a:p>
            <a:pPr>
              <a:lnSpc>
                <a:spcPct val="90000"/>
              </a:lnSpc>
            </a:pPr>
            <a:endParaRPr lang="de-DE" b="1" smtClean="0"/>
          </a:p>
          <a:p>
            <a:pPr>
              <a:lnSpc>
                <a:spcPct val="90000"/>
              </a:lnSpc>
            </a:pPr>
            <a:endParaRPr lang="ru-RU" b="1" smtClean="0"/>
          </a:p>
          <a:p>
            <a:pPr>
              <a:lnSpc>
                <a:spcPct val="90000"/>
              </a:lnSpc>
            </a:pPr>
            <a:endParaRPr lang="ru-RU" b="1" smtClean="0"/>
          </a:p>
          <a:p>
            <a:pPr>
              <a:lnSpc>
                <a:spcPct val="90000"/>
              </a:lnSpc>
            </a:pPr>
            <a:endParaRPr lang="ru-RU" b="1" smtClean="0"/>
          </a:p>
          <a:p>
            <a:pPr>
              <a:lnSpc>
                <a:spcPct val="90000"/>
              </a:lnSpc>
            </a:pPr>
            <a:endParaRPr lang="ru-RU" b="1" smtClean="0"/>
          </a:p>
          <a:p>
            <a:pPr>
              <a:lnSpc>
                <a:spcPct val="90000"/>
              </a:lnSpc>
            </a:pPr>
            <a:r>
              <a:rPr lang="de-DE" b="1" smtClean="0"/>
              <a:t>Warum braucht im Herbst unser Immunsystem reichlich Vitamine?</a:t>
            </a:r>
            <a:r>
              <a:rPr lang="de-DE" smtClean="0">
                <a:effectLst/>
              </a:rPr>
              <a:t> </a:t>
            </a:r>
            <a:endParaRPr lang="en-US" smtClean="0">
              <a:effectLst/>
            </a:endParaRPr>
          </a:p>
        </p:txBody>
      </p:sp>
      <p:sp>
        <p:nvSpPr>
          <p:cNvPr id="10244" name="Rectangle 4"/>
          <p:cNvSpPr>
            <a:spLocks noChangeArrowheads="1"/>
          </p:cNvSpPr>
          <p:nvPr/>
        </p:nvSpPr>
        <p:spPr bwMode="auto">
          <a:xfrm>
            <a:off x="1457325" y="3246438"/>
            <a:ext cx="247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de-DE"/>
              <a:t>.</a:t>
            </a:r>
          </a:p>
        </p:txBody>
      </p:sp>
      <p:pic>
        <p:nvPicPr>
          <p:cNvPr id="10250" name="Picture 10" desc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143000"/>
            <a:ext cx="54102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6" name="Rectangle 16"/>
          <p:cNvSpPr>
            <a:spLocks noGrp="1" noChangeArrowheads="1"/>
          </p:cNvSpPr>
          <p:nvPr>
            <p:ph type="title"/>
          </p:nvPr>
        </p:nvSpPr>
        <p:spPr/>
        <p:txBody>
          <a:bodyPr/>
          <a:lstStyle/>
          <a:p>
            <a:pPr eaLnBrk="1" hangingPunct="1"/>
            <a:r>
              <a:rPr lang="de-DE" b="1" i="1" smtClean="0">
                <a:solidFill>
                  <a:srgbClr val="FFFC1C"/>
                </a:solidFill>
              </a:rPr>
              <a:t>Grammatik ordnet die Sprache und erklärt sie.</a:t>
            </a:r>
            <a:r>
              <a:rPr lang="de-DE" smtClean="0">
                <a:effectLst/>
              </a:rPr>
              <a:t> </a:t>
            </a:r>
            <a:endParaRPr lang="ru-RU" smtClean="0">
              <a:effectLst/>
            </a:endParaRPr>
          </a:p>
        </p:txBody>
      </p:sp>
      <p:sp>
        <p:nvSpPr>
          <p:cNvPr id="35854" name="Rectangle 14"/>
          <p:cNvSpPr>
            <a:spLocks noGrp="1" noChangeArrowheads="1"/>
          </p:cNvSpPr>
          <p:nvPr>
            <p:ph type="body" idx="1"/>
          </p:nvPr>
        </p:nvSpPr>
        <p:spPr/>
        <p:txBody>
          <a:bodyPr/>
          <a:lstStyle/>
          <a:p>
            <a:pPr algn="just" eaLnBrk="1" hangingPunct="1">
              <a:lnSpc>
                <a:spcPct val="90000"/>
              </a:lnSpc>
            </a:pPr>
            <a:endParaRPr lang="ru-RU" b="1" i="1" smtClean="0">
              <a:solidFill>
                <a:srgbClr val="FF3300"/>
              </a:solidFill>
            </a:endParaRPr>
          </a:p>
          <a:p>
            <a:pPr algn="just" eaLnBrk="1" hangingPunct="1">
              <a:lnSpc>
                <a:spcPct val="90000"/>
              </a:lnSpc>
            </a:pPr>
            <a:r>
              <a:rPr lang="de-DE" b="1" i="1" smtClean="0">
                <a:solidFill>
                  <a:srgbClr val="FF3300"/>
                </a:solidFill>
              </a:rPr>
              <a:t>Zusammengesetze Wörter</a:t>
            </a:r>
            <a:endParaRPr lang="ru-RU" b="1" i="1" smtClean="0">
              <a:solidFill>
                <a:srgbClr val="FF3300"/>
              </a:solidFill>
            </a:endParaRPr>
          </a:p>
          <a:p>
            <a:pPr eaLnBrk="1" hangingPunct="1">
              <a:lnSpc>
                <a:spcPct val="90000"/>
              </a:lnSpc>
            </a:pPr>
            <a:r>
              <a:rPr lang="de-DE" b="1" smtClean="0"/>
              <a:t>bestehen aus zwei oder mehreren selbstständig vorkommenden Wörtern. Wie man sieht, befindet sich das </a:t>
            </a:r>
            <a:r>
              <a:rPr lang="de-DE" b="1" smtClean="0">
                <a:solidFill>
                  <a:schemeClr val="hlink"/>
                </a:solidFill>
              </a:rPr>
              <a:t>Grundwort</a:t>
            </a:r>
            <a:r>
              <a:rPr lang="ru-RU" b="1" smtClean="0"/>
              <a:t> </a:t>
            </a:r>
            <a:r>
              <a:rPr lang="de-DE" b="1" smtClean="0"/>
              <a:t>hinten, das </a:t>
            </a:r>
            <a:r>
              <a:rPr lang="en-US" b="1" smtClean="0">
                <a:solidFill>
                  <a:schemeClr val="hlink"/>
                </a:solidFill>
              </a:rPr>
              <a:t>B</a:t>
            </a:r>
            <a:r>
              <a:rPr lang="de-DE" b="1" smtClean="0">
                <a:solidFill>
                  <a:schemeClr val="hlink"/>
                </a:solidFill>
              </a:rPr>
              <a:t>estimmungswort</a:t>
            </a:r>
            <a:r>
              <a:rPr lang="de-DE" b="1" smtClean="0"/>
              <a:t> vorn. Der Artikel wird durch das Grundwort vorgegeben.</a:t>
            </a:r>
            <a:br>
              <a:rPr lang="de-DE" b="1" smtClean="0"/>
            </a:br>
            <a:endParaRPr lang="en-US" b="1" smtClean="0">
              <a:effectLst/>
            </a:endParaRPr>
          </a:p>
        </p:txBody>
      </p:sp>
    </p:spTree>
  </p:cSld>
  <p:clrMapOvr>
    <a:masterClrMapping/>
  </p:clrMapOvr>
  <p:transition spd="slow" advTm="1572">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ru-RU" sz="4000" b="1" smtClean="0">
                <a:solidFill>
                  <a:srgbClr val="FFFC1C"/>
                </a:solidFill>
              </a:rPr>
              <a:t>Ü</a:t>
            </a:r>
            <a:r>
              <a:rPr lang="en-US" sz="4000" b="1" smtClean="0">
                <a:solidFill>
                  <a:srgbClr val="FFFC1C"/>
                </a:solidFill>
              </a:rPr>
              <a:t>bersetzt</a:t>
            </a:r>
            <a:r>
              <a:rPr lang="en-US" sz="4000" b="1" smtClean="0">
                <a:solidFill>
                  <a:srgbClr val="FFFC1C"/>
                </a:solidFill>
                <a:effectLst/>
              </a:rPr>
              <a:t> diese</a:t>
            </a:r>
            <a:r>
              <a:rPr lang="ru-RU" sz="4000" b="1" smtClean="0">
                <a:solidFill>
                  <a:srgbClr val="FFFC1C"/>
                </a:solidFill>
                <a:effectLst/>
              </a:rPr>
              <a:t/>
            </a:r>
            <a:br>
              <a:rPr lang="ru-RU" sz="4000" b="1" smtClean="0">
                <a:solidFill>
                  <a:srgbClr val="FFFC1C"/>
                </a:solidFill>
                <a:effectLst/>
              </a:rPr>
            </a:br>
            <a:r>
              <a:rPr lang="de-DE" sz="4000" b="1" smtClean="0">
                <a:solidFill>
                  <a:srgbClr val="FFFC1C"/>
                </a:solidFill>
              </a:rPr>
              <a:t>zusammengesetze Wörter</a:t>
            </a:r>
            <a:endParaRPr lang="ru-RU" sz="4000" b="1" smtClean="0">
              <a:solidFill>
                <a:srgbClr val="FFFC1C"/>
              </a:solidFill>
            </a:endParaRPr>
          </a:p>
        </p:txBody>
      </p:sp>
      <p:sp>
        <p:nvSpPr>
          <p:cNvPr id="120835" name="Rectangle 3"/>
          <p:cNvSpPr>
            <a:spLocks noGrp="1" noChangeArrowheads="1"/>
          </p:cNvSpPr>
          <p:nvPr>
            <p:ph type="body" idx="1"/>
          </p:nvPr>
        </p:nvSpPr>
        <p:spPr/>
        <p:txBody>
          <a:bodyPr/>
          <a:lstStyle/>
          <a:p>
            <a:pPr eaLnBrk="1" hangingPunct="1"/>
            <a:endParaRPr lang="en-US" b="1" smtClean="0"/>
          </a:p>
          <a:p>
            <a:pPr eaLnBrk="1" hangingPunct="1"/>
            <a:r>
              <a:rPr lang="en-US" sz="4000" b="1" smtClean="0">
                <a:solidFill>
                  <a:srgbClr val="FFFC1C"/>
                </a:solidFill>
              </a:rPr>
              <a:t>der Herbstwind</a:t>
            </a:r>
            <a:endParaRPr lang="en-US" sz="2800" b="1" smtClean="0">
              <a:solidFill>
                <a:srgbClr val="FFFC1C"/>
              </a:solidFill>
            </a:endParaRPr>
          </a:p>
          <a:p>
            <a:pPr eaLnBrk="1" hangingPunct="1"/>
            <a:r>
              <a:rPr lang="en-US" sz="4000" b="1" smtClean="0">
                <a:solidFill>
                  <a:srgbClr val="FFFC1C"/>
                </a:solidFill>
              </a:rPr>
              <a:t>das Herbstwetter</a:t>
            </a:r>
            <a:endParaRPr lang="en-US" sz="2800" b="1" smtClean="0">
              <a:solidFill>
                <a:srgbClr val="FFFC1C"/>
              </a:solidFill>
            </a:endParaRPr>
          </a:p>
          <a:p>
            <a:pPr eaLnBrk="1" hangingPunct="1"/>
            <a:r>
              <a:rPr lang="en-US" sz="4000" b="1" smtClean="0">
                <a:solidFill>
                  <a:srgbClr val="FFFC1C"/>
                </a:solidFill>
              </a:rPr>
              <a:t>die Herbstblätter </a:t>
            </a:r>
            <a:endParaRPr lang="ru-RU" sz="4000" b="1" smtClean="0">
              <a:solidFill>
                <a:srgbClr val="FFFC1C"/>
              </a:solidFill>
            </a:endParaRPr>
          </a:p>
          <a:p>
            <a:pPr eaLnBrk="1" hangingPunct="1"/>
            <a:r>
              <a:rPr lang="en-US" sz="4000" b="1" smtClean="0">
                <a:solidFill>
                  <a:srgbClr val="FFFC1C"/>
                </a:solidFill>
              </a:rPr>
              <a:t>der Herbstregen</a:t>
            </a:r>
            <a:r>
              <a:rPr lang="ru-RU" sz="4000" b="1" smtClean="0">
                <a:solidFill>
                  <a:srgbClr val="FFFC1C"/>
                </a:solidFill>
              </a:rPr>
              <a:t> </a:t>
            </a:r>
          </a:p>
          <a:p>
            <a:pPr eaLnBrk="1" hangingPunct="1"/>
            <a:r>
              <a:rPr lang="de-DE" sz="4000" b="1" smtClean="0">
                <a:solidFill>
                  <a:srgbClr val="FFFC1C"/>
                </a:solidFill>
                <a:effectLst/>
              </a:rPr>
              <a:t>das Herbstlaub</a:t>
            </a:r>
            <a:r>
              <a:rPr lang="ru-RU" sz="4000" b="1" smtClean="0">
                <a:solidFill>
                  <a:srgbClr val="FF3300"/>
                </a:solidFill>
                <a:effectLst/>
              </a:rPr>
              <a:t> </a:t>
            </a:r>
            <a:endParaRPr lang="ru-RU" sz="2800" b="1" smtClean="0">
              <a:effectLst/>
            </a:endParaRPr>
          </a:p>
        </p:txBody>
      </p:sp>
    </p:spTree>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de-DE" sz="4000" b="1" i="1" smtClean="0">
                <a:solidFill>
                  <a:srgbClr val="FFFC1C"/>
                </a:solidFill>
              </a:rPr>
              <a:t>Stimme aufnehmen</a:t>
            </a:r>
            <a:endParaRPr lang="ru-RU" sz="2400" b="1" i="1" smtClean="0">
              <a:solidFill>
                <a:srgbClr val="FF3300"/>
              </a:solidFill>
              <a:effectLst/>
            </a:endParaRPr>
          </a:p>
        </p:txBody>
      </p:sp>
      <p:sp>
        <p:nvSpPr>
          <p:cNvPr id="131077" name="Rectangle 5"/>
          <p:cNvSpPr>
            <a:spLocks noGrp="1" noChangeArrowheads="1"/>
          </p:cNvSpPr>
          <p:nvPr>
            <p:ph type="body" idx="1"/>
          </p:nvPr>
        </p:nvSpPr>
        <p:spPr/>
        <p:txBody>
          <a:bodyPr/>
          <a:lstStyle/>
          <a:p>
            <a:pPr>
              <a:lnSpc>
                <a:spcPct val="90000"/>
              </a:lnSpc>
            </a:pPr>
            <a:endParaRPr lang="de-DE" smtClean="0">
              <a:effectLst/>
            </a:endParaRPr>
          </a:p>
          <a:p>
            <a:pPr>
              <a:lnSpc>
                <a:spcPct val="90000"/>
              </a:lnSpc>
            </a:pPr>
            <a:r>
              <a:rPr lang="de-DE" smtClean="0">
                <a:effectLst/>
              </a:rPr>
              <a:t>             </a:t>
            </a:r>
            <a:r>
              <a:rPr lang="de-DE" b="1" i="1" smtClean="0">
                <a:solidFill>
                  <a:srgbClr val="FF3300"/>
                </a:solidFill>
              </a:rPr>
              <a:t>Eduard Morike</a:t>
            </a:r>
            <a:r>
              <a:rPr lang="de-DE" b="1" i="1" smtClean="0"/>
              <a:t>        </a:t>
            </a:r>
            <a:endParaRPr lang="ru-RU" b="1" smtClean="0"/>
          </a:p>
          <a:p>
            <a:pPr>
              <a:lnSpc>
                <a:spcPct val="90000"/>
              </a:lnSpc>
            </a:pPr>
            <a:r>
              <a:rPr lang="de-DE" b="1" smtClean="0"/>
              <a:t>	</a:t>
            </a:r>
            <a:r>
              <a:rPr lang="en-US" b="1" smtClean="0"/>
              <a:t>     </a:t>
            </a:r>
            <a:r>
              <a:rPr lang="ru-RU" b="1" smtClean="0">
                <a:solidFill>
                  <a:srgbClr val="FF3300"/>
                </a:solidFill>
              </a:rPr>
              <a:t>Septembermorgen</a:t>
            </a:r>
          </a:p>
          <a:p>
            <a:pPr>
              <a:lnSpc>
                <a:spcPct val="90000"/>
              </a:lnSpc>
            </a:pPr>
            <a:r>
              <a:rPr lang="de-DE" b="1" smtClean="0"/>
              <a:t>Im Nebel ruhet noch die Welt,</a:t>
            </a:r>
            <a:br>
              <a:rPr lang="de-DE" b="1" smtClean="0"/>
            </a:br>
            <a:r>
              <a:rPr lang="de-DE" b="1" smtClean="0"/>
              <a:t>Noch träumen Wald und Wiesen.</a:t>
            </a:r>
            <a:br>
              <a:rPr lang="de-DE" b="1" smtClean="0"/>
            </a:br>
            <a:r>
              <a:rPr lang="de-DE" b="1" smtClean="0"/>
              <a:t>Bald siehst du, wenn die Schleier fällt,</a:t>
            </a:r>
            <a:br>
              <a:rPr lang="de-DE" b="1" smtClean="0"/>
            </a:br>
            <a:r>
              <a:rPr lang="de-DE" b="1" smtClean="0"/>
              <a:t>Den blauen Himmel unverstellt,</a:t>
            </a:r>
            <a:br>
              <a:rPr lang="de-DE" b="1" smtClean="0"/>
            </a:br>
            <a:r>
              <a:rPr lang="de-DE" b="1" smtClean="0"/>
              <a:t>Herbstkräftig die gedämpfte Welt</a:t>
            </a:r>
            <a:br>
              <a:rPr lang="de-DE" b="1" smtClean="0"/>
            </a:br>
            <a:r>
              <a:rPr lang="de-DE" b="1" smtClean="0"/>
              <a:t>In warmem Golde fließen.</a:t>
            </a:r>
            <a:endParaRPr lang="ru-RU" b="1" smtClean="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a:lstStyle/>
          <a:p>
            <a:r>
              <a:rPr lang="ru-RU" sz="4000" b="1" smtClean="0">
                <a:solidFill>
                  <a:srgbClr val="FF3300"/>
                </a:solidFill>
                <a:effectLst/>
              </a:rPr>
              <a:t>Эдуард Морике </a:t>
            </a:r>
            <a:br>
              <a:rPr lang="ru-RU" sz="4000" b="1" smtClean="0">
                <a:solidFill>
                  <a:srgbClr val="FF3300"/>
                </a:solidFill>
                <a:effectLst/>
              </a:rPr>
            </a:br>
            <a:r>
              <a:rPr lang="ru-RU" sz="4000" b="1" smtClean="0">
                <a:solidFill>
                  <a:srgbClr val="FF3300"/>
                </a:solidFill>
                <a:effectLst/>
              </a:rPr>
              <a:t>« Сентябрьское утро»</a:t>
            </a:r>
          </a:p>
        </p:txBody>
      </p:sp>
      <p:sp>
        <p:nvSpPr>
          <p:cNvPr id="70659" name="Rectangle 3"/>
          <p:cNvSpPr>
            <a:spLocks noGrp="1" noChangeArrowheads="1"/>
          </p:cNvSpPr>
          <p:nvPr>
            <p:ph type="body" idx="1"/>
          </p:nvPr>
        </p:nvSpPr>
        <p:spPr>
          <a:noFill/>
        </p:spPr>
        <p:txBody>
          <a:bodyPr/>
          <a:lstStyle/>
          <a:p>
            <a:endParaRPr lang="ru-RU" smtClean="0">
              <a:effectLst/>
            </a:endParaRPr>
          </a:p>
          <a:p>
            <a:r>
              <a:rPr lang="ru-RU" b="1" smtClean="0">
                <a:effectLst/>
              </a:rPr>
              <a:t>Ещё туманом мир окутан,</a:t>
            </a:r>
            <a:br>
              <a:rPr lang="ru-RU" b="1" smtClean="0">
                <a:effectLst/>
              </a:rPr>
            </a:br>
            <a:r>
              <a:rPr lang="ru-RU" b="1" smtClean="0">
                <a:effectLst/>
              </a:rPr>
              <a:t>А лес и поле видят сны.</a:t>
            </a:r>
            <a:br>
              <a:rPr lang="ru-RU" b="1" smtClean="0">
                <a:effectLst/>
              </a:rPr>
            </a:br>
            <a:r>
              <a:rPr lang="ru-RU" b="1" smtClean="0">
                <a:effectLst/>
              </a:rPr>
              <a:t>Но пелена спадёт в минуту,</a:t>
            </a:r>
            <a:br>
              <a:rPr lang="ru-RU" b="1" smtClean="0">
                <a:effectLst/>
              </a:rPr>
            </a:br>
            <a:r>
              <a:rPr lang="ru-RU" b="1" smtClean="0">
                <a:effectLst/>
              </a:rPr>
              <a:t>Увидишь неба синеву ты</a:t>
            </a:r>
            <a:br>
              <a:rPr lang="ru-RU" b="1" smtClean="0">
                <a:effectLst/>
              </a:rPr>
            </a:br>
            <a:r>
              <a:rPr lang="ru-RU" b="1" smtClean="0">
                <a:effectLst/>
              </a:rPr>
              <a:t>И мир, что осенью окутан,</a:t>
            </a:r>
            <a:br>
              <a:rPr lang="ru-RU" b="1" smtClean="0">
                <a:effectLst/>
              </a:rPr>
            </a:br>
            <a:r>
              <a:rPr lang="ru-RU" b="1" smtClean="0">
                <a:effectLst/>
              </a:rPr>
              <a:t>Плывущий в золоте листвы.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304800"/>
            <a:ext cx="8229600" cy="1139825"/>
          </a:xfrm>
          <a:noFill/>
        </p:spPr>
        <p:txBody>
          <a:bodyPr/>
          <a:lstStyle/>
          <a:p>
            <a:r>
              <a:rPr lang="en-US" sz="4000" b="1" smtClean="0">
                <a:solidFill>
                  <a:srgbClr val="FFFC1C"/>
                </a:solidFill>
                <a:effectLst/>
              </a:rPr>
              <a:t>Sportpause “</a:t>
            </a:r>
            <a:r>
              <a:rPr lang="ru-RU" sz="4000" b="1" smtClean="0">
                <a:solidFill>
                  <a:srgbClr val="FFFC1C"/>
                </a:solidFill>
                <a:effectLst/>
              </a:rPr>
              <a:t>Schlechte</a:t>
            </a:r>
            <a:r>
              <a:rPr lang="en-US" sz="4000" b="1" smtClean="0">
                <a:solidFill>
                  <a:srgbClr val="FFFC1C"/>
                </a:solidFill>
                <a:effectLst/>
              </a:rPr>
              <a:t>s</a:t>
            </a:r>
            <a:r>
              <a:rPr lang="ru-RU" sz="4000" b="1" smtClean="0">
                <a:solidFill>
                  <a:srgbClr val="FFFC1C"/>
                </a:solidFill>
                <a:effectLst/>
              </a:rPr>
              <a:t> Wetter</a:t>
            </a:r>
            <a:r>
              <a:rPr lang="en-US" sz="4000" b="1" smtClean="0">
                <a:solidFill>
                  <a:srgbClr val="FFFC1C"/>
                </a:solidFill>
                <a:effectLst/>
              </a:rPr>
              <a:t>”</a:t>
            </a:r>
            <a:r>
              <a:rPr lang="ru-RU" sz="4000" smtClean="0">
                <a:effectLst/>
              </a:rPr>
              <a:t> </a:t>
            </a:r>
          </a:p>
        </p:txBody>
      </p:sp>
      <p:sp>
        <p:nvSpPr>
          <p:cNvPr id="82947" name="Rectangle 3"/>
          <p:cNvSpPr>
            <a:spLocks noGrp="1" noChangeArrowheads="1"/>
          </p:cNvSpPr>
          <p:nvPr>
            <p:ph type="body" idx="1"/>
          </p:nvPr>
        </p:nvSpPr>
        <p:spPr>
          <a:noFill/>
        </p:spPr>
        <p:txBody>
          <a:bodyPr/>
          <a:lstStyle/>
          <a:p>
            <a:pPr>
              <a:lnSpc>
                <a:spcPct val="80000"/>
              </a:lnSpc>
            </a:pPr>
            <a:r>
              <a:rPr lang="ru-RU" sz="2400" smtClean="0">
                <a:effectLst/>
              </a:rPr>
              <a:t>Учащиеся кладут руки на парты:</a:t>
            </a:r>
            <a:endParaRPr lang="de-DE" sz="2400" smtClean="0">
              <a:effectLst/>
            </a:endParaRPr>
          </a:p>
          <a:p>
            <a:pPr>
              <a:lnSpc>
                <a:spcPct val="80000"/>
              </a:lnSpc>
            </a:pPr>
            <a:r>
              <a:rPr lang="de-DE" sz="2800" smtClean="0">
                <a:effectLst/>
              </a:rPr>
              <a:t>- </a:t>
            </a:r>
            <a:r>
              <a:rPr lang="de-DE" b="1" smtClean="0">
                <a:solidFill>
                  <a:srgbClr val="FF3300"/>
                </a:solidFill>
                <a:effectLst/>
              </a:rPr>
              <a:t>Es regnet, es regnet; ganz wenig, ganz  wenig,</a:t>
            </a:r>
            <a:endParaRPr lang="ru-RU" b="1" smtClean="0">
              <a:solidFill>
                <a:srgbClr val="FF3300"/>
              </a:solidFill>
              <a:effectLst/>
            </a:endParaRPr>
          </a:p>
          <a:p>
            <a:pPr>
              <a:lnSpc>
                <a:spcPct val="80000"/>
              </a:lnSpc>
            </a:pPr>
            <a:r>
              <a:rPr lang="ru-RU" sz="2400" smtClean="0">
                <a:effectLst/>
              </a:rPr>
              <a:t>(медленно</a:t>
            </a:r>
            <a:r>
              <a:rPr lang="de-DE" sz="2400" smtClean="0">
                <a:effectLst/>
              </a:rPr>
              <a:t> </a:t>
            </a:r>
            <a:r>
              <a:rPr lang="ru-RU" sz="2400" smtClean="0">
                <a:effectLst/>
              </a:rPr>
              <a:t>стучат по</a:t>
            </a:r>
            <a:r>
              <a:rPr lang="de-DE" sz="2400" smtClean="0">
                <a:effectLst/>
              </a:rPr>
              <a:t> </a:t>
            </a:r>
            <a:r>
              <a:rPr lang="ru-RU" sz="2400" smtClean="0">
                <a:effectLst/>
              </a:rPr>
              <a:t>парте</a:t>
            </a:r>
            <a:r>
              <a:rPr lang="de-DE" sz="2400" smtClean="0">
                <a:effectLst/>
              </a:rPr>
              <a:t> </a:t>
            </a:r>
            <a:r>
              <a:rPr lang="ru-RU" sz="2400" smtClean="0">
                <a:effectLst/>
              </a:rPr>
              <a:t>пальцами)</a:t>
            </a:r>
            <a:endParaRPr lang="de-DE" sz="2400" smtClean="0">
              <a:effectLst/>
            </a:endParaRPr>
          </a:p>
          <a:p>
            <a:pPr>
              <a:lnSpc>
                <a:spcPct val="80000"/>
              </a:lnSpc>
            </a:pPr>
            <a:r>
              <a:rPr lang="de-DE" sz="2800" smtClean="0">
                <a:effectLst/>
              </a:rPr>
              <a:t>- </a:t>
            </a:r>
            <a:r>
              <a:rPr lang="de-DE" b="1" smtClean="0">
                <a:solidFill>
                  <a:srgbClr val="FF3300"/>
                </a:solidFill>
                <a:effectLst/>
              </a:rPr>
              <a:t>Immer mehr, immer mehr,</a:t>
            </a:r>
            <a:endParaRPr lang="ru-RU" b="1" smtClean="0">
              <a:solidFill>
                <a:srgbClr val="FF3300"/>
              </a:solidFill>
              <a:effectLst/>
            </a:endParaRPr>
          </a:p>
          <a:p>
            <a:pPr>
              <a:lnSpc>
                <a:spcPct val="80000"/>
              </a:lnSpc>
            </a:pPr>
            <a:r>
              <a:rPr lang="de-DE" sz="2400" smtClean="0">
                <a:effectLst/>
              </a:rPr>
              <a:t>(</a:t>
            </a:r>
            <a:r>
              <a:rPr lang="ru-RU" sz="2400" smtClean="0">
                <a:effectLst/>
              </a:rPr>
              <a:t>стук</a:t>
            </a:r>
            <a:r>
              <a:rPr lang="de-DE" sz="2400" smtClean="0">
                <a:effectLst/>
              </a:rPr>
              <a:t> </a:t>
            </a:r>
            <a:r>
              <a:rPr lang="ru-RU" sz="2400" smtClean="0">
                <a:effectLst/>
              </a:rPr>
              <a:t>по</a:t>
            </a:r>
            <a:r>
              <a:rPr lang="de-DE" sz="2400" smtClean="0">
                <a:effectLst/>
              </a:rPr>
              <a:t> </a:t>
            </a:r>
            <a:r>
              <a:rPr lang="ru-RU" sz="2400" smtClean="0">
                <a:effectLst/>
              </a:rPr>
              <a:t>парте</a:t>
            </a:r>
            <a:r>
              <a:rPr lang="de-DE" sz="2400" smtClean="0">
                <a:effectLst/>
              </a:rPr>
              <a:t> </a:t>
            </a:r>
            <a:r>
              <a:rPr lang="ru-RU" sz="2400" smtClean="0">
                <a:effectLst/>
              </a:rPr>
              <a:t>учащается</a:t>
            </a:r>
            <a:r>
              <a:rPr lang="de-DE" sz="2400" smtClean="0">
                <a:effectLst/>
              </a:rPr>
              <a:t>)</a:t>
            </a:r>
          </a:p>
          <a:p>
            <a:pPr>
              <a:lnSpc>
                <a:spcPct val="80000"/>
              </a:lnSpc>
            </a:pPr>
            <a:r>
              <a:rPr lang="de-DE" sz="2800" smtClean="0">
                <a:effectLst/>
              </a:rPr>
              <a:t>- </a:t>
            </a:r>
            <a:r>
              <a:rPr lang="de-DE" b="1" smtClean="0">
                <a:solidFill>
                  <a:srgbClr val="FF3300"/>
                </a:solidFill>
                <a:effectLst/>
              </a:rPr>
              <a:t>Plötzlich blitzt es, donnert es, donnert </a:t>
            </a:r>
            <a:r>
              <a:rPr lang="ru-RU" b="1" smtClean="0">
                <a:solidFill>
                  <a:srgbClr val="FF3300"/>
                </a:solidFill>
                <a:effectLst/>
              </a:rPr>
              <a:t>  </a:t>
            </a:r>
            <a:r>
              <a:rPr lang="en-US" b="1" smtClean="0">
                <a:solidFill>
                  <a:srgbClr val="FF3300"/>
                </a:solidFill>
                <a:effectLst/>
              </a:rPr>
              <a:t>es,</a:t>
            </a:r>
            <a:r>
              <a:rPr lang="en-US" sz="2800" smtClean="0">
                <a:effectLst/>
              </a:rPr>
              <a:t> </a:t>
            </a:r>
            <a:r>
              <a:rPr lang="de-DE" sz="2000" smtClean="0">
                <a:effectLst/>
              </a:rPr>
              <a:t>(</a:t>
            </a:r>
            <a:r>
              <a:rPr lang="ru-RU" sz="2000" smtClean="0">
                <a:effectLst/>
              </a:rPr>
              <a:t>стучат</a:t>
            </a:r>
            <a:r>
              <a:rPr lang="de-DE" sz="2000" smtClean="0">
                <a:effectLst/>
              </a:rPr>
              <a:t> </a:t>
            </a:r>
            <a:r>
              <a:rPr lang="ru-RU" sz="2000" smtClean="0">
                <a:effectLst/>
              </a:rPr>
              <a:t>ладонями</a:t>
            </a:r>
            <a:r>
              <a:rPr lang="de-DE" sz="2000" smtClean="0">
                <a:effectLst/>
              </a:rPr>
              <a:t> </a:t>
            </a:r>
            <a:r>
              <a:rPr lang="ru-RU" sz="2000" smtClean="0">
                <a:effectLst/>
              </a:rPr>
              <a:t>по</a:t>
            </a:r>
            <a:r>
              <a:rPr lang="de-DE" sz="2000" smtClean="0">
                <a:effectLst/>
              </a:rPr>
              <a:t> </a:t>
            </a:r>
            <a:r>
              <a:rPr lang="ru-RU" sz="2000" smtClean="0">
                <a:effectLst/>
              </a:rPr>
              <a:t>парте</a:t>
            </a:r>
            <a:r>
              <a:rPr lang="de-DE" sz="2000" smtClean="0">
                <a:effectLst/>
              </a:rPr>
              <a:t>, </a:t>
            </a:r>
            <a:r>
              <a:rPr lang="ru-RU" sz="2000" smtClean="0">
                <a:effectLst/>
              </a:rPr>
              <a:t>затем</a:t>
            </a:r>
            <a:r>
              <a:rPr lang="de-DE" sz="2000" smtClean="0">
                <a:effectLst/>
              </a:rPr>
              <a:t> </a:t>
            </a:r>
            <a:r>
              <a:rPr lang="ru-RU" sz="2000" smtClean="0">
                <a:effectLst/>
              </a:rPr>
              <a:t>кулаками</a:t>
            </a:r>
            <a:r>
              <a:rPr lang="de-DE" sz="2000" smtClean="0">
                <a:effectLst/>
              </a:rPr>
              <a:t>)</a:t>
            </a:r>
            <a:endParaRPr lang="en-US" sz="2000" smtClean="0">
              <a:effectLst/>
            </a:endParaRPr>
          </a:p>
          <a:p>
            <a:pPr>
              <a:lnSpc>
                <a:spcPct val="80000"/>
              </a:lnSpc>
            </a:pPr>
            <a:r>
              <a:rPr lang="en-US" sz="2800" smtClean="0">
                <a:effectLst/>
              </a:rPr>
              <a:t>-</a:t>
            </a:r>
            <a:r>
              <a:rPr lang="ru-RU" sz="2800" smtClean="0">
                <a:effectLst/>
              </a:rPr>
              <a:t> </a:t>
            </a:r>
            <a:r>
              <a:rPr lang="ru-RU" b="1" smtClean="0">
                <a:solidFill>
                  <a:srgbClr val="FF3300"/>
                </a:solidFill>
                <a:effectLst/>
              </a:rPr>
              <a:t>Alle</a:t>
            </a:r>
            <a:r>
              <a:rPr lang="en-US" b="1" smtClean="0">
                <a:solidFill>
                  <a:srgbClr val="FF3300"/>
                </a:solidFill>
                <a:effectLst/>
              </a:rPr>
              <a:t> </a:t>
            </a:r>
            <a:r>
              <a:rPr lang="ru-RU" b="1" smtClean="0">
                <a:solidFill>
                  <a:srgbClr val="FF3300"/>
                </a:solidFill>
                <a:effectLst/>
              </a:rPr>
              <a:t>rennen</a:t>
            </a:r>
            <a:r>
              <a:rPr lang="en-US" b="1" smtClean="0">
                <a:solidFill>
                  <a:srgbClr val="FF3300"/>
                </a:solidFill>
                <a:effectLst/>
              </a:rPr>
              <a:t> </a:t>
            </a:r>
            <a:r>
              <a:rPr lang="ru-RU" b="1" smtClean="0">
                <a:solidFill>
                  <a:srgbClr val="FF3300"/>
                </a:solidFill>
                <a:effectLst/>
              </a:rPr>
              <a:t>weg</a:t>
            </a:r>
            <a:r>
              <a:rPr lang="en-US" b="1" smtClean="0">
                <a:solidFill>
                  <a:srgbClr val="FF3300"/>
                </a:solidFill>
                <a:effectLst/>
              </a:rPr>
              <a:t>, a</a:t>
            </a:r>
            <a:r>
              <a:rPr lang="ru-RU" b="1" smtClean="0">
                <a:solidFill>
                  <a:srgbClr val="FF3300"/>
                </a:solidFill>
                <a:effectLst/>
              </a:rPr>
              <a:t>lle</a:t>
            </a:r>
            <a:r>
              <a:rPr lang="en-US" b="1" smtClean="0">
                <a:solidFill>
                  <a:srgbClr val="FF3300"/>
                </a:solidFill>
                <a:effectLst/>
              </a:rPr>
              <a:t> </a:t>
            </a:r>
            <a:r>
              <a:rPr lang="ru-RU" b="1" smtClean="0">
                <a:solidFill>
                  <a:srgbClr val="FF3300"/>
                </a:solidFill>
                <a:effectLst/>
              </a:rPr>
              <a:t>rennen</a:t>
            </a:r>
            <a:r>
              <a:rPr lang="en-US" b="1" smtClean="0">
                <a:solidFill>
                  <a:srgbClr val="FF3300"/>
                </a:solidFill>
                <a:effectLst/>
              </a:rPr>
              <a:t> </a:t>
            </a:r>
            <a:r>
              <a:rPr lang="ru-RU" b="1" smtClean="0">
                <a:solidFill>
                  <a:srgbClr val="FF3300"/>
                </a:solidFill>
                <a:effectLst/>
              </a:rPr>
              <a:t>weg</a:t>
            </a:r>
            <a:r>
              <a:rPr lang="en-US" b="1" smtClean="0">
                <a:solidFill>
                  <a:srgbClr val="FF3300"/>
                </a:solidFill>
                <a:effectLst/>
              </a:rPr>
              <a:t>.</a:t>
            </a:r>
            <a:endParaRPr lang="ru-RU" b="1" smtClean="0">
              <a:solidFill>
                <a:srgbClr val="FF3300"/>
              </a:solidFill>
              <a:effectLst/>
            </a:endParaRPr>
          </a:p>
          <a:p>
            <a:pPr>
              <a:lnSpc>
                <a:spcPct val="80000"/>
              </a:lnSpc>
            </a:pPr>
            <a:r>
              <a:rPr lang="ru-RU" sz="2000" smtClean="0">
                <a:effectLst/>
              </a:rPr>
              <a:t>(выполняют движения пальцами, символизирующими бег и прячут их под партой).</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p:spPr>
        <p:txBody>
          <a:bodyPr/>
          <a:lstStyle/>
          <a:p>
            <a:r>
              <a:rPr lang="ru-RU" sz="2800" b="1" i="1" smtClean="0">
                <a:solidFill>
                  <a:srgbClr val="FFFC1C"/>
                </a:solidFill>
                <a:effectLst/>
              </a:rPr>
              <a:t/>
            </a:r>
            <a:br>
              <a:rPr lang="ru-RU" sz="2800" b="1" i="1" smtClean="0">
                <a:solidFill>
                  <a:srgbClr val="FFFC1C"/>
                </a:solidFill>
                <a:effectLst/>
              </a:rPr>
            </a:br>
            <a:r>
              <a:rPr lang="de-DE" sz="3600" b="1" i="1" smtClean="0">
                <a:solidFill>
                  <a:srgbClr val="FFFC1C"/>
                </a:solidFill>
                <a:effectLst/>
              </a:rPr>
              <a:t>Sprechen, seine Gedanken zum Ausdruck </a:t>
            </a:r>
            <a:br>
              <a:rPr lang="de-DE" sz="3600" b="1" i="1" smtClean="0">
                <a:solidFill>
                  <a:srgbClr val="FFFC1C"/>
                </a:solidFill>
                <a:effectLst/>
              </a:rPr>
            </a:br>
            <a:r>
              <a:rPr lang="de-DE" sz="3600" b="1" i="1" smtClean="0">
                <a:solidFill>
                  <a:srgbClr val="FFFC1C"/>
                </a:solidFill>
                <a:effectLst/>
              </a:rPr>
              <a:t>bringen: ist das nicht wichtig für die Kommunikation?</a:t>
            </a:r>
            <a:r>
              <a:rPr lang="de-DE" sz="4000" smtClean="0">
                <a:effectLst/>
              </a:rPr>
              <a:t> </a:t>
            </a:r>
            <a:endParaRPr lang="ru-RU" sz="4000" smtClean="0">
              <a:effectLst/>
            </a:endParaRPr>
          </a:p>
        </p:txBody>
      </p:sp>
      <p:sp>
        <p:nvSpPr>
          <p:cNvPr id="71683" name="Rectangle 3"/>
          <p:cNvSpPr>
            <a:spLocks noGrp="1" noChangeArrowheads="1"/>
          </p:cNvSpPr>
          <p:nvPr>
            <p:ph type="body" idx="1"/>
          </p:nvPr>
        </p:nvSpPr>
        <p:spPr>
          <a:noFill/>
        </p:spPr>
        <p:txBody>
          <a:bodyPr/>
          <a:lstStyle/>
          <a:p>
            <a:endParaRPr lang="en-US" b="1" smtClean="0">
              <a:solidFill>
                <a:srgbClr val="FF3300"/>
              </a:solidFill>
              <a:effectLst/>
            </a:endParaRPr>
          </a:p>
          <a:p>
            <a:r>
              <a:rPr lang="en-US" b="1" smtClean="0">
                <a:solidFill>
                  <a:srgbClr val="FF3300"/>
                </a:solidFill>
                <a:effectLst/>
              </a:rPr>
              <a:t>Bildet Sätze:</a:t>
            </a:r>
            <a:endParaRPr lang="ru-RU" b="1" smtClean="0">
              <a:solidFill>
                <a:srgbClr val="FF3300"/>
              </a:solidFill>
              <a:effectLst/>
            </a:endParaRPr>
          </a:p>
          <a:p>
            <a:r>
              <a:rPr lang="de-DE" sz="2800" b="1" smtClean="0">
                <a:effectLst/>
              </a:rPr>
              <a:t>1. esse, die Zwiebel</a:t>
            </a:r>
            <a:r>
              <a:rPr lang="en-US" sz="2800" b="1" smtClean="0">
                <a:effectLst/>
              </a:rPr>
              <a:t>n</a:t>
            </a:r>
            <a:r>
              <a:rPr lang="de-DE" sz="2800" b="1" smtClean="0">
                <a:effectLst/>
              </a:rPr>
              <a:t>, ich, gern, nicht</a:t>
            </a:r>
            <a:r>
              <a:rPr lang="ru-RU" sz="2800" b="1" smtClean="0">
                <a:effectLst/>
              </a:rPr>
              <a:t> </a:t>
            </a:r>
            <a:endParaRPr lang="en-US" sz="2800" b="1" smtClean="0">
              <a:effectLst/>
            </a:endParaRPr>
          </a:p>
          <a:p>
            <a:r>
              <a:rPr lang="de-DE" sz="2800" b="1" smtClean="0">
                <a:effectLst/>
              </a:rPr>
              <a:t>2. Herbst, bringen,wir, das Obst, ein, das Gemuse, und, im</a:t>
            </a:r>
          </a:p>
          <a:p>
            <a:r>
              <a:rPr lang="de-DE" sz="2800" b="1" smtClean="0">
                <a:effectLst/>
              </a:rPr>
              <a:t>3. hat, die Kartoffeln, gekauft, auf dem Markt, die Mutter</a:t>
            </a:r>
            <a:br>
              <a:rPr lang="de-DE" sz="2800" b="1" smtClean="0">
                <a:effectLst/>
              </a:rPr>
            </a:br>
            <a:r>
              <a:rPr lang="de-DE" sz="2800" b="1" smtClean="0">
                <a:effectLst/>
              </a:rPr>
              <a:t>4.gibt, Apfel, reife, Birnen, es, und, im Garten</a:t>
            </a:r>
            <a:br>
              <a:rPr lang="de-DE" sz="2800" b="1" smtClean="0">
                <a:effectLst/>
              </a:rPr>
            </a:br>
            <a:r>
              <a:rPr lang="de-DE" sz="2800" b="1" smtClean="0">
                <a:effectLst/>
              </a:rPr>
              <a:t>5. scheint, hell, die Sonne, heute, am Himmel</a:t>
            </a:r>
            <a:r>
              <a:rPr lang="ru-RU" sz="2800" b="1" smtClean="0">
                <a:effectLst/>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8012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a:lstStyle/>
          <a:p>
            <a:r>
              <a:rPr lang="de-DE" sz="3600" b="1" i="1" smtClean="0">
                <a:solidFill>
                  <a:srgbClr val="FFFC1C"/>
                </a:solidFill>
              </a:rPr>
              <a:t>Wiederholung und Selbstkontrolle spielen eine grosse Rolle.</a:t>
            </a:r>
            <a:endParaRPr lang="ru-RU" sz="3600" b="1" i="1" smtClean="0">
              <a:solidFill>
                <a:srgbClr val="FFFC1C"/>
              </a:solidFill>
            </a:endParaRPr>
          </a:p>
        </p:txBody>
      </p:sp>
      <p:sp>
        <p:nvSpPr>
          <p:cNvPr id="72707" name="Rectangle 3"/>
          <p:cNvSpPr>
            <a:spLocks noGrp="1" noChangeArrowheads="1"/>
          </p:cNvSpPr>
          <p:nvPr>
            <p:ph type="body" idx="1"/>
          </p:nvPr>
        </p:nvSpPr>
        <p:spPr>
          <a:noFill/>
        </p:spPr>
        <p:txBody>
          <a:bodyPr/>
          <a:lstStyle/>
          <a:p>
            <a:r>
              <a:rPr lang="ru-RU" smtClean="0">
                <a:solidFill>
                  <a:srgbClr val="FFFC1C"/>
                </a:solidFill>
                <a:effectLst/>
              </a:rPr>
              <a:t>           </a:t>
            </a:r>
            <a:r>
              <a:rPr lang="de-DE" b="1" smtClean="0">
                <a:solidFill>
                  <a:srgbClr val="FFFC1C"/>
                </a:solidFill>
                <a:effectLst/>
              </a:rPr>
              <a:t>Stellt den richtigen Artikel</a:t>
            </a:r>
            <a:r>
              <a:rPr lang="de-DE" b="1" smtClean="0">
                <a:effectLst/>
              </a:rPr>
              <a:t> </a:t>
            </a:r>
            <a:endParaRPr lang="ru-RU" b="1" smtClean="0">
              <a:effectLst/>
            </a:endParaRPr>
          </a:p>
          <a:p>
            <a:r>
              <a:rPr lang="ru-RU" b="1" i="1" smtClean="0">
                <a:solidFill>
                  <a:srgbClr val="FF3300"/>
                </a:solidFill>
                <a:effectLst/>
              </a:rPr>
              <a:t>               </a:t>
            </a:r>
            <a:r>
              <a:rPr lang="de-DE" b="1" i="1" smtClean="0">
                <a:solidFill>
                  <a:srgbClr val="FF3300"/>
                </a:solidFill>
                <a:effectLst/>
              </a:rPr>
              <a:t>der, die</a:t>
            </a:r>
            <a:r>
              <a:rPr lang="de-DE" i="1" smtClean="0">
                <a:effectLst/>
              </a:rPr>
              <a:t> </a:t>
            </a:r>
            <a:r>
              <a:rPr lang="de-DE" smtClean="0">
                <a:effectLst/>
              </a:rPr>
              <a:t>oder </a:t>
            </a:r>
            <a:r>
              <a:rPr lang="de-DE" b="1" i="1" smtClean="0">
                <a:solidFill>
                  <a:srgbClr val="FF3300"/>
                </a:solidFill>
                <a:effectLst/>
              </a:rPr>
              <a:t>das</a:t>
            </a:r>
            <a:r>
              <a:rPr lang="de-DE" smtClean="0">
                <a:effectLst/>
              </a:rPr>
              <a:t>:</a:t>
            </a:r>
          </a:p>
          <a:p>
            <a:endParaRPr lang="ru-RU" b="1" smtClean="0">
              <a:effectLst/>
            </a:endParaRPr>
          </a:p>
          <a:p>
            <a:r>
              <a:rPr lang="de-DE" sz="2800" b="1" smtClean="0">
                <a:effectLst/>
              </a:rPr>
              <a:t>1) Blatt	</a:t>
            </a:r>
            <a:r>
              <a:rPr lang="ru-RU" sz="2800" b="1" smtClean="0">
                <a:effectLst/>
              </a:rPr>
              <a:t>             5</a:t>
            </a:r>
            <a:r>
              <a:rPr lang="de-DE" sz="2800" b="1" smtClean="0">
                <a:effectLst/>
              </a:rPr>
              <a:t>) Nebel	</a:t>
            </a:r>
            <a:r>
              <a:rPr lang="ru-RU" sz="2800" b="1" smtClean="0">
                <a:effectLst/>
              </a:rPr>
              <a:t>            9</a:t>
            </a:r>
            <a:r>
              <a:rPr lang="de-DE" sz="2800" b="1" smtClean="0">
                <a:effectLst/>
              </a:rPr>
              <a:t>) Schnee</a:t>
            </a:r>
            <a:endParaRPr lang="ru-RU" sz="2800" b="1" smtClean="0">
              <a:effectLst/>
            </a:endParaRPr>
          </a:p>
          <a:p>
            <a:r>
              <a:rPr lang="ru-RU" sz="2800" b="1" smtClean="0">
                <a:effectLst/>
              </a:rPr>
              <a:t>2</a:t>
            </a:r>
            <a:r>
              <a:rPr lang="de-DE" sz="2800" b="1" smtClean="0">
                <a:effectLst/>
              </a:rPr>
              <a:t>) Temperatur	</a:t>
            </a:r>
            <a:r>
              <a:rPr lang="ru-RU" sz="2800" b="1" smtClean="0">
                <a:effectLst/>
              </a:rPr>
              <a:t>    6</a:t>
            </a:r>
            <a:r>
              <a:rPr lang="de-DE" sz="2800" b="1" smtClean="0">
                <a:effectLst/>
              </a:rPr>
              <a:t>) Regen	</a:t>
            </a:r>
            <a:r>
              <a:rPr lang="ru-RU" sz="2800" b="1" smtClean="0">
                <a:effectLst/>
              </a:rPr>
              <a:t>  10</a:t>
            </a:r>
            <a:r>
              <a:rPr lang="de-DE" sz="2800" b="1" smtClean="0">
                <a:effectLst/>
              </a:rPr>
              <a:t>) Frost</a:t>
            </a:r>
            <a:endParaRPr lang="ru-RU" sz="2800" b="1" smtClean="0">
              <a:effectLst/>
            </a:endParaRPr>
          </a:p>
          <a:p>
            <a:r>
              <a:rPr lang="ru-RU" sz="2800" b="1" smtClean="0">
                <a:effectLst/>
              </a:rPr>
              <a:t>3</a:t>
            </a:r>
            <a:r>
              <a:rPr lang="de-DE" sz="2800" b="1" smtClean="0">
                <a:effectLst/>
              </a:rPr>
              <a:t>) Wetter	   </a:t>
            </a:r>
            <a:r>
              <a:rPr lang="ru-RU" sz="2800" b="1" smtClean="0">
                <a:effectLst/>
              </a:rPr>
              <a:t> 7</a:t>
            </a:r>
            <a:r>
              <a:rPr lang="de-DE" sz="2800" b="1" smtClean="0">
                <a:effectLst/>
              </a:rPr>
              <a:t>) Luft      </a:t>
            </a:r>
            <a:r>
              <a:rPr lang="ru-RU" sz="2800" b="1" smtClean="0">
                <a:effectLst/>
              </a:rPr>
              <a:t>           11</a:t>
            </a:r>
            <a:r>
              <a:rPr lang="de-DE" sz="2800" b="1" smtClean="0">
                <a:effectLst/>
              </a:rPr>
              <a:t>) Herbst</a:t>
            </a:r>
            <a:endParaRPr lang="ru-RU" sz="2800" b="1" smtClean="0">
              <a:effectLst/>
            </a:endParaRPr>
          </a:p>
          <a:p>
            <a:r>
              <a:rPr lang="ru-RU" sz="2800" b="1" smtClean="0">
                <a:effectLst/>
              </a:rPr>
              <a:t>4</a:t>
            </a:r>
            <a:r>
              <a:rPr lang="de-DE" sz="2800" b="1" smtClean="0">
                <a:effectLst/>
              </a:rPr>
              <a:t>) Wolke</a:t>
            </a:r>
            <a:r>
              <a:rPr lang="ru-RU" sz="2800" b="1" smtClean="0">
                <a:effectLst/>
              </a:rPr>
              <a:t>              8</a:t>
            </a:r>
            <a:r>
              <a:rPr lang="de-DE" sz="2800" b="1" smtClean="0">
                <a:effectLst/>
              </a:rPr>
              <a:t>) Sonne   </a:t>
            </a:r>
            <a:r>
              <a:rPr lang="ru-RU" sz="2800" b="1" smtClean="0">
                <a:effectLst/>
              </a:rPr>
              <a:t>        </a:t>
            </a:r>
            <a:r>
              <a:rPr lang="de-DE" sz="2800" b="1" smtClean="0">
                <a:effectLst/>
              </a:rPr>
              <a:t>12) Wasser</a:t>
            </a:r>
            <a:endParaRPr lang="ru-RU" sz="2800" b="1" smtClean="0">
              <a:effectLst/>
            </a:endParaRPr>
          </a:p>
          <a:p>
            <a:endParaRPr lang="ru-RU" sz="2800" b="1" smtClean="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p:spPr>
        <p:txBody>
          <a:bodyPr/>
          <a:lstStyle/>
          <a:p>
            <a:r>
              <a:rPr lang="de-DE" sz="4000" b="1" i="1" smtClean="0">
                <a:solidFill>
                  <a:srgbClr val="FFFC1C"/>
                </a:solidFill>
              </a:rPr>
              <a:t>Selbstkontrolle</a:t>
            </a:r>
            <a:endParaRPr lang="ru-RU" sz="4000" b="1" i="1" smtClean="0">
              <a:solidFill>
                <a:srgbClr val="FFFC1C"/>
              </a:solidFill>
            </a:endParaRPr>
          </a:p>
        </p:txBody>
      </p:sp>
      <p:sp>
        <p:nvSpPr>
          <p:cNvPr id="73731" name="Rectangle 3"/>
          <p:cNvSpPr>
            <a:spLocks noGrp="1" noChangeArrowheads="1"/>
          </p:cNvSpPr>
          <p:nvPr>
            <p:ph type="body" idx="1"/>
          </p:nvPr>
        </p:nvSpPr>
        <p:spPr>
          <a:noFill/>
        </p:spPr>
        <p:txBody>
          <a:bodyPr/>
          <a:lstStyle/>
          <a:p>
            <a:r>
              <a:rPr lang="de-DE" sz="2800" smtClean="0">
                <a:effectLst/>
              </a:rPr>
              <a:t>1) </a:t>
            </a:r>
            <a:r>
              <a:rPr lang="de-DE" sz="3600" smtClean="0">
                <a:solidFill>
                  <a:srgbClr val="FF3300"/>
                </a:solidFill>
                <a:effectLst/>
              </a:rPr>
              <a:t>das</a:t>
            </a:r>
            <a:r>
              <a:rPr lang="de-DE" sz="3600" smtClean="0">
                <a:effectLst/>
              </a:rPr>
              <a:t> Blatt	        </a:t>
            </a:r>
            <a:r>
              <a:rPr lang="ru-RU" sz="3600" smtClean="0">
                <a:effectLst/>
              </a:rPr>
              <a:t>  </a:t>
            </a:r>
            <a:r>
              <a:rPr lang="de-DE" sz="3600" smtClean="0">
                <a:effectLst/>
              </a:rPr>
              <a:t>2) </a:t>
            </a:r>
            <a:r>
              <a:rPr lang="de-DE" sz="3600" smtClean="0">
                <a:solidFill>
                  <a:srgbClr val="FF3300"/>
                </a:solidFill>
                <a:effectLst/>
              </a:rPr>
              <a:t>der</a:t>
            </a:r>
            <a:r>
              <a:rPr lang="de-DE" sz="3600" smtClean="0">
                <a:effectLst/>
              </a:rPr>
              <a:t> Nebel	</a:t>
            </a:r>
          </a:p>
          <a:p>
            <a:r>
              <a:rPr lang="de-DE" sz="3600" smtClean="0">
                <a:effectLst/>
              </a:rPr>
              <a:t>3) </a:t>
            </a:r>
            <a:r>
              <a:rPr lang="de-DE" sz="3600" smtClean="0">
                <a:solidFill>
                  <a:srgbClr val="FF3300"/>
                </a:solidFill>
                <a:effectLst/>
              </a:rPr>
              <a:t>der </a:t>
            </a:r>
            <a:r>
              <a:rPr lang="de-DE" sz="3600" smtClean="0">
                <a:effectLst/>
              </a:rPr>
              <a:t>Schnee    </a:t>
            </a:r>
            <a:r>
              <a:rPr lang="ru-RU" sz="3600" smtClean="0">
                <a:effectLst/>
              </a:rPr>
              <a:t>  </a:t>
            </a:r>
            <a:r>
              <a:rPr lang="de-DE" sz="3600" smtClean="0">
                <a:effectLst/>
              </a:rPr>
              <a:t>4) </a:t>
            </a:r>
            <a:r>
              <a:rPr lang="de-DE" sz="3600" smtClean="0">
                <a:solidFill>
                  <a:srgbClr val="FF3300"/>
                </a:solidFill>
                <a:effectLst/>
              </a:rPr>
              <a:t>die </a:t>
            </a:r>
            <a:r>
              <a:rPr lang="de-DE" sz="3600" smtClean="0">
                <a:effectLst/>
              </a:rPr>
              <a:t>Temperatur </a:t>
            </a:r>
          </a:p>
          <a:p>
            <a:r>
              <a:rPr lang="de-DE" sz="3600" smtClean="0">
                <a:effectLst/>
              </a:rPr>
              <a:t>5) </a:t>
            </a:r>
            <a:r>
              <a:rPr lang="de-DE" sz="3600" smtClean="0">
                <a:solidFill>
                  <a:srgbClr val="FF3300"/>
                </a:solidFill>
                <a:effectLst/>
              </a:rPr>
              <a:t>der</a:t>
            </a:r>
            <a:r>
              <a:rPr lang="de-DE" sz="3600" smtClean="0">
                <a:effectLst/>
              </a:rPr>
              <a:t>  Regen     </a:t>
            </a:r>
            <a:r>
              <a:rPr lang="ru-RU" sz="3600" smtClean="0">
                <a:effectLst/>
              </a:rPr>
              <a:t>  </a:t>
            </a:r>
            <a:r>
              <a:rPr lang="de-DE" sz="3600" smtClean="0">
                <a:effectLst/>
              </a:rPr>
              <a:t>6) </a:t>
            </a:r>
            <a:r>
              <a:rPr lang="de-DE" sz="3600" smtClean="0">
                <a:solidFill>
                  <a:srgbClr val="FF3300"/>
                </a:solidFill>
                <a:effectLst/>
              </a:rPr>
              <a:t>der</a:t>
            </a:r>
            <a:r>
              <a:rPr lang="de-DE" sz="3600" smtClean="0">
                <a:effectLst/>
              </a:rPr>
              <a:t> Frost</a:t>
            </a:r>
            <a:endParaRPr lang="ru-RU" sz="3600" b="1" smtClean="0">
              <a:effectLst/>
            </a:endParaRPr>
          </a:p>
          <a:p>
            <a:r>
              <a:rPr lang="de-DE" sz="3600" smtClean="0">
                <a:effectLst/>
              </a:rPr>
              <a:t>7) </a:t>
            </a:r>
            <a:r>
              <a:rPr lang="de-DE" sz="3600" smtClean="0">
                <a:solidFill>
                  <a:srgbClr val="FF3300"/>
                </a:solidFill>
                <a:effectLst/>
              </a:rPr>
              <a:t>das</a:t>
            </a:r>
            <a:r>
              <a:rPr lang="de-DE" sz="3600" smtClean="0">
                <a:effectLst/>
              </a:rPr>
              <a:t> Wetter     </a:t>
            </a:r>
            <a:r>
              <a:rPr lang="ru-RU" sz="3600" smtClean="0">
                <a:effectLst/>
              </a:rPr>
              <a:t>  </a:t>
            </a:r>
            <a:r>
              <a:rPr lang="de-DE" sz="3600" smtClean="0">
                <a:effectLst/>
              </a:rPr>
              <a:t>8) </a:t>
            </a:r>
            <a:r>
              <a:rPr lang="de-DE" sz="3600" smtClean="0">
                <a:solidFill>
                  <a:srgbClr val="FF3300"/>
                </a:solidFill>
                <a:effectLst/>
              </a:rPr>
              <a:t>die</a:t>
            </a:r>
            <a:r>
              <a:rPr lang="de-DE" sz="3600" smtClean="0">
                <a:effectLst/>
              </a:rPr>
              <a:t> Luft   </a:t>
            </a:r>
          </a:p>
          <a:p>
            <a:r>
              <a:rPr lang="de-DE" sz="3600" smtClean="0">
                <a:effectLst/>
              </a:rPr>
              <a:t>9) </a:t>
            </a:r>
            <a:r>
              <a:rPr lang="de-DE" sz="3600" smtClean="0">
                <a:solidFill>
                  <a:srgbClr val="FF3300"/>
                </a:solidFill>
                <a:effectLst/>
              </a:rPr>
              <a:t>der</a:t>
            </a:r>
            <a:r>
              <a:rPr lang="de-DE" sz="3600" smtClean="0">
                <a:effectLst/>
              </a:rPr>
              <a:t> Herbst     </a:t>
            </a:r>
            <a:r>
              <a:rPr lang="ru-RU" sz="3600" smtClean="0">
                <a:effectLst/>
              </a:rPr>
              <a:t>  </a:t>
            </a:r>
            <a:r>
              <a:rPr lang="de-DE" sz="3600" smtClean="0">
                <a:effectLst/>
              </a:rPr>
              <a:t>10) </a:t>
            </a:r>
            <a:r>
              <a:rPr lang="de-DE" sz="3600" smtClean="0">
                <a:solidFill>
                  <a:srgbClr val="FF3300"/>
                </a:solidFill>
                <a:effectLst/>
              </a:rPr>
              <a:t>die</a:t>
            </a:r>
            <a:r>
              <a:rPr lang="de-DE" sz="3600" smtClean="0">
                <a:effectLst/>
              </a:rPr>
              <a:t> Wolke </a:t>
            </a:r>
          </a:p>
          <a:p>
            <a:pPr>
              <a:buFont typeface="Wingdings" pitchFamily="2" charset="2"/>
              <a:buNone/>
            </a:pPr>
            <a:r>
              <a:rPr lang="ru-RU" sz="3600" smtClean="0">
                <a:effectLst/>
              </a:rPr>
              <a:t> </a:t>
            </a:r>
            <a:r>
              <a:rPr lang="de-DE" sz="3600" smtClean="0">
                <a:effectLst/>
              </a:rPr>
              <a:t>11) </a:t>
            </a:r>
            <a:r>
              <a:rPr lang="de-DE" sz="3600" smtClean="0">
                <a:solidFill>
                  <a:srgbClr val="FF3300"/>
                </a:solidFill>
                <a:effectLst/>
              </a:rPr>
              <a:t>die</a:t>
            </a:r>
            <a:r>
              <a:rPr lang="de-DE" sz="3600" smtClean="0">
                <a:effectLst/>
              </a:rPr>
              <a:t> Sonne    </a:t>
            </a:r>
            <a:r>
              <a:rPr lang="ru-RU" sz="3600" smtClean="0">
                <a:effectLst/>
              </a:rPr>
              <a:t>   </a:t>
            </a:r>
            <a:r>
              <a:rPr lang="de-DE" sz="3600" smtClean="0">
                <a:effectLst/>
              </a:rPr>
              <a:t>12) </a:t>
            </a:r>
            <a:r>
              <a:rPr lang="de-DE" sz="3600" smtClean="0">
                <a:solidFill>
                  <a:srgbClr val="FF3300"/>
                </a:solidFill>
                <a:effectLst/>
              </a:rPr>
              <a:t>das</a:t>
            </a:r>
            <a:r>
              <a:rPr lang="de-DE" sz="3600" smtClean="0">
                <a:effectLst/>
              </a:rPr>
              <a:t> Wasser</a:t>
            </a:r>
            <a:endParaRPr lang="ru-RU" sz="3600" b="1" smtClean="0">
              <a:effectLst/>
            </a:endParaRPr>
          </a:p>
          <a:p>
            <a:endParaRPr lang="ru-RU" sz="3600" smtClean="0">
              <a:effectLst/>
            </a:endParaRPr>
          </a:p>
          <a:p>
            <a:endParaRPr lang="ru-RU" smtClean="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noFill/>
        </p:spPr>
        <p:txBody>
          <a:bodyPr/>
          <a:lstStyle/>
          <a:p>
            <a:r>
              <a:rPr lang="de-DE" sz="3600" b="1" smtClean="0">
                <a:solidFill>
                  <a:srgbClr val="FFFC1C"/>
                </a:solidFill>
                <a:effectLst/>
              </a:rPr>
              <a:t>Musikpause</a:t>
            </a:r>
            <a:r>
              <a:rPr lang="de-DE" sz="3600" smtClean="0">
                <a:effectLst/>
              </a:rPr>
              <a:t> </a:t>
            </a:r>
            <a:r>
              <a:rPr lang="ru-RU" sz="3600" smtClean="0">
                <a:effectLst/>
              </a:rPr>
              <a:t/>
            </a:r>
            <a:br>
              <a:rPr lang="ru-RU" sz="3600" smtClean="0">
                <a:effectLst/>
              </a:rPr>
            </a:br>
            <a:endParaRPr lang="ru-RU" smtClean="0">
              <a:effectLst/>
            </a:endParaRPr>
          </a:p>
        </p:txBody>
      </p:sp>
      <p:sp>
        <p:nvSpPr>
          <p:cNvPr id="74755" name="Rectangle 3"/>
          <p:cNvSpPr>
            <a:spLocks noGrp="1" noChangeArrowheads="1"/>
          </p:cNvSpPr>
          <p:nvPr>
            <p:ph type="body" idx="1"/>
          </p:nvPr>
        </p:nvSpPr>
        <p:spPr>
          <a:noFill/>
        </p:spPr>
        <p:txBody>
          <a:bodyPr/>
          <a:lstStyle/>
          <a:p>
            <a:pPr>
              <a:lnSpc>
                <a:spcPct val="80000"/>
              </a:lnSpc>
            </a:pPr>
            <a:r>
              <a:rPr lang="ru-RU" sz="2800" smtClean="0">
                <a:effectLst/>
              </a:rPr>
              <a:t>Der Herbst zieht durch die Fluren, </a:t>
            </a:r>
            <a:br>
              <a:rPr lang="ru-RU" sz="2800" smtClean="0">
                <a:effectLst/>
              </a:rPr>
            </a:br>
            <a:r>
              <a:rPr lang="ru-RU" sz="2800" smtClean="0">
                <a:effectLst/>
              </a:rPr>
              <a:t>durch Wälder, Berg und Grund</a:t>
            </a:r>
            <a:br>
              <a:rPr lang="ru-RU" sz="2800" smtClean="0">
                <a:effectLst/>
              </a:rPr>
            </a:br>
            <a:r>
              <a:rPr lang="ru-RU" sz="2800" smtClean="0">
                <a:effectLst/>
              </a:rPr>
              <a:t>und malt mit seinen Farben </a:t>
            </a:r>
            <a:br>
              <a:rPr lang="ru-RU" sz="2800" smtClean="0">
                <a:effectLst/>
              </a:rPr>
            </a:br>
            <a:r>
              <a:rPr lang="ru-RU" sz="2800" smtClean="0">
                <a:effectLst/>
              </a:rPr>
              <a:t>die grünen Blätter bunt. Der Sausewind, der Wilde,</a:t>
            </a:r>
            <a:br>
              <a:rPr lang="ru-RU" sz="2800" smtClean="0">
                <a:effectLst/>
              </a:rPr>
            </a:br>
            <a:r>
              <a:rPr lang="ru-RU" sz="2800" smtClean="0">
                <a:effectLst/>
              </a:rPr>
              <a:t>der ruft sie all zum Tanz,</a:t>
            </a:r>
            <a:br>
              <a:rPr lang="ru-RU" sz="2800" smtClean="0">
                <a:effectLst/>
              </a:rPr>
            </a:br>
            <a:r>
              <a:rPr lang="ru-RU" sz="2800" smtClean="0">
                <a:effectLst/>
              </a:rPr>
              <a:t>die roten und die gelben.</a:t>
            </a:r>
            <a:br>
              <a:rPr lang="ru-RU" sz="2800" smtClean="0">
                <a:effectLst/>
              </a:rPr>
            </a:br>
            <a:r>
              <a:rPr lang="ru-RU" sz="2800" smtClean="0">
                <a:effectLst/>
              </a:rPr>
              <a:t>Ein ganzer bunter Kranz.Sie drehen sich so lustig</a:t>
            </a:r>
            <a:br>
              <a:rPr lang="ru-RU" sz="2800" smtClean="0">
                <a:effectLst/>
              </a:rPr>
            </a:br>
            <a:r>
              <a:rPr lang="ru-RU" sz="2800" smtClean="0">
                <a:effectLst/>
              </a:rPr>
              <a:t>Und tanzen rund im Kreis</a:t>
            </a:r>
            <a:br>
              <a:rPr lang="ru-RU" sz="2800" smtClean="0">
                <a:effectLst/>
              </a:rPr>
            </a:br>
            <a:r>
              <a:rPr lang="ru-RU" sz="2800" smtClean="0">
                <a:effectLst/>
              </a:rPr>
              <a:t>Und wirbeln fort ins Weite.</a:t>
            </a:r>
            <a:br>
              <a:rPr lang="ru-RU" sz="2800" smtClean="0">
                <a:effectLst/>
              </a:rPr>
            </a:br>
            <a:r>
              <a:rPr lang="ru-RU" sz="2800" smtClean="0">
                <a:effectLst/>
              </a:rPr>
              <a:t>Wohin? Wer wei</a:t>
            </a:r>
            <a:r>
              <a:rPr lang="en-US" sz="2800" smtClean="0">
                <a:effectLst/>
              </a:rPr>
              <a:t>ss</a:t>
            </a:r>
            <a:r>
              <a:rPr lang="ru-RU" sz="2800" smtClean="0">
                <a:effectLst/>
              </a:rPr>
              <a:t>, wer wei</a:t>
            </a:r>
            <a:r>
              <a:rPr lang="en-US" sz="2800" smtClean="0">
                <a:effectLst/>
              </a:rPr>
              <a:t>ss</a:t>
            </a:r>
            <a:r>
              <a:rPr lang="ru-RU" sz="2800" smtClean="0">
                <a:effectLst/>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p:spPr>
        <p:txBody>
          <a:bodyPr/>
          <a:lstStyle/>
          <a:p>
            <a:r>
              <a:rPr lang="de-DE" sz="4000" b="1" smtClean="0">
                <a:solidFill>
                  <a:srgbClr val="FFFC1C"/>
                </a:solidFill>
                <a:effectLst/>
              </a:rPr>
              <a:t>Landeskundliches:</a:t>
            </a:r>
            <a:r>
              <a:rPr lang="de-DE" sz="4000" b="1" i="1" smtClean="0">
                <a:solidFill>
                  <a:srgbClr val="FFFC1C"/>
                </a:solidFill>
                <a:effectLst/>
              </a:rPr>
              <a:t/>
            </a:r>
            <a:br>
              <a:rPr lang="de-DE" sz="4000" b="1" i="1" smtClean="0">
                <a:solidFill>
                  <a:srgbClr val="FFFC1C"/>
                </a:solidFill>
                <a:effectLst/>
              </a:rPr>
            </a:br>
            <a:r>
              <a:rPr lang="de-DE" sz="4000" b="1" i="1" smtClean="0">
                <a:solidFill>
                  <a:srgbClr val="FF3300"/>
                </a:solidFill>
                <a:effectLst/>
              </a:rPr>
              <a:t>Erntedankfest</a:t>
            </a:r>
            <a:endParaRPr lang="ru-RU" sz="2800" b="1" i="1" smtClean="0">
              <a:solidFill>
                <a:srgbClr val="FF3300"/>
              </a:solidFill>
              <a:effectLst/>
            </a:endParaRPr>
          </a:p>
        </p:txBody>
      </p:sp>
      <p:sp>
        <p:nvSpPr>
          <p:cNvPr id="81923" name="Rectangle 3"/>
          <p:cNvSpPr>
            <a:spLocks noGrp="1" noChangeArrowheads="1"/>
          </p:cNvSpPr>
          <p:nvPr>
            <p:ph type="body" idx="1"/>
          </p:nvPr>
        </p:nvSpPr>
        <p:spPr>
          <a:noFill/>
        </p:spPr>
        <p:txBody>
          <a:bodyPr/>
          <a:lstStyle/>
          <a:p>
            <a:endParaRPr lang="ru-RU" b="1" i="1" smtClean="0">
              <a:effectLst/>
            </a:endParaRPr>
          </a:p>
          <a:p>
            <a:endParaRPr lang="ru-RU" b="1" i="1" smtClean="0">
              <a:effectLst/>
            </a:endParaRPr>
          </a:p>
          <a:p>
            <a:endParaRPr lang="ru-RU" b="1" i="1" smtClean="0">
              <a:effectLst/>
            </a:endParaRPr>
          </a:p>
          <a:p>
            <a:endParaRPr lang="ru-RU" b="1" i="1" smtClean="0">
              <a:effectLst/>
            </a:endParaRPr>
          </a:p>
          <a:p>
            <a:endParaRPr lang="ru-RU" b="1" i="1" smtClean="0">
              <a:effectLst/>
            </a:endParaRPr>
          </a:p>
          <a:p>
            <a:endParaRPr lang="ru-RU" b="1" i="1" smtClean="0">
              <a:effectLst/>
            </a:endParaRPr>
          </a:p>
          <a:p>
            <a:endParaRPr lang="ru-RU" smtClean="0">
              <a:effectLst/>
            </a:endParaRPr>
          </a:p>
        </p:txBody>
      </p:sp>
      <p:pic>
        <p:nvPicPr>
          <p:cNvPr id="81925" name="Picture 5" descr="35906432-w-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57150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noFill/>
        </p:spPr>
        <p:txBody>
          <a:bodyPr/>
          <a:lstStyle/>
          <a:p>
            <a:r>
              <a:rPr lang="ru-RU" sz="4000" b="1" smtClean="0">
                <a:solidFill>
                  <a:srgbClr val="FFFC1C"/>
                </a:solidFill>
                <a:effectLst/>
              </a:rPr>
              <a:t/>
            </a:r>
            <a:br>
              <a:rPr lang="ru-RU" sz="4000" b="1" smtClean="0">
                <a:solidFill>
                  <a:srgbClr val="FFFC1C"/>
                </a:solidFill>
                <a:effectLst/>
              </a:rPr>
            </a:br>
            <a:r>
              <a:rPr lang="de-DE" sz="4000" b="1" smtClean="0">
                <a:solidFill>
                  <a:srgbClr val="FFFC1C"/>
                </a:solidFill>
                <a:effectLst/>
              </a:rPr>
              <a:t>Natur h</a:t>
            </a:r>
            <a:r>
              <a:rPr lang="ru-RU" sz="4000" b="1" smtClean="0">
                <a:solidFill>
                  <a:srgbClr val="FFFC1C"/>
                </a:solidFill>
                <a:effectLst/>
              </a:rPr>
              <a:t>ö</a:t>
            </a:r>
            <a:r>
              <a:rPr lang="de-DE" sz="4000" b="1" smtClean="0">
                <a:solidFill>
                  <a:srgbClr val="FFFC1C"/>
                </a:solidFill>
                <a:effectLst/>
              </a:rPr>
              <a:t>ren</a:t>
            </a:r>
            <a:br>
              <a:rPr lang="de-DE" sz="4000" b="1" smtClean="0">
                <a:solidFill>
                  <a:srgbClr val="FFFC1C"/>
                </a:solidFill>
                <a:effectLst/>
              </a:rPr>
            </a:br>
            <a:r>
              <a:rPr lang="de-DE" sz="4000" b="1" smtClean="0">
                <a:solidFill>
                  <a:srgbClr val="FFFC1C"/>
                </a:solidFill>
                <a:effectLst/>
              </a:rPr>
              <a:t> (</a:t>
            </a:r>
            <a:r>
              <a:rPr lang="ru-RU" sz="4000" b="1" smtClean="0">
                <a:solidFill>
                  <a:srgbClr val="FFFC1C"/>
                </a:solidFill>
                <a:effectLst/>
              </a:rPr>
              <a:t>Geräusche erraten</a:t>
            </a:r>
            <a:r>
              <a:rPr lang="en-US" sz="4000" b="1" smtClean="0">
                <a:solidFill>
                  <a:srgbClr val="FFFC1C"/>
                </a:solidFill>
                <a:effectLst/>
              </a:rPr>
              <a:t>)</a:t>
            </a:r>
            <a:r>
              <a:rPr lang="ru-RU" sz="4000" b="1" smtClean="0">
                <a:effectLst/>
              </a:rPr>
              <a:t> </a:t>
            </a:r>
            <a:br>
              <a:rPr lang="ru-RU" sz="4000" b="1" smtClean="0">
                <a:effectLst/>
              </a:rPr>
            </a:br>
            <a:endParaRPr lang="ru-RU" sz="4000" b="1" smtClean="0">
              <a:effectLst/>
            </a:endParaRPr>
          </a:p>
        </p:txBody>
      </p:sp>
      <p:sp>
        <p:nvSpPr>
          <p:cNvPr id="83971" name="Rectangle 3"/>
          <p:cNvSpPr>
            <a:spLocks noGrp="1" noChangeArrowheads="1"/>
          </p:cNvSpPr>
          <p:nvPr>
            <p:ph type="body" idx="1"/>
          </p:nvPr>
        </p:nvSpPr>
        <p:spPr>
          <a:noFill/>
        </p:spPr>
        <p:txBody>
          <a:bodyPr/>
          <a:lstStyle/>
          <a:p>
            <a:endParaRPr lang="de-DE" b="1" smtClean="0">
              <a:solidFill>
                <a:srgbClr val="FF3300"/>
              </a:solidFill>
              <a:effectLst/>
            </a:endParaRPr>
          </a:p>
          <a:p>
            <a:r>
              <a:rPr lang="de-DE" sz="5400" b="1" smtClean="0">
                <a:solidFill>
                  <a:srgbClr val="FF3300"/>
                </a:solidFill>
                <a:effectLst/>
              </a:rPr>
              <a:t>Welche Herbstgeräusche sind für den Herbst typisch?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noFill/>
        </p:spPr>
        <p:txBody>
          <a:bodyPr/>
          <a:lstStyle/>
          <a:p>
            <a:r>
              <a:rPr lang="en-US" sz="4800" b="1" i="1" smtClean="0">
                <a:solidFill>
                  <a:srgbClr val="FF3300"/>
                </a:solidFill>
                <a:effectLst/>
              </a:rPr>
              <a:t>Hausaufgabe</a:t>
            </a:r>
            <a:endParaRPr lang="ru-RU" sz="4800" b="1" i="1" smtClean="0">
              <a:solidFill>
                <a:srgbClr val="FF3300"/>
              </a:solidFill>
              <a:effectLst/>
            </a:endParaRPr>
          </a:p>
        </p:txBody>
      </p:sp>
      <p:sp>
        <p:nvSpPr>
          <p:cNvPr id="109571" name="Rectangle 3"/>
          <p:cNvSpPr>
            <a:spLocks noGrp="1" noChangeArrowheads="1"/>
          </p:cNvSpPr>
          <p:nvPr>
            <p:ph type="body" idx="1"/>
          </p:nvPr>
        </p:nvSpPr>
        <p:spPr>
          <a:noFill/>
        </p:spPr>
        <p:txBody>
          <a:bodyPr/>
          <a:lstStyle/>
          <a:p>
            <a:r>
              <a:rPr lang="de-DE" i="1" smtClean="0">
                <a:effectLst/>
              </a:rPr>
              <a:t>                   </a:t>
            </a:r>
            <a:r>
              <a:rPr lang="de-DE" b="1" i="1" smtClean="0">
                <a:effectLst/>
              </a:rPr>
              <a:t>Beschreibt</a:t>
            </a:r>
            <a:br>
              <a:rPr lang="de-DE" b="1" i="1" smtClean="0">
                <a:effectLst/>
              </a:rPr>
            </a:br>
            <a:r>
              <a:rPr lang="de-DE" b="1" i="1" smtClean="0">
                <a:effectLst/>
              </a:rPr>
              <a:t>              einen Spaziergang</a:t>
            </a:r>
            <a:br>
              <a:rPr lang="de-DE" b="1" i="1" smtClean="0">
                <a:effectLst/>
              </a:rPr>
            </a:br>
            <a:r>
              <a:rPr lang="de-DE" b="1" i="1" smtClean="0">
                <a:effectLst/>
              </a:rPr>
              <a:t>           durch den Herbstwald</a:t>
            </a:r>
          </a:p>
          <a:p>
            <a:r>
              <a:rPr lang="de-DE" sz="4000" b="1" smtClean="0">
                <a:solidFill>
                  <a:srgbClr val="FFFC1C"/>
                </a:solidFill>
                <a:effectLst/>
              </a:rPr>
              <a:t>„Mein Ausflug in den Herbst“</a:t>
            </a:r>
          </a:p>
          <a:p>
            <a:r>
              <a:rPr lang="en-US" sz="1800" b="1" i="1" smtClean="0">
                <a:effectLst/>
              </a:rPr>
              <a:t>                           </a:t>
            </a:r>
            <a:endParaRPr lang="ru-RU" sz="1800" b="1" i="1" smtClean="0">
              <a:effectLst/>
            </a:endParaRPr>
          </a:p>
        </p:txBody>
      </p:sp>
      <p:pic>
        <p:nvPicPr>
          <p:cNvPr id="109572" name="Picture 4" descr="ос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343400"/>
            <a:ext cx="4343400" cy="237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p:txBody>
          <a:bodyPr/>
          <a:lstStyle/>
          <a:p>
            <a:pPr marL="838200" indent="-838200" eaLnBrk="1" hangingPunct="1"/>
            <a:r>
              <a:rPr lang="de-DE" sz="4000" b="1" i="1" smtClean="0">
                <a:solidFill>
                  <a:srgbClr val="FFFC1C"/>
                </a:solidFill>
              </a:rPr>
              <a:t>Hören und verstehen müssen Hand in Hand gehen.</a:t>
            </a:r>
            <a:endParaRPr lang="en-US" sz="4000" b="1" i="1" smtClean="0">
              <a:solidFill>
                <a:srgbClr val="FFFC1C"/>
              </a:solidFill>
            </a:endParaRPr>
          </a:p>
        </p:txBody>
      </p:sp>
      <p:sp>
        <p:nvSpPr>
          <p:cNvPr id="105475" name="Rectangle 3"/>
          <p:cNvSpPr>
            <a:spLocks noGrp="1" noChangeArrowheads="1"/>
          </p:cNvSpPr>
          <p:nvPr>
            <p:ph type="body" idx="4294967295"/>
          </p:nvPr>
        </p:nvSpPr>
        <p:spPr/>
        <p:txBody>
          <a:bodyPr/>
          <a:lstStyle/>
          <a:p>
            <a:endParaRPr lang="de-DE" smtClean="0"/>
          </a:p>
          <a:p>
            <a:endParaRPr lang="ru-RU" smtClean="0"/>
          </a:p>
          <a:p>
            <a:endParaRPr lang="ru-RU" smtClean="0"/>
          </a:p>
        </p:txBody>
      </p:sp>
      <p:sp>
        <p:nvSpPr>
          <p:cNvPr id="2" name="Rectangle 3"/>
          <p:cNvSpPr>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0" hangingPunct="0">
              <a:spcBef>
                <a:spcPct val="20000"/>
              </a:spcBef>
              <a:buClr>
                <a:schemeClr val="hlink"/>
              </a:buClr>
              <a:buSzPct val="80000"/>
              <a:buFont typeface="Wingdings" pitchFamily="2" charset="2"/>
              <a:buChar char="Ø"/>
            </a:pPr>
            <a:endParaRPr lang="de-DE" sz="3200">
              <a:effectLst>
                <a:outerShdw blurRad="38100" dist="38100" dir="2700000" algn="tl">
                  <a:srgbClr val="000000"/>
                </a:outerShdw>
              </a:effectLst>
            </a:endParaRPr>
          </a:p>
          <a:p>
            <a:pPr marL="342900" indent="-342900" eaLnBrk="0" hangingPunct="0">
              <a:spcBef>
                <a:spcPct val="20000"/>
              </a:spcBef>
              <a:buClr>
                <a:schemeClr val="hlink"/>
              </a:buClr>
              <a:buSzPct val="80000"/>
              <a:buFont typeface="Wingdings" pitchFamily="2" charset="2"/>
              <a:buChar char="Ø"/>
            </a:pPr>
            <a:endParaRPr lang="ru-RU" sz="3200">
              <a:effectLst>
                <a:outerShdw blurRad="38100" dist="38100" dir="2700000" algn="tl">
                  <a:srgbClr val="000000"/>
                </a:outerShdw>
              </a:effectLst>
            </a:endParaRPr>
          </a:p>
          <a:p>
            <a:pPr marL="342900" indent="-342900" eaLnBrk="0" hangingPunct="0">
              <a:spcBef>
                <a:spcPct val="20000"/>
              </a:spcBef>
              <a:buClr>
                <a:schemeClr val="hlink"/>
              </a:buClr>
              <a:buSzPct val="80000"/>
              <a:buFont typeface="Wingdings" pitchFamily="2" charset="2"/>
              <a:buChar char="Ø"/>
            </a:pPr>
            <a:r>
              <a:rPr lang="de-DE" sz="4400" b="1">
                <a:effectLst>
                  <a:outerShdw blurRad="38100" dist="38100" dir="2700000" algn="tl">
                    <a:srgbClr val="000000"/>
                  </a:outerShdw>
                </a:effectLst>
              </a:rPr>
              <a:t>A.S.Puschkin „Du Jahreszeit der Trauer, zaubermächtig...“ </a:t>
            </a:r>
            <a:endParaRPr lang="ru-RU" sz="4400" b="1">
              <a:effectLst>
                <a:outerShdw blurRad="38100" dist="38100" dir="2700000" algn="tl">
                  <a:srgbClr val="000000"/>
                </a:outerShdw>
              </a:effectLst>
            </a:endParaRPr>
          </a:p>
        </p:txBody>
      </p:sp>
    </p:spTree>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noFill/>
        </p:spPr>
        <p:txBody>
          <a:bodyPr/>
          <a:lstStyle/>
          <a:p>
            <a:r>
              <a:rPr lang="de-DE" sz="4800" b="1" smtClean="0">
                <a:solidFill>
                  <a:srgbClr val="FFFC1C"/>
                </a:solidFill>
                <a:effectLst/>
              </a:rPr>
              <a:t>Vielen Dank für die Aufmerksamkeit!</a:t>
            </a:r>
            <a:endParaRPr lang="ru-RU" sz="4800" b="1" smtClean="0">
              <a:solidFill>
                <a:srgbClr val="FFFC1C"/>
              </a:solidFill>
              <a:effectLst/>
            </a:endParaRPr>
          </a:p>
        </p:txBody>
      </p:sp>
      <p:sp>
        <p:nvSpPr>
          <p:cNvPr id="115715" name="Rectangle 3"/>
          <p:cNvSpPr>
            <a:spLocks noGrp="1" noChangeArrowheads="1"/>
          </p:cNvSpPr>
          <p:nvPr>
            <p:ph type="body" idx="1"/>
          </p:nvPr>
        </p:nvSpPr>
        <p:spPr>
          <a:noFill/>
        </p:spPr>
        <p:txBody>
          <a:bodyPr/>
          <a:lstStyle/>
          <a:p>
            <a:endParaRPr lang="ru-RU" smtClean="0">
              <a:effectLst/>
            </a:endParaRPr>
          </a:p>
          <a:p>
            <a:r>
              <a:rPr lang="de-DE" smtClean="0">
                <a:solidFill>
                  <a:srgbClr val="FF3300"/>
                </a:solidFill>
                <a:effectLst/>
              </a:rPr>
              <a:t>  </a:t>
            </a:r>
            <a:r>
              <a:rPr lang="de-DE" sz="4800" b="1" smtClean="0">
                <a:solidFill>
                  <a:srgbClr val="FF3300"/>
                </a:solidFill>
                <a:effectLst/>
              </a:rPr>
              <a:t>Ihr wart so tüchtig und so fleissig!  Ich hoffe, dass die Stunde euch </a:t>
            </a:r>
            <a:r>
              <a:rPr lang="en-US" sz="4800" b="1" smtClean="0">
                <a:solidFill>
                  <a:srgbClr val="FF3300"/>
                </a:solidFill>
                <a:effectLst/>
              </a:rPr>
              <a:t> </a:t>
            </a:r>
            <a:r>
              <a:rPr lang="de-DE" sz="4800" b="1" smtClean="0">
                <a:solidFill>
                  <a:srgbClr val="FF3300"/>
                </a:solidFill>
                <a:effectLst/>
              </a:rPr>
              <a:t>gefallen hat.</a:t>
            </a:r>
            <a:r>
              <a:rPr lang="de-DE" sz="4000" b="1" smtClean="0">
                <a:solidFill>
                  <a:srgbClr val="FF3300"/>
                </a:solidFill>
                <a:effectLst/>
              </a:rPr>
              <a:t>             </a:t>
            </a:r>
            <a:endParaRPr lang="ru-RU" sz="4000" b="1" smtClean="0">
              <a:solidFill>
                <a:srgbClr val="FF3300"/>
              </a:solidFill>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04800"/>
            <a:ext cx="8229600" cy="1139825"/>
          </a:xfrm>
          <a:noFill/>
        </p:spPr>
        <p:txBody>
          <a:bodyPr/>
          <a:lstStyle/>
          <a:p>
            <a:r>
              <a:rPr lang="en-US" b="1" smtClean="0">
                <a:solidFill>
                  <a:srgbClr val="FFFC1C"/>
                </a:solidFill>
                <a:effectLst/>
              </a:rPr>
              <a:t>Mundgymnastik</a:t>
            </a:r>
            <a:endParaRPr lang="ru-RU" b="1" smtClean="0">
              <a:solidFill>
                <a:srgbClr val="FFFC1C"/>
              </a:solidFill>
              <a:effectLst/>
            </a:endParaRPr>
          </a:p>
        </p:txBody>
      </p:sp>
      <p:sp>
        <p:nvSpPr>
          <p:cNvPr id="64515" name="Rectangle 3"/>
          <p:cNvSpPr>
            <a:spLocks noGrp="1" noChangeArrowheads="1"/>
          </p:cNvSpPr>
          <p:nvPr>
            <p:ph type="body" idx="1"/>
          </p:nvPr>
        </p:nvSpPr>
        <p:spPr>
          <a:noFill/>
        </p:spPr>
        <p:txBody>
          <a:bodyPr/>
          <a:lstStyle/>
          <a:p>
            <a:r>
              <a:rPr lang="en-US" b="1" smtClean="0">
                <a:effectLst/>
              </a:rPr>
              <a:t>Hier ist ein Zungenbrecher </a:t>
            </a:r>
            <a:r>
              <a:rPr lang="ru-RU" b="1" smtClean="0">
                <a:effectLst/>
              </a:rPr>
              <a:t>ü</a:t>
            </a:r>
            <a:r>
              <a:rPr lang="en-US" b="1" smtClean="0">
                <a:effectLst/>
              </a:rPr>
              <a:t>ber das schlechte Wetter im Herbst.</a:t>
            </a:r>
          </a:p>
          <a:p>
            <a:r>
              <a:rPr lang="de-DE" b="1" smtClean="0">
                <a:effectLst/>
              </a:rPr>
              <a:t>Der dünne Diener trägt die dicke Dame durch den dicken Dreck. </a:t>
            </a:r>
            <a:br>
              <a:rPr lang="de-DE" b="1" smtClean="0">
                <a:effectLst/>
              </a:rPr>
            </a:br>
            <a:r>
              <a:rPr lang="de-DE" b="1" smtClean="0">
                <a:effectLst/>
              </a:rPr>
              <a:t>Da dankt die dicke Dame dem dünnen Diener, daß der dünne Diener die dicke Dame durch den dicken Dreck getragen hat.</a:t>
            </a:r>
            <a:r>
              <a:rPr lang="ru-RU" b="1" smtClean="0">
                <a:effectLst/>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304800"/>
            <a:ext cx="8229600" cy="1139825"/>
          </a:xfrm>
          <a:noFill/>
        </p:spPr>
        <p:txBody>
          <a:bodyPr/>
          <a:lstStyle/>
          <a:p>
            <a:r>
              <a:rPr lang="de-DE" sz="3200" b="1" i="1" smtClean="0">
                <a:solidFill>
                  <a:srgbClr val="FFFC1C"/>
                </a:solidFill>
                <a:effectLst/>
              </a:rPr>
              <a:t>Lesen bedeutet sich informieren und noch viel mehr, nicht?</a:t>
            </a:r>
            <a:r>
              <a:rPr lang="de-DE" sz="4000" b="1" i="1" smtClean="0">
                <a:solidFill>
                  <a:srgbClr val="FFFC1C"/>
                </a:solidFill>
                <a:effectLst/>
              </a:rPr>
              <a:t> </a:t>
            </a:r>
            <a:endParaRPr lang="ru-RU" sz="3200" smtClean="0">
              <a:effectLst/>
            </a:endParaRPr>
          </a:p>
        </p:txBody>
      </p:sp>
      <p:sp>
        <p:nvSpPr>
          <p:cNvPr id="65539" name="Rectangle 3"/>
          <p:cNvSpPr>
            <a:spLocks noGrp="1" noChangeArrowheads="1"/>
          </p:cNvSpPr>
          <p:nvPr>
            <p:ph type="body" idx="1"/>
          </p:nvPr>
        </p:nvSpPr>
        <p:spPr>
          <a:noFill/>
        </p:spPr>
        <p:txBody>
          <a:bodyPr/>
          <a:lstStyle/>
          <a:p>
            <a:pPr>
              <a:lnSpc>
                <a:spcPct val="90000"/>
              </a:lnSpc>
            </a:pPr>
            <a:r>
              <a:rPr lang="de-DE" sz="2800" b="1" i="1" smtClean="0">
                <a:effectLst/>
              </a:rPr>
              <a:t>Im Herbst ist das Wetter manchmal noch schön. Manchmal regnet es. Oft weht stark der Wind. Die Blätter fallen auf die Erde, auf die Dächer, auf die Bänke im Hof. Viele Vögel  fliegen weg. Sie fliegen in warme Länder. Einige Vögel bleiben hier, zum Beispiel Raben und Spatzen. Im Herbst bringen die Bauern die Ernte ein. Es gibt im Herbst oft eine reiche Ernte. Viele Menschen denken gern im Herbst an den schönen warmen Sommer zurück.  </a:t>
            </a:r>
            <a:endParaRPr lang="ru-RU" sz="2800" b="1" i="1" smtClean="0">
              <a:solidFill>
                <a:srgbClr val="FF3300"/>
              </a:solidFill>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noFill/>
        </p:spPr>
        <p:txBody>
          <a:bodyPr/>
          <a:lstStyle/>
          <a:p>
            <a:r>
              <a:rPr lang="en-US" b="1" smtClean="0">
                <a:solidFill>
                  <a:srgbClr val="FFFC1C"/>
                </a:solidFill>
                <a:effectLst/>
              </a:rPr>
              <a:t>Wie geht es weiter?</a:t>
            </a:r>
            <a:endParaRPr lang="ru-RU" b="1" smtClean="0">
              <a:solidFill>
                <a:srgbClr val="FFFC1C"/>
              </a:solidFill>
              <a:effectLst/>
            </a:endParaRPr>
          </a:p>
        </p:txBody>
      </p:sp>
      <p:sp>
        <p:nvSpPr>
          <p:cNvPr id="99331" name="Rectangle 3"/>
          <p:cNvSpPr>
            <a:spLocks noGrp="1" noChangeArrowheads="1"/>
          </p:cNvSpPr>
          <p:nvPr>
            <p:ph type="body" idx="1"/>
          </p:nvPr>
        </p:nvSpPr>
        <p:spPr>
          <a:noFill/>
        </p:spPr>
        <p:txBody>
          <a:bodyPr/>
          <a:lstStyle/>
          <a:p>
            <a:r>
              <a:rPr lang="de-DE" smtClean="0">
                <a:effectLst/>
              </a:rPr>
              <a:t>Im Herbst ist das Wetter manchmal ...</a:t>
            </a:r>
          </a:p>
          <a:p>
            <a:r>
              <a:rPr lang="de-DE" smtClean="0">
                <a:effectLst/>
              </a:rPr>
              <a:t>Manchmal regnet ...</a:t>
            </a:r>
          </a:p>
          <a:p>
            <a:r>
              <a:rPr lang="de-DE" smtClean="0">
                <a:effectLst/>
              </a:rPr>
              <a:t>Oft weht stark</a:t>
            </a:r>
            <a:r>
              <a:rPr lang="ru-RU" smtClean="0">
                <a:effectLst/>
              </a:rPr>
              <a:t> </a:t>
            </a:r>
            <a:r>
              <a:rPr lang="en-US" smtClean="0">
                <a:effectLst/>
              </a:rPr>
              <a:t>…</a:t>
            </a:r>
          </a:p>
          <a:p>
            <a:r>
              <a:rPr lang="de-DE" smtClean="0">
                <a:effectLst/>
              </a:rPr>
              <a:t>Viele Vögel  fliegen ...</a:t>
            </a:r>
          </a:p>
          <a:p>
            <a:r>
              <a:rPr lang="de-DE" smtClean="0">
                <a:effectLst/>
              </a:rPr>
              <a:t>Einige Vögel bleiben ...</a:t>
            </a:r>
          </a:p>
          <a:p>
            <a:r>
              <a:rPr lang="de-DE" smtClean="0">
                <a:effectLst/>
              </a:rPr>
              <a:t>Im Herbst bringen die Bauern ...</a:t>
            </a:r>
          </a:p>
          <a:p>
            <a:r>
              <a:rPr lang="de-DE" smtClean="0">
                <a:effectLst/>
              </a:rPr>
              <a:t>Es gibt im Herbst oft</a:t>
            </a:r>
            <a:r>
              <a:rPr lang="ru-RU" smtClean="0">
                <a:effectLst/>
              </a:rPr>
              <a:t> </a:t>
            </a:r>
            <a:r>
              <a:rPr lang="en-US" smtClean="0">
                <a:effectLst/>
              </a:rPr>
              <a:t>…</a:t>
            </a:r>
            <a:endParaRPr lang="de-DE" smtClean="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noFill/>
        </p:spPr>
        <p:txBody>
          <a:bodyPr/>
          <a:lstStyle/>
          <a:p>
            <a:pPr marL="838200" indent="-838200"/>
            <a:r>
              <a:rPr lang="de-DE" sz="4000" b="1" i="1" smtClean="0">
                <a:solidFill>
                  <a:srgbClr val="FFFC1C"/>
                </a:solidFill>
                <a:effectLst/>
              </a:rPr>
              <a:t>Wortschatz: ohne Wörter keine Rede. Oder?</a:t>
            </a:r>
            <a:endParaRPr lang="ru-RU" sz="4000" b="1" i="1" smtClean="0">
              <a:solidFill>
                <a:srgbClr val="FFFC1C"/>
              </a:solidFill>
              <a:effectLst/>
            </a:endParaRPr>
          </a:p>
        </p:txBody>
      </p:sp>
      <p:sp>
        <p:nvSpPr>
          <p:cNvPr id="66563" name="Rectangle 3"/>
          <p:cNvSpPr>
            <a:spLocks noGrp="1" noChangeArrowheads="1"/>
          </p:cNvSpPr>
          <p:nvPr>
            <p:ph type="body" idx="1"/>
          </p:nvPr>
        </p:nvSpPr>
        <p:spPr>
          <a:noFill/>
        </p:spPr>
        <p:txBody>
          <a:bodyPr/>
          <a:lstStyle/>
          <a:p>
            <a:endParaRPr lang="ru-RU" b="1" smtClean="0">
              <a:solidFill>
                <a:srgbClr val="FF3300"/>
              </a:solidFill>
              <a:effectLst/>
            </a:endParaRPr>
          </a:p>
          <a:p>
            <a:r>
              <a:rPr lang="de-DE" b="1" smtClean="0">
                <a:solidFill>
                  <a:srgbClr val="FF3300"/>
                </a:solidFill>
                <a:effectLst/>
              </a:rPr>
              <a:t>das Herbstwetter</a:t>
            </a:r>
          </a:p>
          <a:p>
            <a:endParaRPr lang="de-DE" b="1" smtClean="0">
              <a:solidFill>
                <a:srgbClr val="FF3300"/>
              </a:solidFill>
              <a:effectLst/>
            </a:endParaRPr>
          </a:p>
          <a:p>
            <a:r>
              <a:rPr lang="de-DE" b="1" i="1" smtClean="0">
                <a:effectLst/>
              </a:rPr>
              <a:t>Im Herbst regnet es viel.</a:t>
            </a:r>
            <a:endParaRPr lang="ru-RU" b="1" i="1" smtClean="0">
              <a:effectLst/>
            </a:endParaRPr>
          </a:p>
          <a:p>
            <a:r>
              <a:rPr lang="de-DE" b="1" i="1" smtClean="0">
                <a:effectLst/>
              </a:rPr>
              <a:t> Oft ist es trübe.</a:t>
            </a:r>
          </a:p>
          <a:p>
            <a:r>
              <a:rPr lang="de-DE" b="1" i="1" smtClean="0">
                <a:effectLst/>
              </a:rPr>
              <a:t>Die Tage werden kürzer</a:t>
            </a:r>
            <a:endParaRPr lang="ru-RU" b="1" i="1" smtClean="0">
              <a:effectLst/>
            </a:endParaRPr>
          </a:p>
          <a:p>
            <a:r>
              <a:rPr lang="de-DE" b="1" i="1" smtClean="0">
                <a:effectLst/>
              </a:rPr>
              <a:t> und die Nächte länger.</a:t>
            </a:r>
            <a:endParaRPr lang="ru-RU" b="1" i="1" smtClean="0">
              <a:effectLst/>
            </a:endParaRPr>
          </a:p>
        </p:txBody>
      </p:sp>
      <p:pic>
        <p:nvPicPr>
          <p:cNvPr id="66564" name="Picture 4" descr="соба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05000"/>
            <a:ext cx="3314700" cy="3314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p:cNvSpPr>
            <a:spLocks noGrp="1" noChangeArrowheads="1"/>
          </p:cNvSpPr>
          <p:nvPr>
            <p:ph type="body" idx="1"/>
          </p:nvPr>
        </p:nvSpPr>
        <p:spPr/>
        <p:txBody>
          <a:bodyPr/>
          <a:lstStyle/>
          <a:p>
            <a:pPr>
              <a:lnSpc>
                <a:spcPct val="90000"/>
              </a:lnSpc>
            </a:pPr>
            <a:endParaRPr lang="de-DE" smtClean="0"/>
          </a:p>
          <a:p>
            <a:pPr>
              <a:lnSpc>
                <a:spcPct val="90000"/>
              </a:lnSpc>
            </a:pPr>
            <a:endParaRPr lang="ru-RU" smtClean="0">
              <a:solidFill>
                <a:srgbClr val="FFFC1C"/>
              </a:solidFill>
            </a:endParaRPr>
          </a:p>
          <a:p>
            <a:pPr>
              <a:lnSpc>
                <a:spcPct val="90000"/>
              </a:lnSpc>
            </a:pPr>
            <a:r>
              <a:rPr lang="de-DE" sz="3600" b="1" smtClean="0">
                <a:solidFill>
                  <a:srgbClr val="FFFC1C"/>
                </a:solidFill>
              </a:rPr>
              <a:t>Fragen:</a:t>
            </a:r>
          </a:p>
          <a:p>
            <a:pPr>
              <a:lnSpc>
                <a:spcPct val="90000"/>
              </a:lnSpc>
            </a:pPr>
            <a:r>
              <a:rPr lang="de-DE" b="1" smtClean="0"/>
              <a:t>Regnet es viel?</a:t>
            </a:r>
          </a:p>
          <a:p>
            <a:pPr>
              <a:lnSpc>
                <a:spcPct val="90000"/>
              </a:lnSpc>
            </a:pPr>
            <a:r>
              <a:rPr lang="de-DE" b="1" smtClean="0"/>
              <a:t>Ist es oft trübe?</a:t>
            </a:r>
            <a:endParaRPr lang="ru-RU" b="1" smtClean="0"/>
          </a:p>
          <a:p>
            <a:pPr>
              <a:lnSpc>
                <a:spcPct val="90000"/>
              </a:lnSpc>
            </a:pPr>
            <a:endParaRPr lang="de-DE" b="1" smtClean="0"/>
          </a:p>
          <a:p>
            <a:pPr>
              <a:lnSpc>
                <a:spcPct val="90000"/>
              </a:lnSpc>
            </a:pPr>
            <a:r>
              <a:rPr lang="de-DE" b="1" smtClean="0"/>
              <a:t>Werden die Tage kürzer</a:t>
            </a:r>
            <a:r>
              <a:rPr lang="ru-RU" b="1" smtClean="0"/>
              <a:t> </a:t>
            </a:r>
            <a:r>
              <a:rPr lang="de-DE" b="1" smtClean="0"/>
              <a:t> und die Nächte länger?</a:t>
            </a:r>
          </a:p>
        </p:txBody>
      </p:sp>
      <p:pic>
        <p:nvPicPr>
          <p:cNvPr id="6153" name="Picture 9" descr="щд"/>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0"/>
            <a:ext cx="4876800" cy="3857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4492">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a:lstStyle/>
          <a:p>
            <a:r>
              <a:rPr lang="de-DE" sz="4000" b="1" smtClean="0">
                <a:solidFill>
                  <a:srgbClr val="FF3300"/>
                </a:solidFill>
                <a:effectLst/>
              </a:rPr>
              <a:t>Das Herbstlaub.</a:t>
            </a:r>
            <a:br>
              <a:rPr lang="de-DE" sz="4000" b="1" smtClean="0">
                <a:solidFill>
                  <a:srgbClr val="FF3300"/>
                </a:solidFill>
                <a:effectLst/>
              </a:rPr>
            </a:br>
            <a:endParaRPr lang="ru-RU" sz="4000" b="1" smtClean="0">
              <a:solidFill>
                <a:srgbClr val="FF3300"/>
              </a:solidFill>
              <a:effectLst/>
            </a:endParaRPr>
          </a:p>
        </p:txBody>
      </p:sp>
      <p:sp>
        <p:nvSpPr>
          <p:cNvPr id="67587" name="Rectangle 3"/>
          <p:cNvSpPr>
            <a:spLocks noGrp="1" noChangeArrowheads="1"/>
          </p:cNvSpPr>
          <p:nvPr>
            <p:ph type="body" idx="1"/>
          </p:nvPr>
        </p:nvSpPr>
        <p:spPr>
          <a:noFill/>
        </p:spPr>
        <p:txBody>
          <a:bodyPr/>
          <a:lstStyle/>
          <a:p>
            <a:pPr>
              <a:lnSpc>
                <a:spcPct val="90000"/>
              </a:lnSpc>
            </a:pPr>
            <a:endParaRPr lang="de-DE" smtClean="0">
              <a:effectLst/>
            </a:endParaRPr>
          </a:p>
          <a:p>
            <a:pPr>
              <a:lnSpc>
                <a:spcPct val="90000"/>
              </a:lnSpc>
            </a:pPr>
            <a:endParaRPr lang="de-DE" smtClean="0">
              <a:effectLst/>
            </a:endParaRPr>
          </a:p>
          <a:p>
            <a:pPr>
              <a:lnSpc>
                <a:spcPct val="90000"/>
              </a:lnSpc>
            </a:pPr>
            <a:endParaRPr lang="de-DE" smtClean="0">
              <a:effectLst/>
            </a:endParaRPr>
          </a:p>
          <a:p>
            <a:pPr>
              <a:lnSpc>
                <a:spcPct val="90000"/>
              </a:lnSpc>
            </a:pPr>
            <a:r>
              <a:rPr lang="de-DE" b="1" smtClean="0">
                <a:effectLst/>
              </a:rPr>
              <a:t>Die Blätter fallen von den</a:t>
            </a:r>
          </a:p>
          <a:p>
            <a:pPr>
              <a:lnSpc>
                <a:spcPct val="90000"/>
              </a:lnSpc>
            </a:pPr>
            <a:r>
              <a:rPr lang="de-DE" b="1" smtClean="0">
                <a:effectLst/>
              </a:rPr>
              <a:t>Bäumen auf die Erde.</a:t>
            </a:r>
          </a:p>
          <a:p>
            <a:pPr>
              <a:lnSpc>
                <a:spcPct val="90000"/>
              </a:lnSpc>
            </a:pPr>
            <a:endParaRPr lang="de-DE" b="1" smtClean="0">
              <a:effectLst/>
            </a:endParaRPr>
          </a:p>
          <a:p>
            <a:pPr>
              <a:lnSpc>
                <a:spcPct val="90000"/>
              </a:lnSpc>
            </a:pPr>
            <a:r>
              <a:rPr lang="en-US" b="1" smtClean="0">
                <a:effectLst/>
              </a:rPr>
              <a:t>Das Laub </a:t>
            </a:r>
            <a:r>
              <a:rPr lang="de-DE" b="1" smtClean="0">
                <a:effectLst/>
              </a:rPr>
              <a:t>raschelt unter </a:t>
            </a:r>
          </a:p>
          <a:p>
            <a:pPr>
              <a:lnSpc>
                <a:spcPct val="90000"/>
              </a:lnSpc>
            </a:pPr>
            <a:r>
              <a:rPr lang="de-DE" b="1" smtClean="0">
                <a:effectLst/>
              </a:rPr>
              <a:t>den Füßen.</a:t>
            </a:r>
            <a:endParaRPr lang="ru-RU" b="1" smtClean="0">
              <a:effectLst/>
            </a:endParaRPr>
          </a:p>
        </p:txBody>
      </p:sp>
      <p:pic>
        <p:nvPicPr>
          <p:cNvPr id="67588" name="Picture 4" descr="ска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3276600" cy="1843088"/>
          </a:xfrm>
          <a:prstGeom prst="rect">
            <a:avLst/>
          </a:prstGeom>
          <a:noFill/>
          <a:extLst>
            <a:ext uri="{909E8E84-426E-40DD-AFC4-6F175D3DCCD1}">
              <a14:hiddenFill xmlns:a14="http://schemas.microsoft.com/office/drawing/2010/main">
                <a:solidFill>
                  <a:srgbClr val="FFFFFF"/>
                </a:solidFill>
              </a14:hiddenFill>
            </a:ext>
          </a:extLst>
        </p:spPr>
      </p:pic>
      <p:pic>
        <p:nvPicPr>
          <p:cNvPr id="67590" name="Picture 6" descr="осень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524000"/>
            <a:ext cx="3009900" cy="4244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304800"/>
            <a:ext cx="8229600" cy="1139825"/>
          </a:xfrm>
        </p:spPr>
        <p:txBody>
          <a:bodyPr/>
          <a:lstStyle/>
          <a:p>
            <a:pPr eaLnBrk="1" hangingPunct="1"/>
            <a:r>
              <a:rPr lang="de-DE" sz="5400" smtClean="0">
                <a:solidFill>
                  <a:srgbClr val="FFFC1C"/>
                </a:solidFill>
              </a:rPr>
              <a:t/>
            </a:r>
            <a:br>
              <a:rPr lang="de-DE" sz="5400" smtClean="0">
                <a:solidFill>
                  <a:srgbClr val="FFFC1C"/>
                </a:solidFill>
              </a:rPr>
            </a:br>
            <a:endParaRPr lang="ru-RU" sz="5400" b="1" smtClean="0">
              <a:solidFill>
                <a:srgbClr val="FFFC1C"/>
              </a:solidFill>
            </a:endParaRPr>
          </a:p>
        </p:txBody>
      </p:sp>
      <p:sp>
        <p:nvSpPr>
          <p:cNvPr id="118787" name="Rectangle 3"/>
          <p:cNvSpPr>
            <a:spLocks noGrp="1" noChangeArrowheads="1"/>
          </p:cNvSpPr>
          <p:nvPr>
            <p:ph type="body" idx="1"/>
          </p:nvPr>
        </p:nvSpPr>
        <p:spPr/>
        <p:txBody>
          <a:bodyPr/>
          <a:lstStyle/>
          <a:p>
            <a:endParaRPr lang="de-DE" b="1" smtClean="0">
              <a:solidFill>
                <a:srgbClr val="FFFC1C"/>
              </a:solidFill>
            </a:endParaRPr>
          </a:p>
          <a:p>
            <a:endParaRPr lang="de-DE" b="1" smtClean="0">
              <a:solidFill>
                <a:srgbClr val="FFFC1C"/>
              </a:solidFill>
            </a:endParaRPr>
          </a:p>
          <a:p>
            <a:r>
              <a:rPr lang="de-DE" sz="3600" b="1" smtClean="0">
                <a:solidFill>
                  <a:srgbClr val="FFFC1C"/>
                </a:solidFill>
              </a:rPr>
              <a:t>Fragen:</a:t>
            </a:r>
          </a:p>
          <a:p>
            <a:endParaRPr lang="de-DE" sz="3600" b="1" smtClean="0">
              <a:solidFill>
                <a:srgbClr val="FFFC1C"/>
              </a:solidFill>
            </a:endParaRPr>
          </a:p>
          <a:p>
            <a:endParaRPr lang="de-DE" b="1" smtClean="0"/>
          </a:p>
          <a:p>
            <a:r>
              <a:rPr lang="de-DE" b="1" smtClean="0"/>
              <a:t>Wohin fallen die Blätter ?</a:t>
            </a:r>
          </a:p>
          <a:p>
            <a:r>
              <a:rPr lang="de-DE" b="1" smtClean="0"/>
              <a:t>Raschelt das Laub unter den Füßen?</a:t>
            </a:r>
            <a:endParaRPr lang="ru-RU" b="1" smtClean="0"/>
          </a:p>
        </p:txBody>
      </p:sp>
      <p:pic>
        <p:nvPicPr>
          <p:cNvPr id="7175" name="Picture 7" descr="ос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
            <a:ext cx="4876800" cy="432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4012">
    <p:fade/>
  </p:transition>
  <p:timing>
    <p:tnLst>
      <p:par>
        <p:cTn id="1" dur="indefinite" restart="never" nodeType="tmRoot"/>
      </p:par>
    </p:tnLst>
  </p:timing>
</p:sld>
</file>

<file path=ppt/theme/theme1.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1863</TotalTime>
  <Words>642</Words>
  <Application>Microsoft Office PowerPoint</Application>
  <PresentationFormat>Экран (4:3)</PresentationFormat>
  <Paragraphs>148</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Wingdings</vt:lpstr>
      <vt:lpstr>Calibri</vt:lpstr>
      <vt:lpstr>Круги</vt:lpstr>
      <vt:lpstr>Mein Ausflug in den Herbst </vt:lpstr>
      <vt:lpstr>Презентация PowerPoint</vt:lpstr>
      <vt:lpstr>Mundgymnastik</vt:lpstr>
      <vt:lpstr>Lesen bedeutet sich informieren und noch viel mehr, nicht? </vt:lpstr>
      <vt:lpstr>Wie geht es weiter?</vt:lpstr>
      <vt:lpstr>Wortschatz: ohne Wörter keine Rede. Oder?</vt:lpstr>
      <vt:lpstr>Презентация PowerPoint</vt:lpstr>
      <vt:lpstr>Das Herbstlaub. </vt:lpstr>
      <vt:lpstr> </vt:lpstr>
      <vt:lpstr>die Herbstzeit = die Erntezeit</vt:lpstr>
      <vt:lpstr>Fragen:</vt:lpstr>
      <vt:lpstr>"Herbstzeit - Erkältungszeit“ </vt:lpstr>
      <vt:lpstr>Frage: </vt:lpstr>
      <vt:lpstr>Grammatik ordnet die Sprache und erklärt sie. </vt:lpstr>
      <vt:lpstr>Übersetzt diese zusammengesetze Wörter</vt:lpstr>
      <vt:lpstr>Stimme aufnehmen</vt:lpstr>
      <vt:lpstr>Эдуард Морике  « Сентябрьское утро»</vt:lpstr>
      <vt:lpstr>Sportpause “Schlechtes Wetter” </vt:lpstr>
      <vt:lpstr> Sprechen, seine Gedanken zum Ausdruck  bringen: ist das nicht wichtig für die Kommunikation? </vt:lpstr>
      <vt:lpstr>Wiederholung und Selbstkontrolle spielen eine grosse Rolle.</vt:lpstr>
      <vt:lpstr>Selbstkontrolle</vt:lpstr>
      <vt:lpstr>Musikpause  </vt:lpstr>
      <vt:lpstr>Landeskundliches: Erntedankfest</vt:lpstr>
      <vt:lpstr> Natur hören  (Geräusche erraten)  </vt:lpstr>
      <vt:lpstr>Hausaufgabe</vt:lpstr>
      <vt:lpstr>Hören und verstehen müssen Hand in Hand gehen.</vt:lpstr>
      <vt:lpstr>Vielen Dank für die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BORIS</dc:creator>
  <cp:lastModifiedBy>BORIS</cp:lastModifiedBy>
  <cp:revision>340</cp:revision>
  <cp:lastPrinted>1601-01-01T00:00:00Z</cp:lastPrinted>
  <dcterms:created xsi:type="dcterms:W3CDTF">1601-01-01T00:00:00Z</dcterms:created>
  <dcterms:modified xsi:type="dcterms:W3CDTF">2014-11-10T08:03:23Z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