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CCFF"/>
    <a:srgbClr val="000000"/>
    <a:srgbClr val="3366FF"/>
    <a:srgbClr val="6600FF"/>
    <a:srgbClr val="FF00FF"/>
    <a:srgbClr val="990099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1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13882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3883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AFFC2-F6D7-4E35-BF23-D34CAC162867}" type="datetimeFigureOut">
              <a:rPr lang="en-US"/>
              <a:pPr>
                <a:defRPr/>
              </a:pPr>
              <a:t>11/8/2013</a:t>
            </a:fld>
            <a:endParaRPr lang="ru-RU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D887C-6F40-414E-A726-B81733359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FBC1E-A838-4023-B5EC-386EA91A5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E6C70-7DC5-420E-9396-631DCB55C9E6}" type="datetimeFigureOut">
              <a:rPr lang="en-US"/>
              <a:pPr>
                <a:defRPr/>
              </a:pPr>
              <a:t>11/8/2013</a:t>
            </a:fld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86B9D-7813-4687-BADC-39F1E9E018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60A10-A621-4922-A2AD-0D76159E7215}" type="datetimeFigureOut">
              <a:rPr lang="en-US"/>
              <a:pPr>
                <a:defRPr/>
              </a:pPr>
              <a:t>11/8/2013</a:t>
            </a:fld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E9D28-3D52-47C7-A2BF-E1185BF6DA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45163-C0BF-4C0F-82C4-1DBA8E569772}" type="datetimeFigureOut">
              <a:rPr lang="en-US"/>
              <a:pPr>
                <a:defRPr/>
              </a:pPr>
              <a:t>11/8/2013</a:t>
            </a:fld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91779-6B3B-44F3-BE9F-5C0BFE866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7F236-1870-45D6-8491-9639EF3910CE}" type="datetimeFigureOut">
              <a:rPr lang="en-US"/>
              <a:pPr>
                <a:defRPr/>
              </a:pPr>
              <a:t>11/8/2013</a:t>
            </a:fld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54F96-7A02-4FD0-ABFC-E6DCFA0BC6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6216-D654-42C2-B6EA-E90D806CBA4A}" type="datetimeFigureOut">
              <a:rPr lang="en-US"/>
              <a:pPr>
                <a:defRPr/>
              </a:pPr>
              <a:t>11/8/2013</a:t>
            </a:fld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7AE28-55F6-4A0A-B64A-69E5F268B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AC601-150D-4D2E-AA0A-60D0C2E8C692}" type="datetimeFigureOut">
              <a:rPr lang="en-US"/>
              <a:pPr>
                <a:defRPr/>
              </a:pPr>
              <a:t>11/8/2013</a:t>
            </a:fld>
            <a:endParaRPr lang="ru-RU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49D85-0231-440D-9ABF-1F6957632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3F7DA-D77F-4D40-BDDF-0D0340E5A569}" type="datetimeFigureOut">
              <a:rPr lang="en-US"/>
              <a:pPr>
                <a:defRPr/>
              </a:pPr>
              <a:t>11/8/2013</a:t>
            </a:fld>
            <a:endParaRPr lang="ru-RU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C5B04-EBAE-4B0B-BDEB-B1E8E99DF0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483D2-D886-40A9-A14B-F8A10721B684}" type="datetimeFigureOut">
              <a:rPr lang="en-US"/>
              <a:pPr>
                <a:defRPr/>
              </a:pPr>
              <a:t>11/8/2013</a:t>
            </a:fld>
            <a:endParaRPr lang="ru-RU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F5B1B-C9E7-4C4F-8ED5-1098CC9AB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B29AC-51F3-4F45-8C20-3C51970D9694}" type="datetimeFigureOut">
              <a:rPr lang="en-US"/>
              <a:pPr>
                <a:defRPr/>
              </a:pPr>
              <a:t>11/8/2013</a:t>
            </a:fld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AACA4-6959-4C3D-84A0-99C93AA9FE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89B1D-D9A0-4399-9BF2-071E540E5783}" type="datetimeFigureOut">
              <a:rPr lang="en-US"/>
              <a:pPr>
                <a:defRPr/>
              </a:pPr>
              <a:t>11/8/2013</a:t>
            </a:fld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1264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4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4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4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4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4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4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5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5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5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5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5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5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5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5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5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5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6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6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6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6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6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6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6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6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6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6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7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7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7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7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7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267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7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7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7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7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8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8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8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8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8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8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8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8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8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8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9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9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9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9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9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9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9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9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9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69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0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0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0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0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0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0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0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0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0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0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1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1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1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1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1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1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1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1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1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1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2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2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2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2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2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2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2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2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2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2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3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3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3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3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3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3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3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3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3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3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4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4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4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4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4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4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4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4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4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4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5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5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5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5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5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5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5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5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5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5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6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6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6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6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6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6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6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6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6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6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7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7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7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7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7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7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7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7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7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7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8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8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8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8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8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8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8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8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8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8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9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9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9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9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9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9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9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9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9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79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0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0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0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0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0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0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0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0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0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0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1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1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1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1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1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1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1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1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1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1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2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2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2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2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2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2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2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2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2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2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3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3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3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3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3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3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3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3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3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3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4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4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4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4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4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4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4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4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4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4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5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5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5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5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5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5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5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5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12858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B45104B-429F-40D3-9F27-53BC4488D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2859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FCBCF1E-B090-4EB2-83FC-C93B9B362A7A}" type="datetimeFigureOut">
              <a:rPr lang="en-US"/>
              <a:pPr>
                <a:defRPr/>
              </a:pPr>
              <a:t>11/8/2013</a:t>
            </a:fld>
            <a:endParaRPr lang="ru-RU"/>
          </a:p>
        </p:txBody>
      </p:sp>
      <p:sp>
        <p:nvSpPr>
          <p:cNvPr id="112860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861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862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7" r:id="rId1"/>
    <p:sldLayoutId id="2147483746" r:id="rId2"/>
    <p:sldLayoutId id="2147483745" r:id="rId3"/>
    <p:sldLayoutId id="2147483744" r:id="rId4"/>
    <p:sldLayoutId id="2147483743" r:id="rId5"/>
    <p:sldLayoutId id="2147483742" r:id="rId6"/>
    <p:sldLayoutId id="2147483741" r:id="rId7"/>
    <p:sldLayoutId id="2147483740" r:id="rId8"/>
    <p:sldLayoutId id="2147483739" r:id="rId9"/>
    <p:sldLayoutId id="2147483738" r:id="rId10"/>
    <p:sldLayoutId id="21474837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7.xml"/><Relationship Id="rId3" Type="http://schemas.openxmlformats.org/officeDocument/2006/relationships/slide" Target="slide9.xml"/><Relationship Id="rId7" Type="http://schemas.openxmlformats.org/officeDocument/2006/relationships/slide" Target="slide15.xml"/><Relationship Id="rId12" Type="http://schemas.openxmlformats.org/officeDocument/2006/relationships/slide" Target="slide12.xml"/><Relationship Id="rId17" Type="http://schemas.openxmlformats.org/officeDocument/2006/relationships/slide" Target="slide19.xml"/><Relationship Id="rId2" Type="http://schemas.openxmlformats.org/officeDocument/2006/relationships/slide" Target="slide4.xml"/><Relationship Id="rId16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7.xml"/><Relationship Id="rId5" Type="http://schemas.openxmlformats.org/officeDocument/2006/relationships/slide" Target="slide5.xml"/><Relationship Id="rId15" Type="http://schemas.openxmlformats.org/officeDocument/2006/relationships/slide" Target="slide13.xml"/><Relationship Id="rId10" Type="http://schemas.openxmlformats.org/officeDocument/2006/relationships/slide" Target="slide16.xml"/><Relationship Id="rId4" Type="http://schemas.openxmlformats.org/officeDocument/2006/relationships/slide" Target="slide14.xml"/><Relationship Id="rId9" Type="http://schemas.openxmlformats.org/officeDocument/2006/relationships/slide" Target="slide11.xml"/><Relationship Id="rId1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D5D5E3"/>
            </a:gs>
            <a:gs pos="100000">
              <a:srgbClr val="3E3E5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00113" y="1700213"/>
            <a:ext cx="7786687" cy="3214687"/>
          </a:xfrm>
        </p:spPr>
        <p:txBody>
          <a:bodyPr lIns="45720" rIns="45720" anchor="b">
            <a:normAutofit/>
          </a:bodyPr>
          <a:lstStyle/>
          <a:p>
            <a:pPr eaLnBrk="1" hangingPunct="1">
              <a:defRPr/>
            </a:pPr>
            <a:r>
              <a:rPr lang="ru-RU" sz="6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 класс </a:t>
            </a:r>
            <a:br>
              <a:rPr lang="ru-RU" sz="6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61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«Своя игра» по теме «Натуральные числа»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5073650" y="5510213"/>
            <a:ext cx="39624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Verdana" pitchFamily="34" charset="0"/>
              </a:rPr>
              <a:t>Составил</a:t>
            </a:r>
            <a:r>
              <a:rPr lang="ru-RU" sz="1400"/>
              <a:t>:</a:t>
            </a:r>
          </a:p>
          <a:p>
            <a:r>
              <a:rPr lang="ru-RU" sz="1400">
                <a:latin typeface="Verdana" pitchFamily="34" charset="0"/>
              </a:rPr>
              <a:t>учитель математики </a:t>
            </a:r>
            <a:r>
              <a:rPr lang="ru-RU" sz="1400">
                <a:latin typeface="Times New Roman" pitchFamily="18" charset="0"/>
              </a:rPr>
              <a:t>МКОУ ООШ № 9</a:t>
            </a:r>
          </a:p>
          <a:p>
            <a:r>
              <a:rPr lang="ru-RU" sz="1400">
                <a:latin typeface="Verdana" pitchFamily="34" charset="0"/>
              </a:rPr>
              <a:t> г. </a:t>
            </a:r>
            <a:r>
              <a:rPr lang="ru-RU" sz="1400"/>
              <a:t>Шумиха, Курганской области</a:t>
            </a:r>
          </a:p>
          <a:p>
            <a:r>
              <a:rPr lang="ru-RU" sz="1400"/>
              <a:t>Новикова Наталья Валерьевна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3E3E5C"/>
            </a:gs>
            <a:gs pos="100000">
              <a:srgbClr val="FFC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3"/>
          <p:cNvSpPr>
            <a:spLocks noChangeArrowheads="1"/>
          </p:cNvSpPr>
          <p:nvPr/>
        </p:nvSpPr>
        <p:spPr bwMode="auto">
          <a:xfrm>
            <a:off x="4932363" y="74613"/>
            <a:ext cx="411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FF0066"/>
                </a:solidFill>
                <a:latin typeface="Verdana" pitchFamily="34" charset="0"/>
              </a:rPr>
              <a:t>Из истории</a:t>
            </a:r>
            <a:r>
              <a:rPr lang="ru-RU" sz="4400" b="1" i="1">
                <a:solidFill>
                  <a:srgbClr val="FF0066"/>
                </a:solidFill>
                <a:latin typeface="Verdana" pitchFamily="34" charset="0"/>
              </a:rPr>
              <a:t> 20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357188" y="2212975"/>
            <a:ext cx="82867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i="1">
                <a:solidFill>
                  <a:srgbClr val="000000"/>
                </a:solidFill>
              </a:rPr>
              <a:t>Назовите первую русскую женщину математика.</a:t>
            </a:r>
          </a:p>
        </p:txBody>
      </p:sp>
      <p:sp>
        <p:nvSpPr>
          <p:cNvPr id="21508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01013" y="5949950"/>
            <a:ext cx="647700" cy="64770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990099">
                  <a:alpha val="46999"/>
                </a:srgbClr>
              </a:gs>
              <a:gs pos="100000">
                <a:srgbClr val="6600FF">
                  <a:alpha val="6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TextBox 16"/>
          <p:cNvSpPr txBox="1">
            <a:spLocks noChangeArrowheads="1"/>
          </p:cNvSpPr>
          <p:nvPr/>
        </p:nvSpPr>
        <p:spPr bwMode="auto">
          <a:xfrm>
            <a:off x="2844800" y="5019675"/>
            <a:ext cx="6407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990099"/>
                </a:solidFill>
                <a:latin typeface="Times New Roman" pitchFamily="18" charset="0"/>
              </a:rPr>
              <a:t>Ответ: </a:t>
            </a:r>
            <a:r>
              <a:rPr lang="ru-RU" sz="3200" b="1" i="1">
                <a:solidFill>
                  <a:srgbClr val="990099"/>
                </a:solidFill>
              </a:rPr>
              <a:t>Софья Ковалевская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194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3E3E5C"/>
            </a:gs>
            <a:gs pos="100000">
              <a:srgbClr val="FFC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3"/>
          <p:cNvSpPr>
            <a:spLocks noChangeArrowheads="1"/>
          </p:cNvSpPr>
          <p:nvPr/>
        </p:nvSpPr>
        <p:spPr bwMode="auto">
          <a:xfrm>
            <a:off x="4932363" y="74613"/>
            <a:ext cx="411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FF0066"/>
                </a:solidFill>
                <a:latin typeface="Verdana" pitchFamily="34" charset="0"/>
              </a:rPr>
              <a:t>Из истории</a:t>
            </a:r>
            <a:r>
              <a:rPr lang="ru-RU" sz="4400" b="1" i="1">
                <a:solidFill>
                  <a:srgbClr val="FF0066"/>
                </a:solidFill>
                <a:latin typeface="Verdana" pitchFamily="34" charset="0"/>
              </a:rPr>
              <a:t> 30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428625" y="2286000"/>
            <a:ext cx="8358188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i="1">
                <a:solidFill>
                  <a:srgbClr val="000000"/>
                </a:solidFill>
              </a:rPr>
              <a:t>Кто автор первого учебника «Математика»</a:t>
            </a:r>
          </a:p>
        </p:txBody>
      </p:sp>
      <p:sp>
        <p:nvSpPr>
          <p:cNvPr id="22532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01013" y="5949950"/>
            <a:ext cx="647700" cy="64770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990099">
                  <a:alpha val="46999"/>
                </a:srgbClr>
              </a:gs>
              <a:gs pos="100000">
                <a:srgbClr val="6600FF">
                  <a:alpha val="6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6" name="TextBox 16"/>
          <p:cNvSpPr txBox="1">
            <a:spLocks noChangeArrowheads="1"/>
          </p:cNvSpPr>
          <p:nvPr/>
        </p:nvSpPr>
        <p:spPr bwMode="auto">
          <a:xfrm>
            <a:off x="4572000" y="5084763"/>
            <a:ext cx="424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990099"/>
                </a:solidFill>
                <a:latin typeface="Times New Roman" pitchFamily="18" charset="0"/>
              </a:rPr>
              <a:t>Ответ: </a:t>
            </a:r>
            <a:r>
              <a:rPr lang="ru-RU" sz="3200" b="1" i="1">
                <a:solidFill>
                  <a:srgbClr val="990099"/>
                </a:solidFill>
              </a:rPr>
              <a:t>Магницкий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048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3E3E5C"/>
            </a:gs>
            <a:gs pos="100000">
              <a:srgbClr val="FFC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3"/>
          <p:cNvSpPr>
            <a:spLocks noChangeArrowheads="1"/>
          </p:cNvSpPr>
          <p:nvPr/>
        </p:nvSpPr>
        <p:spPr bwMode="auto">
          <a:xfrm>
            <a:off x="4932363" y="74613"/>
            <a:ext cx="411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FF0066"/>
                </a:solidFill>
                <a:latin typeface="Verdana" pitchFamily="34" charset="0"/>
              </a:rPr>
              <a:t>Из истории</a:t>
            </a:r>
            <a:r>
              <a:rPr lang="ru-RU" sz="4400" b="1" i="1">
                <a:solidFill>
                  <a:srgbClr val="FF0066"/>
                </a:solidFill>
                <a:latin typeface="Verdana" pitchFamily="34" charset="0"/>
              </a:rPr>
              <a:t> 40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428625" y="1773238"/>
            <a:ext cx="82867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i="1">
                <a:solidFill>
                  <a:srgbClr val="000000"/>
                </a:solidFill>
              </a:rPr>
              <a:t>Кто, по преданию великих геометров, сказал неприятельскому солдату, пришедшему убить его:</a:t>
            </a:r>
          </a:p>
          <a:p>
            <a:pPr algn="ctr"/>
            <a:r>
              <a:rPr lang="ru-RU" sz="3600" i="1">
                <a:solidFill>
                  <a:srgbClr val="000000"/>
                </a:solidFill>
              </a:rPr>
              <a:t> «Не тронь моих кругов!»</a:t>
            </a:r>
          </a:p>
        </p:txBody>
      </p:sp>
      <p:sp>
        <p:nvSpPr>
          <p:cNvPr id="23556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01013" y="5949950"/>
            <a:ext cx="647700" cy="64770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990099">
                  <a:alpha val="46999"/>
                </a:srgbClr>
              </a:gs>
              <a:gs pos="100000">
                <a:srgbClr val="6600FF">
                  <a:alpha val="6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6" name="TextBox 16"/>
          <p:cNvSpPr txBox="1">
            <a:spLocks noChangeArrowheads="1"/>
          </p:cNvSpPr>
          <p:nvPr/>
        </p:nvSpPr>
        <p:spPr bwMode="auto">
          <a:xfrm>
            <a:off x="4572000" y="5084763"/>
            <a:ext cx="424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990099"/>
                </a:solidFill>
                <a:latin typeface="Times New Roman" pitchFamily="18" charset="0"/>
              </a:rPr>
              <a:t>Ответ: </a:t>
            </a:r>
            <a:r>
              <a:rPr lang="ru-RU" sz="3200" b="1" i="1">
                <a:solidFill>
                  <a:srgbClr val="990099"/>
                </a:solidFill>
              </a:rPr>
              <a:t>Архимед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048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3E3E5C"/>
            </a:gs>
            <a:gs pos="100000">
              <a:srgbClr val="FFC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3"/>
          <p:cNvSpPr>
            <a:spLocks noChangeArrowheads="1"/>
          </p:cNvSpPr>
          <p:nvPr/>
        </p:nvSpPr>
        <p:spPr bwMode="auto">
          <a:xfrm>
            <a:off x="4932363" y="74613"/>
            <a:ext cx="411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FF0066"/>
                </a:solidFill>
                <a:latin typeface="Verdana" pitchFamily="34" charset="0"/>
              </a:rPr>
              <a:t>Из истории</a:t>
            </a:r>
            <a:r>
              <a:rPr lang="ru-RU" sz="4400" b="1" i="1">
                <a:solidFill>
                  <a:srgbClr val="FF0066"/>
                </a:solidFill>
                <a:latin typeface="Verdana" pitchFamily="34" charset="0"/>
              </a:rPr>
              <a:t> 50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1403350" y="2349500"/>
            <a:ext cx="64293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i="1">
                <a:solidFill>
                  <a:srgbClr val="000000"/>
                </a:solidFill>
              </a:rPr>
              <a:t>Какой великий математик древности считал, что миром правят числа?</a:t>
            </a:r>
          </a:p>
        </p:txBody>
      </p:sp>
      <p:sp>
        <p:nvSpPr>
          <p:cNvPr id="24580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01013" y="5949950"/>
            <a:ext cx="647700" cy="64770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990099">
                  <a:alpha val="46999"/>
                </a:srgbClr>
              </a:gs>
              <a:gs pos="100000">
                <a:srgbClr val="6600FF">
                  <a:alpha val="6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6" name="TextBox 16"/>
          <p:cNvSpPr txBox="1">
            <a:spLocks noChangeArrowheads="1"/>
          </p:cNvSpPr>
          <p:nvPr/>
        </p:nvSpPr>
        <p:spPr bwMode="auto">
          <a:xfrm>
            <a:off x="4572000" y="5084763"/>
            <a:ext cx="424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990099"/>
                </a:solidFill>
                <a:latin typeface="Times New Roman" pitchFamily="18" charset="0"/>
              </a:rPr>
              <a:t>Ответ: </a:t>
            </a:r>
            <a:r>
              <a:rPr lang="ru-RU" sz="3200" b="1" i="1">
                <a:solidFill>
                  <a:srgbClr val="990099"/>
                </a:solidFill>
              </a:rPr>
              <a:t>Пифагор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048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CCCC"/>
            </a:gs>
            <a:gs pos="100000">
              <a:srgbClr val="66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3"/>
          <p:cNvSpPr txBox="1">
            <a:spLocks noChangeArrowheads="1"/>
          </p:cNvSpPr>
          <p:nvPr/>
        </p:nvSpPr>
        <p:spPr bwMode="auto">
          <a:xfrm>
            <a:off x="71438" y="74613"/>
            <a:ext cx="7740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3366FF"/>
                </a:solidFill>
                <a:latin typeface="Verdana" pitchFamily="34" charset="0"/>
              </a:rPr>
              <a:t>Занимательные</a:t>
            </a:r>
            <a:r>
              <a:rPr lang="ru-RU" sz="4400" b="1" i="1">
                <a:solidFill>
                  <a:srgbClr val="3366FF"/>
                </a:solidFill>
                <a:latin typeface="Verdana" pitchFamily="34" charset="0"/>
              </a:rPr>
              <a:t> </a:t>
            </a:r>
            <a:r>
              <a:rPr lang="ru-RU" sz="3600" b="1" i="1">
                <a:solidFill>
                  <a:srgbClr val="3366FF"/>
                </a:solidFill>
                <a:latin typeface="Verdana" pitchFamily="34" charset="0"/>
              </a:rPr>
              <a:t>задачи</a:t>
            </a:r>
            <a:r>
              <a:rPr lang="ru-RU" sz="4400" b="1" i="1">
                <a:solidFill>
                  <a:srgbClr val="3366FF"/>
                </a:solidFill>
                <a:latin typeface="Verdana" pitchFamily="34" charset="0"/>
              </a:rPr>
              <a:t> 10</a:t>
            </a:r>
          </a:p>
        </p:txBody>
      </p:sp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971550" y="2276475"/>
            <a:ext cx="721836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i="1">
                <a:solidFill>
                  <a:srgbClr val="000000"/>
                </a:solidFill>
              </a:rPr>
              <a:t>Один ослик несёт 10кг сахара, а другой - 10кг ваты. У кого поклажа была тяжелее?</a:t>
            </a:r>
            <a:r>
              <a:rPr lang="ru-RU" i="1"/>
              <a:t> </a:t>
            </a:r>
            <a:endParaRPr lang="ru-RU" sz="3600" i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560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01013" y="5949950"/>
            <a:ext cx="647700" cy="64770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FCCCC"/>
              </a:gs>
              <a:gs pos="100000">
                <a:srgbClr val="9966FF">
                  <a:alpha val="46999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7" name="TextBox 16"/>
          <p:cNvSpPr txBox="1">
            <a:spLocks noChangeArrowheads="1"/>
          </p:cNvSpPr>
          <p:nvPr/>
        </p:nvSpPr>
        <p:spPr bwMode="auto">
          <a:xfrm>
            <a:off x="4283075" y="5019675"/>
            <a:ext cx="4321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6600FF"/>
                </a:solidFill>
                <a:latin typeface="Times New Roman" pitchFamily="18" charset="0"/>
              </a:rPr>
              <a:t>Ответ: одинаковая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560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CCCC"/>
            </a:gs>
            <a:gs pos="100000">
              <a:srgbClr val="66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3"/>
          <p:cNvSpPr>
            <a:spLocks noChangeArrowheads="1"/>
          </p:cNvSpPr>
          <p:nvPr/>
        </p:nvSpPr>
        <p:spPr bwMode="auto">
          <a:xfrm>
            <a:off x="92075" y="74613"/>
            <a:ext cx="7359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3366FF"/>
                </a:solidFill>
                <a:latin typeface="Verdana" pitchFamily="34" charset="0"/>
              </a:rPr>
              <a:t>Занимательные задачи</a:t>
            </a:r>
            <a:r>
              <a:rPr lang="ru-RU" sz="4400" b="1" i="1">
                <a:solidFill>
                  <a:srgbClr val="3366FF"/>
                </a:solidFill>
                <a:latin typeface="Verdana" pitchFamily="34" charset="0"/>
              </a:rPr>
              <a:t> 20</a:t>
            </a:r>
          </a:p>
        </p:txBody>
      </p:sp>
      <p:sp>
        <p:nvSpPr>
          <p:cNvPr id="27651" name="TextBox 4"/>
          <p:cNvSpPr txBox="1">
            <a:spLocks noChangeArrowheads="1"/>
          </p:cNvSpPr>
          <p:nvPr/>
        </p:nvSpPr>
        <p:spPr bwMode="auto">
          <a:xfrm>
            <a:off x="250825" y="1293813"/>
            <a:ext cx="8713788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000000"/>
                </a:solidFill>
              </a:rPr>
              <a:t>Маша упросила медведя отнести бабушке с дедушкой пироги. Девочка весит 20 килограмм, каждый пирог – полкилограмма. Сколько пирогов надо вынуть Маше из короба, чтобы медведь не заметил разницы в весе, Когда он понесет короб с девочкой бабушке и дедушке?</a:t>
            </a:r>
            <a:r>
              <a:rPr lang="ru-RU" sz="3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662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01013" y="5949950"/>
            <a:ext cx="647700" cy="64770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FCCCC"/>
              </a:gs>
              <a:gs pos="100000">
                <a:srgbClr val="9966FF">
                  <a:alpha val="46999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0" name="TextBox 16"/>
          <p:cNvSpPr txBox="1">
            <a:spLocks noChangeArrowheads="1"/>
          </p:cNvSpPr>
          <p:nvPr/>
        </p:nvSpPr>
        <p:spPr bwMode="auto">
          <a:xfrm>
            <a:off x="6156325" y="5164138"/>
            <a:ext cx="2808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6600FF"/>
                </a:solidFill>
                <a:latin typeface="Times New Roman" pitchFamily="18" charset="0"/>
              </a:rPr>
              <a:t>Ответ: 40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CCCC"/>
            </a:gs>
            <a:gs pos="100000">
              <a:srgbClr val="66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Прямоугольник 4"/>
          <p:cNvSpPr>
            <a:spLocks noChangeArrowheads="1"/>
          </p:cNvSpPr>
          <p:nvPr/>
        </p:nvSpPr>
        <p:spPr bwMode="auto">
          <a:xfrm>
            <a:off x="85725" y="115888"/>
            <a:ext cx="736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3366FF"/>
                </a:solidFill>
                <a:latin typeface="Verdana" pitchFamily="34" charset="0"/>
              </a:rPr>
              <a:t>Занимательные задачи</a:t>
            </a:r>
            <a:r>
              <a:rPr lang="ru-RU" sz="4400" i="1">
                <a:solidFill>
                  <a:srgbClr val="3366FF"/>
                </a:solidFill>
                <a:latin typeface="Verdana" pitchFamily="34" charset="0"/>
              </a:rPr>
              <a:t> </a:t>
            </a:r>
            <a:r>
              <a:rPr lang="ru-RU" sz="4400" b="1" i="1">
                <a:solidFill>
                  <a:srgbClr val="3366FF"/>
                </a:solidFill>
                <a:latin typeface="Verdana" pitchFamily="34" charset="0"/>
              </a:rPr>
              <a:t>30</a:t>
            </a:r>
            <a:endParaRPr lang="ru-RU" sz="4400" b="1">
              <a:solidFill>
                <a:srgbClr val="3366FF"/>
              </a:solidFill>
              <a:latin typeface="Verdana" pitchFamily="34" charset="0"/>
            </a:endParaRPr>
          </a:p>
        </p:txBody>
      </p:sp>
      <p:sp>
        <p:nvSpPr>
          <p:cNvPr id="28675" name="TextBox 14"/>
          <p:cNvSpPr txBox="1">
            <a:spLocks noChangeArrowheads="1"/>
          </p:cNvSpPr>
          <p:nvPr/>
        </p:nvSpPr>
        <p:spPr bwMode="auto">
          <a:xfrm>
            <a:off x="468313" y="1484313"/>
            <a:ext cx="8424862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rgbClr val="000000"/>
                </a:solidFill>
              </a:rPr>
              <a:t>В школе для бесенят было 10 учеников. На дом каждому задали совершить по три мелких пакости. Один бесенок не выполнил задание. Сколько мелких пакостей было выполнено бесенятами?</a:t>
            </a:r>
          </a:p>
        </p:txBody>
      </p:sp>
      <p:sp>
        <p:nvSpPr>
          <p:cNvPr id="27657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01013" y="5949950"/>
            <a:ext cx="647700" cy="64770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FCCCC"/>
              </a:gs>
              <a:gs pos="100000">
                <a:srgbClr val="9966FF">
                  <a:alpha val="46999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8" name="TextBox 16"/>
          <p:cNvSpPr txBox="1">
            <a:spLocks noChangeArrowheads="1"/>
          </p:cNvSpPr>
          <p:nvPr/>
        </p:nvSpPr>
        <p:spPr bwMode="auto">
          <a:xfrm>
            <a:off x="6156325" y="5157788"/>
            <a:ext cx="25193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6600FF"/>
                </a:solidFill>
                <a:latin typeface="Times New Roman" pitchFamily="18" charset="0"/>
              </a:rPr>
              <a:t>Ответ: 27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 animBg="1"/>
      <p:bldP spid="276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CCCC"/>
            </a:gs>
            <a:gs pos="100000">
              <a:srgbClr val="66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Прямоугольник 3"/>
          <p:cNvSpPr>
            <a:spLocks noChangeArrowheads="1"/>
          </p:cNvSpPr>
          <p:nvPr/>
        </p:nvSpPr>
        <p:spPr bwMode="auto">
          <a:xfrm>
            <a:off x="96838" y="74613"/>
            <a:ext cx="7359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3366FF"/>
                </a:solidFill>
                <a:latin typeface="Verdana" pitchFamily="34" charset="0"/>
              </a:rPr>
              <a:t>Занимательные задачи</a:t>
            </a:r>
            <a:r>
              <a:rPr lang="ru-RU" sz="4400" b="1" i="1">
                <a:solidFill>
                  <a:srgbClr val="3366FF"/>
                </a:solidFill>
                <a:latin typeface="Verdana" pitchFamily="34" charset="0"/>
              </a:rPr>
              <a:t> 40</a:t>
            </a:r>
            <a:endParaRPr lang="ru-RU" sz="4400" b="1">
              <a:solidFill>
                <a:srgbClr val="3366FF"/>
              </a:solidFill>
              <a:latin typeface="Verdana" pitchFamily="34" charset="0"/>
            </a:endParaRPr>
          </a:p>
        </p:txBody>
      </p:sp>
      <p:sp>
        <p:nvSpPr>
          <p:cNvPr id="28676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01013" y="5949950"/>
            <a:ext cx="647700" cy="64770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FCCCC"/>
              </a:gs>
              <a:gs pos="100000">
                <a:srgbClr val="9966FF">
                  <a:alpha val="46999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8" name="TextBox 16"/>
          <p:cNvSpPr txBox="1">
            <a:spLocks noChangeArrowheads="1"/>
          </p:cNvSpPr>
          <p:nvPr/>
        </p:nvSpPr>
        <p:spPr bwMode="auto">
          <a:xfrm>
            <a:off x="6300788" y="5157788"/>
            <a:ext cx="2303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6600FF"/>
                </a:solidFill>
                <a:latin typeface="Times New Roman" pitchFamily="18" charset="0"/>
              </a:rPr>
              <a:t>Ответ: 5</a:t>
            </a:r>
          </a:p>
        </p:txBody>
      </p:sp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468313" y="2076450"/>
            <a:ext cx="82804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i="1">
                <a:solidFill>
                  <a:srgbClr val="000000"/>
                </a:solidFill>
                <a:latin typeface="Verdana" pitchFamily="34" charset="0"/>
              </a:rPr>
              <a:t>На лесопильном заводе каждую минуту машина отпиливает от бревна 1м. Через сколько минут она распилит бревно длиной 6м?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  <p:bldP spid="2765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CCCC"/>
            </a:gs>
            <a:gs pos="100000">
              <a:srgbClr val="66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3"/>
          <p:cNvSpPr>
            <a:spLocks noChangeArrowheads="1"/>
          </p:cNvSpPr>
          <p:nvPr/>
        </p:nvSpPr>
        <p:spPr bwMode="auto">
          <a:xfrm>
            <a:off x="96838" y="74613"/>
            <a:ext cx="7359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3366FF"/>
                </a:solidFill>
                <a:latin typeface="Verdana" pitchFamily="34" charset="0"/>
              </a:rPr>
              <a:t>Занимательные задачи</a:t>
            </a:r>
            <a:r>
              <a:rPr lang="ru-RU" sz="4400" b="1" i="1">
                <a:solidFill>
                  <a:srgbClr val="3366FF"/>
                </a:solidFill>
                <a:latin typeface="Verdana" pitchFamily="34" charset="0"/>
              </a:rPr>
              <a:t> 50</a:t>
            </a:r>
            <a:endParaRPr lang="ru-RU" sz="4400" b="1">
              <a:solidFill>
                <a:srgbClr val="3366FF"/>
              </a:solidFill>
              <a:latin typeface="Verdana" pitchFamily="34" charset="0"/>
            </a:endParaRPr>
          </a:p>
        </p:txBody>
      </p:sp>
      <p:sp>
        <p:nvSpPr>
          <p:cNvPr id="29703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01013" y="5949950"/>
            <a:ext cx="647700" cy="64770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FFCCCC"/>
              </a:gs>
              <a:gs pos="100000">
                <a:srgbClr val="9966FF">
                  <a:alpha val="46999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4" name="TextBox 16"/>
          <p:cNvSpPr txBox="1">
            <a:spLocks noChangeArrowheads="1"/>
          </p:cNvSpPr>
          <p:nvPr/>
        </p:nvSpPr>
        <p:spPr bwMode="auto">
          <a:xfrm>
            <a:off x="6084888" y="5164138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6600FF"/>
                </a:solidFill>
                <a:latin typeface="Times New Roman" pitchFamily="18" charset="0"/>
              </a:rPr>
              <a:t>Ответ: 4</a:t>
            </a:r>
          </a:p>
        </p:txBody>
      </p:sp>
      <p:sp>
        <p:nvSpPr>
          <p:cNvPr id="30725" name="TextBox 4"/>
          <p:cNvSpPr txBox="1">
            <a:spLocks noChangeArrowheads="1"/>
          </p:cNvSpPr>
          <p:nvPr/>
        </p:nvSpPr>
        <p:spPr bwMode="auto">
          <a:xfrm>
            <a:off x="900113" y="1844675"/>
            <a:ext cx="7172325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i="1">
                <a:solidFill>
                  <a:srgbClr val="000000"/>
                </a:solidFill>
              </a:rPr>
              <a:t>Жадный продавец шаров схватил одновременно 20 шаров и полетел в небо. Он весил 50 кг. Каждый шар поднимает 3 кг. Сколько шаров должен выпустить продавец, чтобы начать спускаться?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 animBg="1"/>
      <p:bldP spid="2970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hlink"/>
            </a:gs>
            <a:gs pos="100000">
              <a:schemeClr val="tx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ChangeArrowheads="1"/>
          </p:cNvSpPr>
          <p:nvPr/>
        </p:nvSpPr>
        <p:spPr bwMode="auto">
          <a:xfrm>
            <a:off x="1763713" y="620713"/>
            <a:ext cx="5400675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000000"/>
                </a:solidFill>
              </a:rPr>
              <a:t>Рефлексивный экран</a:t>
            </a:r>
          </a:p>
          <a:p>
            <a:r>
              <a:rPr lang="ru-RU" sz="3600">
                <a:solidFill>
                  <a:srgbClr val="000000"/>
                </a:solidFill>
              </a:rPr>
              <a:t>(продолжите фразу)</a:t>
            </a:r>
          </a:p>
          <a:p>
            <a:endParaRPr lang="ru-RU" sz="3600">
              <a:solidFill>
                <a:srgbClr val="000000"/>
              </a:solidFill>
            </a:endParaRPr>
          </a:p>
          <a:p>
            <a:r>
              <a:rPr lang="ru-RU" sz="3600" i="1">
                <a:solidFill>
                  <a:srgbClr val="000000"/>
                </a:solidFill>
              </a:rPr>
              <a:t>1. Я научился…</a:t>
            </a:r>
          </a:p>
          <a:p>
            <a:r>
              <a:rPr lang="ru-RU" sz="3600" i="1">
                <a:solidFill>
                  <a:srgbClr val="000000"/>
                </a:solidFill>
              </a:rPr>
              <a:t>2. Я понял…</a:t>
            </a:r>
          </a:p>
          <a:p>
            <a:r>
              <a:rPr lang="ru-RU" sz="3600" i="1">
                <a:solidFill>
                  <a:srgbClr val="000000"/>
                </a:solidFill>
              </a:rPr>
              <a:t>3. Теперь я могу…</a:t>
            </a:r>
          </a:p>
          <a:p>
            <a:r>
              <a:rPr lang="ru-RU" sz="3600" i="1">
                <a:solidFill>
                  <a:srgbClr val="000000"/>
                </a:solidFill>
              </a:rPr>
              <a:t>4. Было трудно…</a:t>
            </a:r>
          </a:p>
          <a:p>
            <a:r>
              <a:rPr lang="ru-RU" sz="3600" i="1">
                <a:solidFill>
                  <a:srgbClr val="000000"/>
                </a:solidFill>
              </a:rPr>
              <a:t>5. Было интересно…</a:t>
            </a:r>
          </a:p>
          <a:p>
            <a:r>
              <a:rPr lang="ru-RU" sz="3600" i="1">
                <a:solidFill>
                  <a:srgbClr val="000000"/>
                </a:solidFill>
              </a:rPr>
              <a:t>6. Сегодня я узнал…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ChangeArrowheads="1"/>
          </p:cNvSpPr>
          <p:nvPr/>
        </p:nvSpPr>
        <p:spPr bwMode="auto">
          <a:xfrm>
            <a:off x="962025" y="1030288"/>
            <a:ext cx="7497763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i="1"/>
              <a:t>Есть о математике молва,</a:t>
            </a:r>
            <a:br>
              <a:rPr lang="ru-RU" sz="3600" i="1"/>
            </a:br>
            <a:r>
              <a:rPr lang="ru-RU" sz="3600" i="1"/>
              <a:t>Что она в порядок ум приводит,</a:t>
            </a:r>
            <a:br>
              <a:rPr lang="ru-RU" sz="3600" i="1"/>
            </a:br>
            <a:r>
              <a:rPr lang="ru-RU" sz="3600" i="1"/>
              <a:t>Потому хорошие слова</a:t>
            </a:r>
            <a:br>
              <a:rPr lang="ru-RU" sz="3600" i="1"/>
            </a:br>
            <a:r>
              <a:rPr lang="ru-RU" sz="3600" i="1"/>
              <a:t>Часто говорят о ней в народе</a:t>
            </a:r>
            <a:br>
              <a:rPr lang="ru-RU" sz="3600" i="1"/>
            </a:br>
            <a:r>
              <a:rPr lang="ru-RU" sz="3600" i="1"/>
              <a:t>Ты нам, математика, даешь</a:t>
            </a:r>
            <a:br>
              <a:rPr lang="ru-RU" sz="3600" i="1"/>
            </a:br>
            <a:r>
              <a:rPr lang="ru-RU" sz="3600" i="1"/>
              <a:t>Для победы трудностей закалку,</a:t>
            </a:r>
            <a:br>
              <a:rPr lang="ru-RU" sz="3600" i="1"/>
            </a:br>
            <a:r>
              <a:rPr lang="ru-RU" sz="3600" i="1"/>
              <a:t>Учится с тобою молодежь</a:t>
            </a:r>
            <a:br>
              <a:rPr lang="ru-RU" sz="3600" i="1"/>
            </a:br>
            <a:r>
              <a:rPr lang="ru-RU" sz="3600" i="1"/>
              <a:t>Развивать и волю и смекалку.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hlink"/>
            </a:gs>
            <a:gs pos="100000">
              <a:schemeClr val="tx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ChangeArrowheads="1"/>
          </p:cNvSpPr>
          <p:nvPr/>
        </p:nvSpPr>
        <p:spPr bwMode="auto">
          <a:xfrm>
            <a:off x="611188" y="1773238"/>
            <a:ext cx="76327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600" b="1">
                <a:solidFill>
                  <a:srgbClr val="000000"/>
                </a:solidFill>
              </a:rPr>
              <a:t>Спасибо </a:t>
            </a:r>
          </a:p>
          <a:p>
            <a:pPr algn="ctr"/>
            <a:r>
              <a:rPr lang="ru-RU" sz="6600" b="1">
                <a:solidFill>
                  <a:srgbClr val="000000"/>
                </a:solidFill>
              </a:rPr>
              <a:t>за </a:t>
            </a:r>
          </a:p>
          <a:p>
            <a:pPr algn="ctr"/>
            <a:r>
              <a:rPr lang="ru-RU" sz="6600" b="1">
                <a:solidFill>
                  <a:srgbClr val="000000"/>
                </a:solidFill>
              </a:rPr>
              <a:t>Игру!</a:t>
            </a:r>
            <a:endParaRPr lang="ru-RU" sz="6600" b="1" i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68" name="Group 32"/>
          <p:cNvGraphicFramePr>
            <a:graphicFrameLocks noGrp="1"/>
          </p:cNvGraphicFramePr>
          <p:nvPr/>
        </p:nvGraphicFramePr>
        <p:xfrm>
          <a:off x="0" y="0"/>
          <a:ext cx="9144000" cy="6834188"/>
        </p:xfrm>
        <a:graphic>
          <a:graphicData uri="http://schemas.openxmlformats.org/drawingml/2006/table">
            <a:tbl>
              <a:tblPr/>
              <a:tblGrid>
                <a:gridCol w="2735263"/>
                <a:gridCol w="2817812"/>
                <a:gridCol w="3590925"/>
              </a:tblGrid>
              <a:tr h="2105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Считаем устно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F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Из истории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F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Занимательные задачи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F0DE"/>
                    </a:solidFill>
                  </a:tcPr>
                </a:tc>
              </a:tr>
              <a:tr h="933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hlinkClick r:id="rId2" action="ppaction://hlinksldjump"/>
                        </a:rPr>
                        <a:t>10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DA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hlinkClick r:id="rId3" action="ppaction://hlinksldjump"/>
                        </a:rPr>
                        <a:t>10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DA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hlinkClick r:id="rId4" action="ppaction://hlinksldjump"/>
                        </a:rPr>
                        <a:t>10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DAA6"/>
                    </a:solidFill>
                  </a:tcPr>
                </a:tc>
              </a:tr>
              <a:tr h="966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hlinkClick r:id="rId5" action="ppaction://hlinksldjump"/>
                        </a:rPr>
                        <a:t>20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F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hlinkClick r:id="rId6" action="ppaction://hlinksldjump"/>
                        </a:rPr>
                        <a:t>20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F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hlinkClick r:id="rId7" action="ppaction://hlinksldjump"/>
                        </a:rPr>
                        <a:t>20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F0DE"/>
                    </a:solidFill>
                  </a:tcPr>
                </a:tc>
              </a:tr>
              <a:tr h="1011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hlinkClick r:id="rId8" action="ppaction://hlinksldjump"/>
                        </a:rPr>
                        <a:t>30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DA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hlinkClick r:id="rId9" action="ppaction://hlinksldjump"/>
                        </a:rPr>
                        <a:t>30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DA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hlinkClick r:id="rId10" action="ppaction://hlinksldjump"/>
                        </a:rPr>
                        <a:t>30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DAA6"/>
                    </a:solidFill>
                  </a:tcPr>
                </a:tc>
              </a:tr>
              <a:tr h="908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hlinkClick r:id="rId11" action="ppaction://hlinksldjump"/>
                        </a:rPr>
                        <a:t>40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F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hlinkClick r:id="rId12" action="ppaction://hlinksldjump"/>
                        </a:rPr>
                        <a:t>40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F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hlinkClick r:id="rId13" action="ppaction://hlinksldjump"/>
                        </a:rPr>
                        <a:t>40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F0DE"/>
                    </a:solidFill>
                  </a:tcPr>
                </a:tc>
              </a:tr>
              <a:tr h="909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hlinkClick r:id="rId14" action="ppaction://hlinksldjump"/>
                        </a:rPr>
                        <a:t>50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DA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hlinkClick r:id="rId15" action="ppaction://hlinksldjump"/>
                        </a:rPr>
                        <a:t>50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DA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hlinkClick r:id="rId16" action="ppaction://hlinksldjump"/>
                        </a:rPr>
                        <a:t>50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DAA6"/>
                    </a:solidFill>
                  </a:tcPr>
                </a:tc>
              </a:tr>
            </a:tbl>
          </a:graphicData>
        </a:graphic>
      </p:graphicFrame>
      <p:sp>
        <p:nvSpPr>
          <p:cNvPr id="15392" name="AutoShape 32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8856663" y="0"/>
            <a:ext cx="287337" cy="288925"/>
          </a:xfrm>
          <a:prstGeom prst="smileyFace">
            <a:avLst>
              <a:gd name="adj" fmla="val 4653"/>
            </a:avLst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CCCCFF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3"/>
          <p:cNvSpPr>
            <a:spLocks noChangeArrowheads="1"/>
          </p:cNvSpPr>
          <p:nvPr/>
        </p:nvSpPr>
        <p:spPr bwMode="auto">
          <a:xfrm>
            <a:off x="0" y="0"/>
            <a:ext cx="48402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 i="1">
                <a:solidFill>
                  <a:srgbClr val="6600FF"/>
                </a:solidFill>
              </a:rPr>
              <a:t>С</a:t>
            </a:r>
            <a:r>
              <a:rPr lang="ru-RU" sz="3600" b="1" i="1">
                <a:solidFill>
                  <a:srgbClr val="6600FF"/>
                </a:solidFill>
                <a:latin typeface="Verdana" pitchFamily="34" charset="0"/>
              </a:rPr>
              <a:t>чита</a:t>
            </a:r>
            <a:r>
              <a:rPr lang="ru-RU" sz="3600" b="1" i="1">
                <a:solidFill>
                  <a:srgbClr val="6600FF"/>
                </a:solidFill>
              </a:rPr>
              <a:t>ем</a:t>
            </a:r>
            <a:r>
              <a:rPr lang="ru-RU" sz="3600" b="1" i="1">
                <a:solidFill>
                  <a:srgbClr val="6600FF"/>
                </a:solidFill>
                <a:latin typeface="Verdana" pitchFamily="34" charset="0"/>
              </a:rPr>
              <a:t> устно</a:t>
            </a:r>
            <a:r>
              <a:rPr lang="ru-RU" sz="4000" b="1" i="1">
                <a:solidFill>
                  <a:srgbClr val="6600FF"/>
                </a:solidFill>
              </a:rPr>
              <a:t> </a:t>
            </a:r>
            <a:r>
              <a:rPr lang="ru-RU" sz="4400" b="1" i="1">
                <a:solidFill>
                  <a:srgbClr val="6600FF"/>
                </a:solidFill>
                <a:latin typeface="Verdana" pitchFamily="34" charset="0"/>
              </a:rPr>
              <a:t>10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2924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1639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16392" name="TextBox 16"/>
          <p:cNvSpPr txBox="1">
            <a:spLocks noChangeArrowheads="1"/>
          </p:cNvSpPr>
          <p:nvPr/>
        </p:nvSpPr>
        <p:spPr bwMode="auto">
          <a:xfrm>
            <a:off x="1431925" y="2708275"/>
            <a:ext cx="65246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solidFill>
                  <a:srgbClr val="000000"/>
                </a:solidFill>
                <a:latin typeface="Verdana" pitchFamily="34" charset="0"/>
              </a:rPr>
              <a:t>64 – 64:(</a:t>
            </a:r>
            <a:r>
              <a:rPr lang="ru-RU" sz="540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32 – 24)</a:t>
            </a:r>
            <a:endParaRPr lang="ru-RU" sz="5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5371" name="AutoShape 1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01013" y="5949950"/>
            <a:ext cx="647700" cy="64770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0066FF"/>
              </a:gs>
              <a:gs pos="100000">
                <a:srgbClr val="0000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2" name="TextBox 16"/>
          <p:cNvSpPr txBox="1">
            <a:spLocks noChangeArrowheads="1"/>
          </p:cNvSpPr>
          <p:nvPr/>
        </p:nvSpPr>
        <p:spPr bwMode="auto">
          <a:xfrm>
            <a:off x="6084888" y="4941888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6600FF"/>
                </a:solidFill>
                <a:latin typeface="Times New Roman" pitchFamily="18" charset="0"/>
              </a:rPr>
              <a:t>Ответ: 56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 animBg="1"/>
      <p:bldP spid="153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CCCCFF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4"/>
          <p:cNvSpPr>
            <a:spLocks noChangeArrowheads="1"/>
          </p:cNvSpPr>
          <p:nvPr/>
        </p:nvSpPr>
        <p:spPr bwMode="auto">
          <a:xfrm>
            <a:off x="0" y="0"/>
            <a:ext cx="4889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 i="1">
                <a:solidFill>
                  <a:srgbClr val="6600FF"/>
                </a:solidFill>
              </a:rPr>
              <a:t>С</a:t>
            </a:r>
            <a:r>
              <a:rPr lang="ru-RU" sz="3600" b="1" i="1">
                <a:solidFill>
                  <a:srgbClr val="6600FF"/>
                </a:solidFill>
                <a:latin typeface="Verdana" pitchFamily="34" charset="0"/>
              </a:rPr>
              <a:t>чита</a:t>
            </a:r>
            <a:r>
              <a:rPr lang="ru-RU" sz="3600" b="1" i="1">
                <a:solidFill>
                  <a:srgbClr val="6600FF"/>
                </a:solidFill>
              </a:rPr>
              <a:t>ем</a:t>
            </a:r>
            <a:r>
              <a:rPr lang="ru-RU" sz="3600" b="1" i="1">
                <a:solidFill>
                  <a:srgbClr val="6600FF"/>
                </a:solidFill>
                <a:latin typeface="Verdana" pitchFamily="34" charset="0"/>
              </a:rPr>
              <a:t> устно</a:t>
            </a:r>
            <a:r>
              <a:rPr lang="ru-RU" sz="4400" b="1" i="1">
                <a:solidFill>
                  <a:srgbClr val="6600FF"/>
                </a:solidFill>
                <a:latin typeface="Verdana" pitchFamily="34" charset="0"/>
              </a:rPr>
              <a:t> </a:t>
            </a:r>
            <a:r>
              <a:rPr lang="en-US" sz="4400" b="1" i="1">
                <a:solidFill>
                  <a:srgbClr val="6600FF"/>
                </a:solidFill>
                <a:latin typeface="Verdana" pitchFamily="34" charset="0"/>
              </a:rPr>
              <a:t>2</a:t>
            </a:r>
            <a:r>
              <a:rPr lang="ru-RU" sz="4400" b="1" i="1">
                <a:solidFill>
                  <a:srgbClr val="6600FF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1547813" y="2349500"/>
            <a:ext cx="6429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i="1">
                <a:solidFill>
                  <a:srgbClr val="000000"/>
                </a:solidFill>
                <a:latin typeface="Arial Unicode MS" pitchFamily="34" charset="-128"/>
              </a:rPr>
              <a:t>Найди корень уравнения:</a:t>
            </a: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2627313" y="692150"/>
            <a:ext cx="6516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975" y="2924175"/>
            <a:ext cx="44100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394" name="AutoShap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101013" y="5949950"/>
            <a:ext cx="647700" cy="64770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0066FF"/>
              </a:gs>
              <a:gs pos="100000">
                <a:srgbClr val="0000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5" name="TextBox 16"/>
          <p:cNvSpPr txBox="1">
            <a:spLocks noChangeArrowheads="1"/>
          </p:cNvSpPr>
          <p:nvPr/>
        </p:nvSpPr>
        <p:spPr bwMode="auto">
          <a:xfrm>
            <a:off x="6011863" y="4941888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6600FF"/>
                </a:solidFill>
                <a:latin typeface="Times New Roman" pitchFamily="18" charset="0"/>
              </a:rPr>
              <a:t>Ответ: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animBg="1"/>
      <p:bldP spid="163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CCCCFF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35" name="Прямоугольник 4"/>
          <p:cNvSpPr>
            <a:spLocks noChangeArrowheads="1"/>
          </p:cNvSpPr>
          <p:nvPr/>
        </p:nvSpPr>
        <p:spPr bwMode="auto">
          <a:xfrm>
            <a:off x="0" y="0"/>
            <a:ext cx="4889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 i="1">
                <a:solidFill>
                  <a:srgbClr val="6600FF"/>
                </a:solidFill>
              </a:rPr>
              <a:t>С</a:t>
            </a:r>
            <a:r>
              <a:rPr lang="ru-RU" sz="3600" b="1" i="1">
                <a:solidFill>
                  <a:srgbClr val="6600FF"/>
                </a:solidFill>
                <a:latin typeface="Verdana" pitchFamily="34" charset="0"/>
              </a:rPr>
              <a:t>чита</a:t>
            </a:r>
            <a:r>
              <a:rPr lang="ru-RU" sz="3600" b="1" i="1">
                <a:solidFill>
                  <a:srgbClr val="6600FF"/>
                </a:solidFill>
              </a:rPr>
              <a:t>ем</a:t>
            </a:r>
            <a:r>
              <a:rPr lang="ru-RU" sz="3600" b="1" i="1">
                <a:solidFill>
                  <a:srgbClr val="6600FF"/>
                </a:solidFill>
                <a:latin typeface="Verdana" pitchFamily="34" charset="0"/>
              </a:rPr>
              <a:t> устно</a:t>
            </a:r>
            <a:r>
              <a:rPr lang="ru-RU" sz="4400" b="1" i="1">
                <a:solidFill>
                  <a:srgbClr val="6600FF"/>
                </a:solidFill>
                <a:latin typeface="Verdana" pitchFamily="34" charset="0"/>
              </a:rPr>
              <a:t> 30</a:t>
            </a:r>
          </a:p>
        </p:txBody>
      </p:sp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250825" y="2871788"/>
            <a:ext cx="8642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000000"/>
                </a:solidFill>
                <a:latin typeface="Verdana" pitchFamily="34" charset="0"/>
              </a:rPr>
              <a:t>(1233188 – 118000):258</a:t>
            </a:r>
            <a:r>
              <a:rPr lang="ru-RU" sz="4000">
                <a:solidFill>
                  <a:srgbClr val="000000"/>
                </a:solidFill>
              </a:rPr>
              <a:t> </a:t>
            </a:r>
            <a:r>
              <a:rPr lang="ru-RU" sz="4000">
                <a:solidFill>
                  <a:srgbClr val="000000"/>
                </a:solidFill>
                <a:latin typeface="Verdana" pitchFamily="34" charset="0"/>
              </a:rPr>
              <a:t>∙ (2-2)</a:t>
            </a:r>
          </a:p>
        </p:txBody>
      </p:sp>
      <p:sp>
        <p:nvSpPr>
          <p:cNvPr id="17414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01013" y="5949950"/>
            <a:ext cx="647700" cy="64770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0066FF"/>
              </a:gs>
              <a:gs pos="100000">
                <a:srgbClr val="0000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5" name="TextBox 16"/>
          <p:cNvSpPr txBox="1">
            <a:spLocks noChangeArrowheads="1"/>
          </p:cNvSpPr>
          <p:nvPr/>
        </p:nvSpPr>
        <p:spPr bwMode="auto">
          <a:xfrm>
            <a:off x="6156325" y="5013325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6600FF"/>
                </a:solidFill>
                <a:latin typeface="Times New Roman" pitchFamily="18" charset="0"/>
              </a:rPr>
              <a:t>Ответ: 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  <p:bldP spid="174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CCCCFF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3"/>
          <p:cNvSpPr>
            <a:spLocks noChangeArrowheads="1"/>
          </p:cNvSpPr>
          <p:nvPr/>
        </p:nvSpPr>
        <p:spPr bwMode="auto">
          <a:xfrm>
            <a:off x="0" y="0"/>
            <a:ext cx="4889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 i="1">
                <a:solidFill>
                  <a:srgbClr val="6600FF"/>
                </a:solidFill>
              </a:rPr>
              <a:t>С</a:t>
            </a:r>
            <a:r>
              <a:rPr lang="ru-RU" sz="3600" b="1" i="1">
                <a:solidFill>
                  <a:srgbClr val="6600FF"/>
                </a:solidFill>
                <a:latin typeface="Verdana" pitchFamily="34" charset="0"/>
              </a:rPr>
              <a:t>чита</a:t>
            </a:r>
            <a:r>
              <a:rPr lang="ru-RU" sz="3600" b="1" i="1">
                <a:solidFill>
                  <a:srgbClr val="6600FF"/>
                </a:solidFill>
              </a:rPr>
              <a:t>ем</a:t>
            </a:r>
            <a:r>
              <a:rPr lang="ru-RU" sz="3600" b="1" i="1">
                <a:solidFill>
                  <a:srgbClr val="6600FF"/>
                </a:solidFill>
                <a:latin typeface="Verdana" pitchFamily="34" charset="0"/>
              </a:rPr>
              <a:t> устно</a:t>
            </a:r>
            <a:r>
              <a:rPr lang="ru-RU" sz="4400" b="1" i="1">
                <a:solidFill>
                  <a:srgbClr val="6600FF"/>
                </a:solidFill>
                <a:latin typeface="Verdana" pitchFamily="34" charset="0"/>
              </a:rPr>
              <a:t> 40</a:t>
            </a: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2987675" y="1196975"/>
            <a:ext cx="3152775" cy="375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solidFill>
                  <a:srgbClr val="000000"/>
                </a:solidFill>
                <a:latin typeface="Verdana" pitchFamily="34" charset="0"/>
              </a:rPr>
              <a:t>54 : 6</a:t>
            </a:r>
          </a:p>
          <a:p>
            <a:r>
              <a:rPr lang="ru-RU" sz="4800">
                <a:solidFill>
                  <a:srgbClr val="000000"/>
                </a:solidFill>
                <a:latin typeface="Verdana" pitchFamily="34" charset="0"/>
              </a:rPr>
              <a:t>     ∙ 7</a:t>
            </a:r>
          </a:p>
          <a:p>
            <a:r>
              <a:rPr lang="ru-RU" sz="4800">
                <a:solidFill>
                  <a:srgbClr val="000000"/>
                </a:solidFill>
                <a:latin typeface="Verdana" pitchFamily="34" charset="0"/>
              </a:rPr>
              <a:t>   +17</a:t>
            </a:r>
          </a:p>
          <a:p>
            <a:r>
              <a:rPr lang="ru-RU" sz="4800">
                <a:solidFill>
                  <a:srgbClr val="000000"/>
                </a:solidFill>
                <a:latin typeface="Verdana" pitchFamily="34" charset="0"/>
              </a:rPr>
              <a:t>    :10</a:t>
            </a:r>
          </a:p>
          <a:p>
            <a:r>
              <a:rPr lang="ru-RU" sz="4800">
                <a:solidFill>
                  <a:srgbClr val="000000"/>
                </a:solidFill>
                <a:latin typeface="Verdana" pitchFamily="34" charset="0"/>
              </a:rPr>
              <a:t>    - 8</a:t>
            </a:r>
          </a:p>
        </p:txBody>
      </p:sp>
      <p:sp>
        <p:nvSpPr>
          <p:cNvPr id="1843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01013" y="5949950"/>
            <a:ext cx="647700" cy="64770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0066FF"/>
              </a:gs>
              <a:gs pos="100000">
                <a:srgbClr val="0000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TextBox 16"/>
          <p:cNvSpPr txBox="1">
            <a:spLocks noChangeArrowheads="1"/>
          </p:cNvSpPr>
          <p:nvPr/>
        </p:nvSpPr>
        <p:spPr bwMode="auto">
          <a:xfrm>
            <a:off x="6227763" y="5157788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6600FF"/>
                </a:solidFill>
                <a:latin typeface="Times New Roman" pitchFamily="18" charset="0"/>
              </a:rPr>
              <a:t>Ответ: 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CCCCFF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3"/>
          <p:cNvSpPr>
            <a:spLocks noChangeArrowheads="1"/>
          </p:cNvSpPr>
          <p:nvPr/>
        </p:nvSpPr>
        <p:spPr bwMode="auto">
          <a:xfrm>
            <a:off x="114300" y="74613"/>
            <a:ext cx="4889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 i="1">
                <a:solidFill>
                  <a:srgbClr val="6600FF"/>
                </a:solidFill>
              </a:rPr>
              <a:t>С</a:t>
            </a:r>
            <a:r>
              <a:rPr lang="ru-RU" sz="3600" b="1" i="1">
                <a:solidFill>
                  <a:srgbClr val="6600FF"/>
                </a:solidFill>
                <a:latin typeface="Verdana" pitchFamily="34" charset="0"/>
              </a:rPr>
              <a:t>чита</a:t>
            </a:r>
            <a:r>
              <a:rPr lang="ru-RU" sz="3600" b="1" i="1">
                <a:solidFill>
                  <a:srgbClr val="6600FF"/>
                </a:solidFill>
              </a:rPr>
              <a:t>ем</a:t>
            </a:r>
            <a:r>
              <a:rPr lang="ru-RU" sz="3600" b="1" i="1">
                <a:solidFill>
                  <a:srgbClr val="6600FF"/>
                </a:solidFill>
                <a:latin typeface="Verdana" pitchFamily="34" charset="0"/>
              </a:rPr>
              <a:t> устно</a:t>
            </a:r>
            <a:r>
              <a:rPr lang="ru-RU" sz="4400" b="1" i="1">
                <a:solidFill>
                  <a:srgbClr val="6600FF"/>
                </a:solidFill>
                <a:latin typeface="Verdana" pitchFamily="34" charset="0"/>
              </a:rPr>
              <a:t> 50</a:t>
            </a:r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606425" y="1341438"/>
            <a:ext cx="828675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i="1">
                <a:solidFill>
                  <a:srgbClr val="000000"/>
                </a:solidFill>
              </a:rPr>
              <a:t>Во сколько раз одно произведение больше другого?</a:t>
            </a:r>
          </a:p>
          <a:p>
            <a:endParaRPr lang="ru-RU" sz="3600" i="1">
              <a:solidFill>
                <a:srgbClr val="000000"/>
              </a:solidFill>
            </a:endParaRPr>
          </a:p>
          <a:p>
            <a:pPr algn="ctr"/>
            <a:r>
              <a:rPr lang="ru-RU" sz="4000" b="1" i="1">
                <a:solidFill>
                  <a:srgbClr val="000000"/>
                </a:solidFill>
                <a:latin typeface="Verdana" pitchFamily="34" charset="0"/>
              </a:rPr>
              <a:t>1</a:t>
            </a:r>
            <a:r>
              <a:rPr lang="ru-RU" sz="4000" b="1">
                <a:solidFill>
                  <a:srgbClr val="000000"/>
                </a:solidFill>
                <a:latin typeface="Verdana" pitchFamily="34" charset="0"/>
              </a:rPr>
              <a:t>∙</a:t>
            </a:r>
            <a:r>
              <a:rPr lang="ru-RU" sz="4000" b="1" i="1">
                <a:solidFill>
                  <a:srgbClr val="000000"/>
                </a:solidFill>
                <a:latin typeface="Verdana" pitchFamily="34" charset="0"/>
              </a:rPr>
              <a:t>2</a:t>
            </a:r>
            <a:r>
              <a:rPr lang="ru-RU" sz="4000" b="1">
                <a:solidFill>
                  <a:srgbClr val="000000"/>
                </a:solidFill>
                <a:latin typeface="Verdana" pitchFamily="34" charset="0"/>
              </a:rPr>
              <a:t>∙</a:t>
            </a:r>
            <a:r>
              <a:rPr lang="ru-RU" sz="4000" b="1" i="1">
                <a:solidFill>
                  <a:srgbClr val="000000"/>
                </a:solidFill>
                <a:latin typeface="Verdana" pitchFamily="34" charset="0"/>
              </a:rPr>
              <a:t>3</a:t>
            </a:r>
            <a:r>
              <a:rPr lang="ru-RU" sz="4000" b="1">
                <a:solidFill>
                  <a:srgbClr val="000000"/>
                </a:solidFill>
                <a:latin typeface="Verdana" pitchFamily="34" charset="0"/>
              </a:rPr>
              <a:t>∙</a:t>
            </a:r>
            <a:r>
              <a:rPr lang="ru-RU" sz="4000" b="1" i="1">
                <a:solidFill>
                  <a:srgbClr val="000000"/>
                </a:solidFill>
                <a:latin typeface="Verdana" pitchFamily="34" charset="0"/>
              </a:rPr>
              <a:t>4</a:t>
            </a:r>
            <a:r>
              <a:rPr lang="ru-RU" sz="4000" b="1">
                <a:solidFill>
                  <a:srgbClr val="000000"/>
                </a:solidFill>
                <a:latin typeface="Verdana" pitchFamily="34" charset="0"/>
              </a:rPr>
              <a:t>∙</a:t>
            </a:r>
            <a:r>
              <a:rPr lang="ru-RU" sz="4000" b="1" i="1">
                <a:solidFill>
                  <a:srgbClr val="000000"/>
                </a:solidFill>
                <a:latin typeface="Verdana" pitchFamily="34" charset="0"/>
              </a:rPr>
              <a:t>5   </a:t>
            </a:r>
          </a:p>
          <a:p>
            <a:pPr algn="ctr"/>
            <a:r>
              <a:rPr lang="ru-RU" sz="4000" b="1" i="1">
                <a:solidFill>
                  <a:srgbClr val="000000"/>
                </a:solidFill>
                <a:latin typeface="Verdana" pitchFamily="34" charset="0"/>
              </a:rPr>
              <a:t>и</a:t>
            </a:r>
          </a:p>
          <a:p>
            <a:pPr algn="ctr"/>
            <a:r>
              <a:rPr lang="ru-RU" sz="4000" b="1" i="1">
                <a:solidFill>
                  <a:srgbClr val="000000"/>
                </a:solidFill>
                <a:latin typeface="Verdana" pitchFamily="34" charset="0"/>
              </a:rPr>
              <a:t>1</a:t>
            </a:r>
            <a:r>
              <a:rPr lang="ru-RU" sz="4000" b="1">
                <a:solidFill>
                  <a:srgbClr val="000000"/>
                </a:solidFill>
                <a:latin typeface="Verdana" pitchFamily="34" charset="0"/>
              </a:rPr>
              <a:t>∙</a:t>
            </a:r>
            <a:r>
              <a:rPr lang="ru-RU" sz="4000" b="1" i="1">
                <a:solidFill>
                  <a:srgbClr val="000000"/>
                </a:solidFill>
                <a:latin typeface="Verdana" pitchFamily="34" charset="0"/>
              </a:rPr>
              <a:t>2</a:t>
            </a:r>
            <a:r>
              <a:rPr lang="ru-RU" sz="4000" b="1">
                <a:solidFill>
                  <a:srgbClr val="000000"/>
                </a:solidFill>
                <a:latin typeface="Verdana" pitchFamily="34" charset="0"/>
              </a:rPr>
              <a:t>∙</a:t>
            </a:r>
            <a:r>
              <a:rPr lang="ru-RU" sz="4000" b="1" i="1">
                <a:solidFill>
                  <a:srgbClr val="000000"/>
                </a:solidFill>
                <a:latin typeface="Verdana" pitchFamily="34" charset="0"/>
              </a:rPr>
              <a:t>3</a:t>
            </a:r>
            <a:r>
              <a:rPr lang="ru-RU" sz="4000" b="1">
                <a:solidFill>
                  <a:srgbClr val="000000"/>
                </a:solidFill>
                <a:latin typeface="Verdana" pitchFamily="34" charset="0"/>
              </a:rPr>
              <a:t>∙</a:t>
            </a:r>
            <a:r>
              <a:rPr lang="ru-RU" sz="4000" b="1" i="1">
                <a:solidFill>
                  <a:srgbClr val="000000"/>
                </a:solidFill>
                <a:latin typeface="Verdana" pitchFamily="34" charset="0"/>
              </a:rPr>
              <a:t>4</a:t>
            </a:r>
            <a:r>
              <a:rPr lang="ru-RU" sz="4000" b="1">
                <a:solidFill>
                  <a:srgbClr val="000000"/>
                </a:solidFill>
                <a:latin typeface="Verdana" pitchFamily="34" charset="0"/>
              </a:rPr>
              <a:t>∙</a:t>
            </a:r>
            <a:r>
              <a:rPr lang="ru-RU" sz="4000" b="1" i="1">
                <a:solidFill>
                  <a:srgbClr val="000000"/>
                </a:solidFill>
                <a:latin typeface="Verdana" pitchFamily="34" charset="0"/>
              </a:rPr>
              <a:t>5</a:t>
            </a:r>
            <a:r>
              <a:rPr lang="ru-RU" sz="4000" b="1">
                <a:solidFill>
                  <a:srgbClr val="000000"/>
                </a:solidFill>
                <a:latin typeface="Verdana" pitchFamily="34" charset="0"/>
              </a:rPr>
              <a:t>∙</a:t>
            </a:r>
            <a:r>
              <a:rPr lang="ru-RU" sz="4000" b="1" i="1">
                <a:solidFill>
                  <a:srgbClr val="000000"/>
                </a:solidFill>
                <a:latin typeface="Verdana" pitchFamily="34" charset="0"/>
              </a:rPr>
              <a:t>6</a:t>
            </a:r>
            <a:r>
              <a:rPr lang="ru-RU" sz="4000" b="1">
                <a:solidFill>
                  <a:srgbClr val="000000"/>
                </a:solidFill>
                <a:latin typeface="Verdana" pitchFamily="34" charset="0"/>
              </a:rPr>
              <a:t>∙</a:t>
            </a:r>
            <a:r>
              <a:rPr lang="ru-RU" sz="4000" b="1" i="1">
                <a:solidFill>
                  <a:srgbClr val="000000"/>
                </a:solidFill>
                <a:latin typeface="Verdana" pitchFamily="34" charset="0"/>
              </a:rPr>
              <a:t>7</a:t>
            </a:r>
          </a:p>
        </p:txBody>
      </p:sp>
      <p:sp>
        <p:nvSpPr>
          <p:cNvPr id="1946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01013" y="5949950"/>
            <a:ext cx="647700" cy="64770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0066FF"/>
              </a:gs>
              <a:gs pos="100000">
                <a:srgbClr val="0000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TextBox 16"/>
          <p:cNvSpPr txBox="1">
            <a:spLocks noChangeArrowheads="1"/>
          </p:cNvSpPr>
          <p:nvPr/>
        </p:nvSpPr>
        <p:spPr bwMode="auto">
          <a:xfrm>
            <a:off x="6154738" y="5019675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6600FF"/>
                </a:solidFill>
                <a:latin typeface="Times New Roman" pitchFamily="18" charset="0"/>
              </a:rPr>
              <a:t>Ответ: 42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  <p:bldP spid="194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2F2F47"/>
            </a:gs>
            <a:gs pos="100000">
              <a:srgbClr val="FFC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3"/>
          <p:cNvSpPr>
            <a:spLocks noChangeArrowheads="1"/>
          </p:cNvSpPr>
          <p:nvPr/>
        </p:nvSpPr>
        <p:spPr bwMode="auto">
          <a:xfrm>
            <a:off x="4932363" y="74613"/>
            <a:ext cx="411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FF0066"/>
                </a:solidFill>
                <a:latin typeface="Verdana" pitchFamily="34" charset="0"/>
              </a:rPr>
              <a:t>Из истории</a:t>
            </a:r>
            <a:r>
              <a:rPr lang="ru-RU" sz="4400" b="1" i="1">
                <a:solidFill>
                  <a:srgbClr val="FF0066"/>
                </a:solidFill>
                <a:latin typeface="Verdana" pitchFamily="34" charset="0"/>
              </a:rPr>
              <a:t> 10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900113" y="2363788"/>
            <a:ext cx="79660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>
                <a:solidFill>
                  <a:srgbClr val="000000"/>
                </a:solidFill>
              </a:rPr>
              <a:t>Кто в раннем возрасте нашёл быстрый способ сложения натуральных чисел от 1 до 100</a:t>
            </a:r>
          </a:p>
        </p:txBody>
      </p:sp>
      <p:sp>
        <p:nvSpPr>
          <p:cNvPr id="20484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01013" y="5949950"/>
            <a:ext cx="647700" cy="64770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990099">
                  <a:alpha val="46999"/>
                </a:srgbClr>
              </a:gs>
              <a:gs pos="100000">
                <a:srgbClr val="6600FF">
                  <a:alpha val="6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6" name="TextBox 16"/>
          <p:cNvSpPr txBox="1">
            <a:spLocks noChangeArrowheads="1"/>
          </p:cNvSpPr>
          <p:nvPr/>
        </p:nvSpPr>
        <p:spPr bwMode="auto">
          <a:xfrm>
            <a:off x="5578475" y="5164138"/>
            <a:ext cx="30972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990099"/>
                </a:solidFill>
                <a:latin typeface="Times New Roman" pitchFamily="18" charset="0"/>
              </a:rPr>
              <a:t>Ответ: </a:t>
            </a:r>
            <a:r>
              <a:rPr lang="ru-RU" sz="3200" b="1" i="1">
                <a:solidFill>
                  <a:srgbClr val="990099"/>
                </a:solidFill>
              </a:rPr>
              <a:t>Гаусс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6" grpId="0"/>
    </p:bldLst>
  </p:timing>
</p:sld>
</file>

<file path=ppt/theme/theme1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907</TotalTime>
  <Words>392</Words>
  <Application>Microsoft Office PowerPoint</Application>
  <PresentationFormat>Экран (4:3)</PresentationFormat>
  <Paragraphs>91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Wingdings</vt:lpstr>
      <vt:lpstr>Calibri</vt:lpstr>
      <vt:lpstr>Verdana</vt:lpstr>
      <vt:lpstr>Times New Roman</vt:lpstr>
      <vt:lpstr>Arial Unicode MS</vt:lpstr>
      <vt:lpstr>Точки</vt:lpstr>
      <vt:lpstr>Точки</vt:lpstr>
      <vt:lpstr>5 класс  «Своя игра» по теме «Натуральные числа»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класс  «Своя игра» по теме «Натуральные числа»</dc:title>
  <dc:creator>User</dc:creator>
  <cp:lastModifiedBy>Admin</cp:lastModifiedBy>
  <cp:revision>18</cp:revision>
  <dcterms:created xsi:type="dcterms:W3CDTF">2011-02-20T19:16:33Z</dcterms:created>
  <dcterms:modified xsi:type="dcterms:W3CDTF">2013-11-08T17:29:55Z</dcterms:modified>
</cp:coreProperties>
</file>