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0E4A-78DC-4E8F-9EA5-5EA8F75BC40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AA58-9AEC-436D-919F-42C89D92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138D-C6CD-4B94-97C2-0ECF57AF03F4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C851-4E77-4EB9-83A1-8CC56A854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4DEF-CA84-4FBA-8479-4143028C538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F800-59BD-4CCC-950E-C93C0F58F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B91E-93CE-4CEF-883C-8901E73A9BA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EE0C-FEEE-4043-A13D-1605673D5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F375-F9AE-4D40-85CF-24B9000DE429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48B6-5FE9-40DF-A5FD-9E516739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9DDD-62B0-443B-9FF3-BCB0C2CCC019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1C3C-5E55-4F56-8C67-104FBAD6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C214-1C90-43BF-9FCA-85489D770CC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3A9-079C-404D-A507-88B229848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E45C-4EE5-4F72-B8B5-F29347CF37E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E68-C44B-4BD3-881A-E84461AA9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3D2E-2AD3-4F27-9AE5-38D46319B80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C616-7D03-4589-95B3-85A70E9B8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4AAD-9438-4165-AAFD-5092BC740CB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B348-211E-43EF-87F5-27904C1F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7A40-9DF5-448B-92E6-9618DA41041E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1232-E9C5-4DB3-B67B-6AEA9A1C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3D3B64-3933-4264-8B75-F3E2B12D617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2CA05-D6FA-4437-823A-39B9C490B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vartist.narod.ru/text1/48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697" y="1384286"/>
            <a:ext cx="8101041" cy="35004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>Урок по русскому языку                          </a:t>
            </a:r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/>
            </a:r>
            <a:br>
              <a:rPr lang="en-US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</a:br>
            <a:r>
              <a:rPr lang="ru-RU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>   1 курс</a:t>
            </a:r>
            <a:br>
              <a:rPr lang="ru-RU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</a:br>
            <a:r>
              <a:rPr lang="ru-RU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>Орфоэпические нормы:  </a:t>
            </a:r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/>
            </a:r>
            <a:br>
              <a:rPr lang="en-US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</a:br>
            <a:r>
              <a:rPr lang="ru-RU" sz="4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itchFamily="2" charset="0"/>
              </a:rPr>
              <a:t>произносительные и нормы ударения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214938"/>
            <a:ext cx="8715375" cy="1466850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Автор: Пономарёва</a:t>
            </a:r>
            <a:r>
              <a:rPr lang="en-US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 </a:t>
            </a:r>
            <a:r>
              <a:rPr lang="ru-RU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О.В.,</a:t>
            </a:r>
            <a:r>
              <a:rPr lang="en-US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 </a:t>
            </a:r>
            <a:r>
              <a:rPr lang="ru-RU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преподаватель ГБПОУ</a:t>
            </a:r>
            <a:endParaRPr lang="en-US" b="1" smtClean="0">
              <a:solidFill>
                <a:srgbClr val="0230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itchFamily="34" charset="0"/>
            </a:endParaRPr>
          </a:p>
          <a:p>
            <a:pPr marR="0" algn="ctr" eaLnBrk="1" hangingPunct="1">
              <a:defRPr/>
            </a:pPr>
            <a:r>
              <a:rPr lang="ru-RU" b="1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 «Шадринский политехнический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Слова с вариантным ударением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2643188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i="1" smtClean="0"/>
              <a:t>ПодрОстковый – подросткОвый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i="1" smtClean="0"/>
              <a:t>                       Иначе – инАче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i="1" smtClean="0"/>
              <a:t>                        кЕта – кетА</a:t>
            </a:r>
            <a:endParaRPr lang="ru-RU" sz="3600" smtClean="0"/>
          </a:p>
          <a:p>
            <a:pPr algn="ctr" eaLnBrk="1" hangingPunct="1"/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Место ударения зависит от происхождения слова. 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57188" y="2468563"/>
            <a:ext cx="8786812" cy="1320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i="1" smtClean="0"/>
              <a:t>  ДиспансЕр, жалюзИ,  абажУр,</a:t>
            </a:r>
            <a:r>
              <a:rPr lang="en-US" sz="3200" i="1" smtClean="0"/>
              <a:t> </a:t>
            </a:r>
            <a:r>
              <a:rPr lang="ru-RU" sz="3200" i="1" smtClean="0"/>
              <a:t>                                                                                    абсУрд,абрикОс.</a:t>
            </a:r>
            <a:r>
              <a:rPr lang="ru-RU" sz="3200" smtClean="0"/>
              <a:t>(франц.)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23555" name="Рисунок 3" descr="0_8d56b_13184d0f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572000"/>
            <a:ext cx="25955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7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929063"/>
            <a:ext cx="22987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597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Часто ударение определяется конечным сочетанием гласных  и согласных.</a:t>
            </a:r>
            <a:endParaRPr lang="ru-RU" b="1" i="1" smtClean="0">
              <a:solidFill>
                <a:schemeClr val="tx2"/>
              </a:solidFill>
            </a:endParaRPr>
          </a:p>
          <a:p>
            <a:pPr eaLnBrk="1" hangingPunct="1"/>
            <a:endParaRPr lang="ru-RU" i="1" smtClean="0"/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sz="3200" i="1" smtClean="0"/>
              <a:t>-Ал: пенАл, финАл;</a:t>
            </a:r>
            <a:endParaRPr lang="ru-RU" sz="3200" smtClean="0"/>
          </a:p>
          <a:p>
            <a:pPr eaLnBrk="1" hangingPunct="1"/>
            <a:r>
              <a:rPr lang="ru-RU" sz="3200" i="1" smtClean="0"/>
              <a:t>- лОг </a:t>
            </a:r>
            <a:r>
              <a:rPr lang="ru-RU" sz="3200" smtClean="0"/>
              <a:t>(неодушевленные предметы) </a:t>
            </a:r>
            <a:r>
              <a:rPr lang="ru-RU" sz="3200" i="1" smtClean="0"/>
              <a:t>каталОг, монолОг, некролОг;</a:t>
            </a:r>
            <a:endParaRPr lang="ru-RU" sz="3200" smtClean="0"/>
          </a:p>
          <a:p>
            <a:pPr eaLnBrk="1" hangingPunct="1"/>
            <a:r>
              <a:rPr lang="ru-RU" sz="3200" i="1" smtClean="0"/>
              <a:t>- провОд </a:t>
            </a:r>
            <a:r>
              <a:rPr lang="ru-RU" sz="3200" smtClean="0"/>
              <a:t>(в сложных словах) </a:t>
            </a:r>
            <a:r>
              <a:rPr lang="ru-RU" sz="3200" i="1" smtClean="0"/>
              <a:t>бензопровОд, мусоропровОд, водопровОд, </a:t>
            </a:r>
            <a:r>
              <a:rPr lang="ru-RU" sz="3200" smtClean="0"/>
              <a:t>но: </a:t>
            </a:r>
            <a:r>
              <a:rPr lang="ru-RU" sz="3200" i="1" smtClean="0"/>
              <a:t>электропрОвод</a:t>
            </a:r>
            <a:r>
              <a:rPr lang="ru-RU" sz="3200" smtClean="0"/>
              <a:t>.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ударение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Я люблю читать книгу в папином кресле. </a:t>
            </a:r>
          </a:p>
          <a:p>
            <a:pPr eaLnBrk="1" hangingPunct="1"/>
            <a:r>
              <a:rPr lang="ru-RU" smtClean="0"/>
              <a:t>Я люблю читать книгу в папином кресле. </a:t>
            </a:r>
          </a:p>
          <a:p>
            <a:pPr eaLnBrk="1" hangingPunct="1"/>
            <a:r>
              <a:rPr lang="ru-RU" smtClean="0"/>
              <a:t>Я люблю читать книгу в папином кресле.</a:t>
            </a:r>
          </a:p>
          <a:p>
            <a:pPr eaLnBrk="1" hangingPunct="1"/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428750" y="1928813"/>
            <a:ext cx="785813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00438" y="2428875"/>
            <a:ext cx="78581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43438" y="2857500"/>
            <a:ext cx="11430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606" name="Рисунок 14" descr="0_89923_9a76cf37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500563"/>
            <a:ext cx="24384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Ошибка в ударении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1143000"/>
            <a:ext cx="6786563" cy="49831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   Граничит с преступлением,</a:t>
            </a:r>
            <a:br>
              <a:rPr lang="ru-RU" dirty="0" smtClean="0"/>
            </a:br>
            <a:r>
              <a:rPr lang="ru-RU" dirty="0" smtClean="0"/>
              <a:t>        Пускай запомнит это млад и стар.</a:t>
            </a:r>
            <a:br>
              <a:rPr lang="ru-RU" dirty="0" smtClean="0"/>
            </a:br>
            <a:r>
              <a:rPr lang="ru-RU" dirty="0" smtClean="0"/>
              <a:t>        Ни молодым, ни старым</a:t>
            </a:r>
            <a:br>
              <a:rPr lang="ru-RU" dirty="0" smtClean="0"/>
            </a:br>
            <a:r>
              <a:rPr lang="ru-RU" dirty="0" smtClean="0"/>
              <a:t>        Нельзя одним ударом</a:t>
            </a:r>
            <a:br>
              <a:rPr lang="ru-RU" dirty="0" smtClean="0"/>
            </a:br>
            <a:r>
              <a:rPr lang="ru-RU" dirty="0" smtClean="0"/>
              <a:t>        Не то, что нужно, ставить под удар.</a:t>
            </a:r>
            <a:br>
              <a:rPr lang="ru-RU" dirty="0" smtClean="0"/>
            </a:br>
            <a:r>
              <a:rPr lang="ru-RU" dirty="0" smtClean="0"/>
              <a:t>        Возил не </a:t>
            </a:r>
            <a:r>
              <a:rPr lang="ru-RU" dirty="0" err="1" smtClean="0"/>
              <a:t>шо́фер</a:t>
            </a:r>
            <a:r>
              <a:rPr lang="ru-RU" dirty="0" smtClean="0"/>
              <a:t>, а шофёр.</a:t>
            </a:r>
            <a:br>
              <a:rPr lang="ru-RU" dirty="0" smtClean="0"/>
            </a:br>
            <a:r>
              <a:rPr lang="ru-RU" dirty="0" smtClean="0"/>
              <a:t>        Не </a:t>
            </a:r>
            <a:r>
              <a:rPr lang="ru-RU" dirty="0" err="1" smtClean="0"/>
              <a:t>фа́рфор</a:t>
            </a:r>
            <a:r>
              <a:rPr lang="ru-RU" dirty="0" smtClean="0"/>
              <a:t>, а </a:t>
            </a:r>
            <a:r>
              <a:rPr lang="ru-RU" dirty="0" err="1" smtClean="0"/>
              <a:t>фарфо́р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     Был оглашён не </a:t>
            </a:r>
            <a:r>
              <a:rPr lang="ru-RU" dirty="0" err="1" smtClean="0"/>
              <a:t>при́говор</a:t>
            </a:r>
            <a:r>
              <a:rPr lang="ru-RU" dirty="0" smtClean="0"/>
              <a:t> —</a:t>
            </a:r>
            <a:br>
              <a:rPr lang="ru-RU" dirty="0" smtClean="0"/>
            </a:br>
            <a:r>
              <a:rPr lang="ru-RU" dirty="0" smtClean="0"/>
              <a:t>        Судебный </a:t>
            </a:r>
            <a:r>
              <a:rPr lang="ru-RU" dirty="0" err="1" smtClean="0"/>
              <a:t>пригово́р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       Строгал не </a:t>
            </a:r>
            <a:r>
              <a:rPr lang="ru-RU" dirty="0" err="1" smtClean="0"/>
              <a:t>сто́ляр</a:t>
            </a:r>
            <a:r>
              <a:rPr lang="ru-RU" dirty="0" smtClean="0"/>
              <a:t>, а </a:t>
            </a:r>
            <a:r>
              <a:rPr lang="ru-RU" dirty="0" err="1" smtClean="0"/>
              <a:t>столя́р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        Но </a:t>
            </a:r>
            <a:r>
              <a:rPr lang="ru-RU" dirty="0" err="1" smtClean="0"/>
              <a:t>до́ску</a:t>
            </a:r>
            <a:r>
              <a:rPr lang="ru-RU" dirty="0" smtClean="0"/>
              <a:t> — не доску́. </a:t>
            </a:r>
            <a:br>
              <a:rPr lang="ru-RU" dirty="0" smtClean="0"/>
            </a:br>
            <a:r>
              <a:rPr lang="ru-RU" dirty="0" smtClean="0"/>
              <a:t>        И слушал в одиночестве </a:t>
            </a:r>
            <a:br>
              <a:rPr lang="ru-RU" dirty="0" smtClean="0"/>
            </a:br>
            <a:r>
              <a:rPr lang="ru-RU" dirty="0" smtClean="0"/>
              <a:t>        Не «</a:t>
            </a:r>
            <a:r>
              <a:rPr lang="ru-RU" dirty="0" err="1" smtClean="0"/>
              <a:t>То́ску</a:t>
            </a:r>
            <a:r>
              <a:rPr lang="ru-RU" dirty="0" smtClean="0"/>
              <a:t>», а тоску́».</a:t>
            </a:r>
            <a:br>
              <a:rPr lang="ru-RU" dirty="0" smtClean="0"/>
            </a:br>
            <a:r>
              <a:rPr lang="ru-RU" dirty="0" smtClean="0"/>
              <a:t>                                           (</a:t>
            </a:r>
            <a:r>
              <a:rPr lang="ru-RU" i="1" dirty="0" smtClean="0"/>
              <a:t>Ф.Кривин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Омографы</a:t>
            </a:r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Омографы</a:t>
            </a:r>
            <a:r>
              <a:rPr lang="ru-RU" i="1" smtClean="0"/>
              <a:t> – слова, одинаковые по написанию, но разные по звучанию, называются омографами.</a:t>
            </a:r>
          </a:p>
          <a:p>
            <a:pPr eaLnBrk="1" hangingPunct="1"/>
            <a:r>
              <a:rPr lang="ru-RU" i="1" smtClean="0"/>
              <a:t>крУжки – кружкИ, мУка – мукА, зАмок – замОк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7651" name="Рисунок 3" descr="0_7122a_bc274762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00438"/>
            <a:ext cx="3429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1394700624_zheleznyy-zamo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571875"/>
            <a:ext cx="348773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с вырезом 5"/>
          <p:cNvSpPr/>
          <p:nvPr/>
        </p:nvSpPr>
        <p:spPr>
          <a:xfrm>
            <a:off x="4357688" y="4714875"/>
            <a:ext cx="1143000" cy="698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Лингвистическая загадка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57188" y="2468563"/>
            <a:ext cx="8229600" cy="3746500"/>
          </a:xfrm>
        </p:spPr>
        <p:txBody>
          <a:bodyPr/>
          <a:lstStyle/>
          <a:p>
            <a:pPr algn="ctr" eaLnBrk="1" hangingPunct="1"/>
            <a:r>
              <a:rPr lang="ru-RU" sz="3600" i="1" smtClean="0"/>
              <a:t>Хлопок, трусить, избегать.</a:t>
            </a:r>
            <a:endParaRPr lang="ru-RU" sz="3600" smtClean="0"/>
          </a:p>
          <a:p>
            <a:pPr eaLnBrk="1" hangingPunct="1"/>
            <a:endParaRPr lang="ru-RU" sz="3600" smtClean="0"/>
          </a:p>
        </p:txBody>
      </p:sp>
      <p:pic>
        <p:nvPicPr>
          <p:cNvPr id="28675" name="Рисунок 5" descr="question-mark-crop-642x5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071813"/>
            <a:ext cx="4143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i="1" smtClean="0"/>
              <a:t>Рефлексивный экран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Сегодня я узнал…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Было интересно…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Было трудно…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выполнял задания…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понял, что…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Теперь я могу…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почувствовал, что…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приобрел…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научился…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i="1" dirty="0" smtClean="0"/>
              <a:t>У меня получилось 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i="1" dirty="0" smtClean="0"/>
              <a:t>Я смог…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Я  попробую…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Меня удивило…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Урок дал мне для жизни…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Мне захотелось…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187450" y="1844675"/>
            <a:ext cx="7643813" cy="4214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Menuet script"/>
              </a:rPr>
              <a:t>Русский язык в умелых руках и опытных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Menuet script"/>
              </a:rPr>
              <a:t>устах – красив, певуч, выразителен, гибок,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Menuet script"/>
              </a:rPr>
              <a:t>послушен, ловок и вместителен.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Menuet script"/>
              </a:rPr>
              <a:t>                                                     А.И Куприн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2" name="Рисунок 5" descr="inkwell-with-feather-pen-h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27162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76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389437"/>
          </a:xfrm>
        </p:spPr>
        <p:txBody>
          <a:bodyPr/>
          <a:lstStyle/>
          <a:p>
            <a:pPr eaLnBrk="1" hangingPunct="1"/>
            <a:r>
              <a:rPr lang="ru-RU" smtClean="0"/>
              <a:t>1.Тест на сайте: http://russkiy-na-5.ru/articles/525</a:t>
            </a:r>
          </a:p>
          <a:p>
            <a:pPr eaLnBrk="1" hangingPunct="1"/>
            <a:r>
              <a:rPr lang="ru-RU" smtClean="0"/>
              <a:t>2.Подготовка к экзамену. Справочник Д.Э. Розенталя </a:t>
            </a:r>
            <a:r>
              <a:rPr lang="ru-RU" u="sng" smtClean="0">
                <a:hlinkClick r:id="rId2"/>
              </a:rPr>
              <a:t>http://evartist.narod.ru/text1/48.htm</a:t>
            </a:r>
            <a:endParaRPr lang="ru-RU" smtClean="0"/>
          </a:p>
          <a:p>
            <a:pPr eaLnBrk="1" hangingPunct="1"/>
            <a:r>
              <a:rPr lang="ru-RU" b="1" smtClean="0"/>
              <a:t> Задание по выбору: </a:t>
            </a:r>
            <a:endParaRPr lang="ru-RU" smtClean="0"/>
          </a:p>
          <a:p>
            <a:pPr eaLnBrk="1" hangingPunct="1"/>
            <a:r>
              <a:rPr lang="ru-RU" smtClean="0"/>
              <a:t>«3»</a:t>
            </a:r>
            <a:r>
              <a:rPr lang="ru-RU" b="1" smtClean="0"/>
              <a:t> -</a:t>
            </a:r>
            <a:r>
              <a:rPr lang="ru-RU" b="1" u="sng" smtClean="0"/>
              <a:t> </a:t>
            </a:r>
            <a:r>
              <a:rPr lang="ru-RU" smtClean="0"/>
              <a:t>[6] упражнение 55, с.34.</a:t>
            </a:r>
          </a:p>
          <a:p>
            <a:pPr eaLnBrk="1" hangingPunct="1"/>
            <a:r>
              <a:rPr lang="ru-RU" smtClean="0"/>
              <a:t>«4» ,«5»  }</a:t>
            </a:r>
            <a:r>
              <a:rPr lang="ru-RU" b="1" smtClean="0"/>
              <a:t>1.</a:t>
            </a:r>
            <a:r>
              <a:rPr lang="ru-RU" smtClean="0"/>
              <a:t>  [6] упражнение 58 , с.35.  </a:t>
            </a:r>
            <a:r>
              <a:rPr lang="ru-RU" b="1" smtClean="0"/>
              <a:t>2. </a:t>
            </a:r>
            <a:r>
              <a:rPr lang="ru-RU" smtClean="0"/>
              <a:t>Выписать из орфоэпического словаря 10 слов, имеющих вариантное ударение, расставить ударение в словах.</a:t>
            </a:r>
          </a:p>
          <a:p>
            <a:pPr eaLnBrk="1" hangingPunct="1"/>
            <a:endParaRPr lang="ru-RU" smtClean="0"/>
          </a:p>
        </p:txBody>
      </p:sp>
      <p:pic>
        <p:nvPicPr>
          <p:cNvPr id="31747" name="Рисунок 3" descr="24198038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500563"/>
            <a:ext cx="27860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должны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Повторить материал по ранее изученной теме «Фонетические единицы языка», </a:t>
            </a:r>
            <a:endParaRPr lang="en-US" smtClean="0"/>
          </a:p>
          <a:p>
            <a:pPr eaLnBrk="1" hangingPunct="1"/>
            <a:r>
              <a:rPr lang="ru-RU" smtClean="0"/>
              <a:t>Повторить и обобщить материал по теме «Орфоэпические нормы: произносительные и нормы ударения», </a:t>
            </a:r>
            <a:endParaRPr lang="en-US" smtClean="0"/>
          </a:p>
          <a:p>
            <a:pPr eaLnBrk="1" hangingPunct="1"/>
            <a:r>
              <a:rPr lang="ru-RU" smtClean="0"/>
              <a:t>Подготовиться  к итоговому экзамену по дисциплине.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f20090918141730-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429125"/>
            <a:ext cx="1854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деятельности студентов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Закрепить ранее изученный материал о фонетических единицах языка;</a:t>
            </a:r>
          </a:p>
          <a:p>
            <a:pPr eaLnBrk="1" hangingPunct="1"/>
            <a:r>
              <a:rPr lang="ru-RU" smtClean="0"/>
              <a:t>Повторить и закрепить материал об орфоэпических нормах: нормах произношения и ударения русского языка;</a:t>
            </a:r>
          </a:p>
          <a:p>
            <a:pPr eaLnBrk="1" hangingPunct="1"/>
            <a:r>
              <a:rPr lang="ru-RU" smtClean="0"/>
              <a:t>Обогащать словарный запас;</a:t>
            </a:r>
          </a:p>
          <a:p>
            <a:pPr eaLnBrk="1" hangingPunct="1"/>
            <a:r>
              <a:rPr lang="ru-RU" smtClean="0"/>
              <a:t>Совершенствовать навыки самостоятельно  делать выводы и составлять опорный конспект; </a:t>
            </a:r>
          </a:p>
          <a:p>
            <a:pPr eaLnBrk="1" hangingPunct="1"/>
            <a:r>
              <a:rPr lang="ru-RU" smtClean="0"/>
              <a:t>Совершенствовать навыки работы со словарями русского языка.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675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следующие вопросы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768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1. </a:t>
            </a:r>
            <a:r>
              <a:rPr lang="ru-RU" smtClean="0"/>
              <a:t>Что изучает раздел «Фонетика»?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2. </a:t>
            </a:r>
            <a:r>
              <a:rPr lang="ru-RU" smtClean="0"/>
              <a:t>Какую функцию выполняют звуки речи?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3. </a:t>
            </a:r>
            <a:r>
              <a:rPr lang="ru-RU" smtClean="0"/>
              <a:t>Что такое фонема?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4. </a:t>
            </a:r>
            <a:r>
              <a:rPr lang="ru-RU" smtClean="0"/>
              <a:t>Что такое слог?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5. </a:t>
            </a:r>
            <a:r>
              <a:rPr lang="ru-RU" smtClean="0"/>
              <a:t>Сколько слогов в слове?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6.  </a:t>
            </a:r>
            <a:r>
              <a:rPr lang="ru-RU" smtClean="0"/>
              <a:t>Какой слог называется открытым, какой закрытым?</a:t>
            </a:r>
          </a:p>
        </p:txBody>
      </p:sp>
      <p:pic>
        <p:nvPicPr>
          <p:cNvPr id="16387" name="Рисунок 4" descr="0_69861_7d079ff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3857625"/>
            <a:ext cx="1725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2969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Игра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400" b="1" dirty="0" smtClean="0"/>
              <a:t>«Определи количество слогов в слове»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3600" smtClean="0"/>
              <a:t>Математический, рассудительный, пурпуровая, огненное, дремлющее, акцентологическое, чудная, полотняный, пронизанные, самоотверженный.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96558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14906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Ударение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/>
              <a:t>Ударение</a:t>
            </a:r>
            <a:r>
              <a:rPr lang="ru-RU" smtClean="0"/>
              <a:t> – </a:t>
            </a:r>
            <a:r>
              <a:rPr lang="ru-RU" sz="3200" smtClean="0"/>
              <a:t>это выделение одного слога с большей силой голоса.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200" smtClean="0"/>
              <a:t>Пример:</a:t>
            </a:r>
            <a:r>
              <a:rPr lang="ru-RU" smtClean="0"/>
              <a:t>              </a:t>
            </a:r>
            <a:r>
              <a:rPr lang="ru-RU" sz="3200" smtClean="0"/>
              <a:t>кольцо́,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    ру́сский,                 поря́дочный,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                       сло́во,              со́лнце.</a:t>
            </a:r>
            <a:r>
              <a:rPr lang="ru-RU" smtClean="0"/>
              <a:t>              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ударения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1.  Выделяет слово в потоке речи и способствует его узнаванию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2.  Играет роль смыслоразличительного средства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3.  Участвует в ритмической организации 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ударение разноместное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2468563"/>
            <a:ext cx="8229600" cy="4389437"/>
          </a:xfrm>
        </p:spPr>
        <p:txBody>
          <a:bodyPr/>
          <a:lstStyle/>
          <a:p>
            <a:pPr eaLnBrk="1" hangingPunct="1"/>
            <a:r>
              <a:rPr lang="ru-RU" sz="3200" i="1" smtClean="0"/>
              <a:t>дОмик, </a:t>
            </a:r>
          </a:p>
          <a:p>
            <a:pPr eaLnBrk="1" hangingPunct="1"/>
            <a:r>
              <a:rPr lang="ru-RU" sz="3200" i="1" smtClean="0"/>
              <a:t>вЫнес, </a:t>
            </a:r>
          </a:p>
          <a:p>
            <a:pPr eaLnBrk="1" hangingPunct="1"/>
            <a:r>
              <a:rPr lang="ru-RU" sz="3200" i="1" smtClean="0"/>
              <a:t>облегчИть, </a:t>
            </a:r>
          </a:p>
          <a:p>
            <a:pPr eaLnBrk="1" hangingPunct="1"/>
            <a:r>
              <a:rPr lang="ru-RU" sz="3200" i="1" smtClean="0"/>
              <a:t>кладовАя, </a:t>
            </a:r>
          </a:p>
          <a:p>
            <a:pPr eaLnBrk="1" hangingPunct="1"/>
            <a:r>
              <a:rPr lang="ru-RU" sz="3200" i="1" smtClean="0"/>
              <a:t>позвонИшь.</a:t>
            </a:r>
            <a:endParaRPr lang="ru-RU" sz="3200" smtClean="0"/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Ударение может быть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4389438"/>
          </a:xfrm>
        </p:spPr>
        <p:txBody>
          <a:bodyPr/>
          <a:lstStyle/>
          <a:p>
            <a:pPr eaLnBrk="1" hangingPunct="1"/>
            <a:r>
              <a:rPr lang="ru-RU" sz="3200" i="1" smtClean="0"/>
              <a:t>ВЫбежать – выбегАть, травА – трАвы</a:t>
            </a:r>
            <a:r>
              <a:rPr lang="ru-RU" sz="3200" smtClean="0"/>
              <a:t>, слОво – словА, прАвить – правИтель.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21507" name="Рисунок 3" descr="runn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983038"/>
            <a:ext cx="25003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446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Agency FB</vt:lpstr>
      <vt:lpstr>Menuet script</vt:lpstr>
      <vt:lpstr>Поток</vt:lpstr>
      <vt:lpstr>Поток</vt:lpstr>
      <vt:lpstr>Поток</vt:lpstr>
      <vt:lpstr>Поток</vt:lpstr>
      <vt:lpstr>Слайд 1</vt:lpstr>
      <vt:lpstr>На уроке должны </vt:lpstr>
      <vt:lpstr>  Цели деятельности студентов</vt:lpstr>
      <vt:lpstr>Ответьте на следующие вопросы</vt:lpstr>
      <vt:lpstr>Игра   «Определи количество слогов в слове»</vt:lpstr>
      <vt:lpstr>Ударение</vt:lpstr>
      <vt:lpstr>Функции ударения </vt:lpstr>
      <vt:lpstr>Русское ударение разноместное</vt:lpstr>
      <vt:lpstr>Ударение может быть подвижным</vt:lpstr>
      <vt:lpstr>Слова с вариантным ударением</vt:lpstr>
      <vt:lpstr>Место ударения зависит от происхождения слова. </vt:lpstr>
      <vt:lpstr>Слайд 12</vt:lpstr>
      <vt:lpstr>Логическое ударение</vt:lpstr>
      <vt:lpstr>Ошибка в ударении</vt:lpstr>
      <vt:lpstr>Омографы</vt:lpstr>
      <vt:lpstr>Лингвистическая загадка</vt:lpstr>
      <vt:lpstr>Рефлексивный экран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 по русскому языку                              1 курс Орфоэпические нормы:   произносительные и нормы ударения  </dc:title>
  <cp:lastModifiedBy>User</cp:lastModifiedBy>
  <cp:revision>24</cp:revision>
  <dcterms:modified xsi:type="dcterms:W3CDTF">2014-10-27T06:24:55Z</dcterms:modified>
</cp:coreProperties>
</file>