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57" r:id="rId5"/>
    <p:sldId id="270" r:id="rId6"/>
    <p:sldId id="256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60000"/>
    <a:srgbClr val="5247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7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2F106-6C59-4597-92C0-68345E22B9A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634B9-C520-409E-9976-0BEF377A6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34B9-C520-409E-9976-0BEF377A6F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Основную информацию</a:t>
            </a:r>
            <a:r>
              <a:rPr lang="ru-RU" baseline="0" dirty="0" smtClean="0"/>
              <a:t> выступающей группы остальные обучающиеся фиксируют в тетрадях.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34B9-C520-409E-9976-0BEF377A6F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Основную информацию</a:t>
            </a:r>
            <a:r>
              <a:rPr lang="ru-RU" baseline="0" dirty="0" smtClean="0"/>
              <a:t> выступающей группы остальные обучающиеся фиксируют в тетрадях.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34B9-C520-409E-9976-0BEF377A6F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Основную информацию</a:t>
            </a:r>
            <a:r>
              <a:rPr lang="ru-RU" baseline="0" dirty="0" smtClean="0"/>
              <a:t> выступающей группы остальные обучающиеся фиксируют в тетрадях.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34B9-C520-409E-9976-0BEF377A6F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Основную информацию</a:t>
            </a:r>
            <a:r>
              <a:rPr lang="ru-RU" baseline="0" dirty="0" smtClean="0"/>
              <a:t> выступающей группы остальные обучающиеся фиксируют в тетрадях.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34B9-C520-409E-9976-0BEF377A6F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Основную информацию</a:t>
            </a:r>
            <a:r>
              <a:rPr lang="ru-RU" baseline="0" dirty="0" smtClean="0"/>
              <a:t> выступающей группы остальные обучающиеся фиксируют в тетрадях.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34B9-C520-409E-9976-0BEF377A6F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Основную информацию</a:t>
            </a:r>
            <a:r>
              <a:rPr lang="ru-RU" baseline="0" dirty="0" smtClean="0"/>
              <a:t> выступающей группы остальные обучающиеся фиксируют в тетрадях.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34B9-C520-409E-9976-0BEF377A6F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Основную информацию</a:t>
            </a:r>
            <a:r>
              <a:rPr lang="ru-RU" baseline="0" dirty="0" smtClean="0"/>
              <a:t> выступающей группы остальные обучающиеся фиксируют в тетрадях.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34B9-C520-409E-9976-0BEF377A6F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9628-AF66-458B-9B52-92968441840C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0809DC-A388-4B9C-A98F-F9A41CEB9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47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6DB4B-59AF-47F8-AF4B-A1C0CB8BACE0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40E1-987D-4033-94FA-C9AB9A516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1737505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5546-2770-41AD-B4A0-DD8BB996AEF8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1506-8383-4AD5-BAD9-D01A18281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421627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D92E-CDFD-4461-9D15-E751F4E88528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7B2C-B1E1-4365-B5C6-CCCACD526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4308146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F5B7-ACE4-415E-8224-5BAAD8FAD376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D2A32-749D-4098-87BA-E3F26EDC0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302598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C713-6D02-424E-9583-05C8200B8E97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572-C24D-4DFD-8AB4-3A81736D1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967367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85FC-321F-4BC2-8668-4668DCDF0E9C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F482-79B6-4D13-B18E-16694DA9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598465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4C72-A7E8-4C19-9A48-2D393D96A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5106-F88D-4F06-8476-0EB64F2411D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601600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3716-C36D-42F9-9765-D64DBC357C5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7C7C-A498-42FC-A29A-BE29631B6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670502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1695-258B-4FE7-8ECC-ACF39C747C0E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60E1-E540-4A41-A726-CF0BA5CF6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115648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7F65-3D9A-4FE4-996E-E5A164CADD77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7D37-3B42-423B-A441-A45CD1669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333383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B0CD-0A6A-424C-887C-F7D648D8E6DE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48BD-D2B2-43FE-BAC9-1C832978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033382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615F-6B6A-4CDC-94B8-D1978AA77E9A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B3EC-4F76-4ED6-8BD4-9ED845107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367462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F99B-AB61-4336-94FE-34EC245E9466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FFB7D-9B13-4310-A64E-9D17B85A6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079729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2CB8-6B16-4172-A4E3-619945336D26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DD5B-FA5D-4CF1-B084-FD4EAE48C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555342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7D4D-B5A4-4E41-A007-EC944DE45B01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8306-E0B6-4725-8E10-ADD141C2C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559187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AFDF-7ABE-4115-B6E5-ABF69D5FA8A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FC1C-C8D5-4FE9-B54B-E9AA702FD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8039439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9CF1-AEAE-49C2-AD3C-93B54F1DDEB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0FD2-849E-4DD8-9CBA-90276C959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383336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0903-8301-4488-864A-753631E89DCE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E828-BA94-49FC-9F7A-91B3A6FAC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8458863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4DD2-DED6-4A3D-A0BD-6496C26DE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8D42-CAA7-4690-A6C4-7B0DE7CC0271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244879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087D-4D84-475D-A819-C06FE99BD48F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162C-B368-4B92-9BA2-4AA12BCB0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885380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CA2C-B6CC-49C7-803F-A9C4C395B42F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C81B-560F-4CE9-A4D0-67C3A255E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415934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B442-AD14-4733-9E80-F1581CAC5935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1F5B-25A7-48A0-B03F-AFBAB042B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91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0329-672D-4E8D-88FE-DE762E55AEAC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24CA-0DED-43F1-9DE5-77FFB62CC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247278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25A5-B346-4CF7-9732-B4D99413BD3D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D138-57F3-42F4-B656-D4F9338FC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125624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21BD-C976-4F2B-81D2-EAC5D37A81A7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DB0A-301E-470A-A060-C59674B79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767874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FA11-84EA-4D69-9F2D-8F3A5881FEB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12C5-D016-43BC-9064-1520A01E3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93099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FE58-0FB9-41B8-AA61-6D61F839BF4E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F85A-093A-4E64-A57E-37B212823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0643881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B4C8-2955-4925-BA36-22CD3120AB6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19BB-7579-4B6C-9248-B7FE04B8C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758730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B356-4885-4D42-87D0-52389AA160DE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4A77-4F75-4A35-B638-2BFFF4D6D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657965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17CC-2172-42F4-981C-19089B18B5AA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5848-4D5E-4D27-B6C6-5F279167E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924981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3788-29CA-415A-86F7-1B467C20A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00E8-8106-46F0-AC05-3951A973ED5D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117991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544C-D5DB-48FE-9D53-EAE0C8344B1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D5F4-0098-4DDA-861B-960763263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831041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9279-47EA-42E0-844B-EC7D59F167A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2084-9218-484A-821E-FCAA10D4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652610"/>
      </p:ext>
    </p:extLst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F52B-254A-4B1A-8267-85379381E906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C20C-5511-48A6-9894-30D5A6EBD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0828511"/>
      </p:ext>
    </p:extLst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AE9F-E0AB-4407-AFC0-45AB87175845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EA90-7962-4A0B-91BB-D546A6555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1167718"/>
      </p:ext>
    </p:extLst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23D7-681C-4211-A00A-0F3BDED430CA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993D-C80D-43D7-934B-310274776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932548"/>
      </p:ext>
    </p:extLst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9CB7-4BAE-463B-B121-A42FB9235AC0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23B4-4E3E-493C-984C-AAC00AD52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044961"/>
      </p:ext>
    </p:extLst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E91B-CA05-4F18-B047-687740188D4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E60F-0AAB-4388-A4AC-6B99FA52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53934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F9E3-6C8A-4FEE-9ECE-79A6961A3FB7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A842-842C-4388-B9C1-E5D685A6D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0196100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A342-CB9D-4CFE-90DA-7EAA27833840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4384-4353-44C0-9C58-E4B2E2793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3829586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70B1-397D-4E5C-8110-D07E88902CC9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FE29-4C43-4B05-86BB-0BD78E85C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722784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5DAE-E191-4AEC-80C2-AA9ACB8EBE4E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1AE7-8FB3-4CFA-A0C1-490F3D5C4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55603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93AE-2A28-4EC5-A28D-13C664CD7BEA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F8C2-7777-437B-8CB8-757F998A8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691941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0B578-5EFE-48F4-B8C2-29D581DAF945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618816D-E5D8-4B80-B0A5-B7C67DD57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27" r:id="rId2"/>
    <p:sldLayoutId id="2147483753" r:id="rId3"/>
    <p:sldLayoutId id="2147483728" r:id="rId4"/>
    <p:sldLayoutId id="2147483729" r:id="rId5"/>
    <p:sldLayoutId id="2147483730" r:id="rId6"/>
    <p:sldLayoutId id="2147483731" r:id="rId7"/>
    <p:sldLayoutId id="2147483754" r:id="rId8"/>
    <p:sldLayoutId id="2147483755" r:id="rId9"/>
    <p:sldLayoutId id="2147483732" r:id="rId10"/>
    <p:sldLayoutId id="2147483733" r:id="rId11"/>
  </p:sldLayoutIdLst>
  <p:transition spd="med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CCEB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8CDD7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8CDD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FD450D-31B8-4678-A768-599D847BF13B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939EC-B38B-487F-9CF5-4128D394A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34" r:id="rId2"/>
    <p:sldLayoutId id="2147483757" r:id="rId3"/>
    <p:sldLayoutId id="2147483735" r:id="rId4"/>
    <p:sldLayoutId id="2147483758" r:id="rId5"/>
    <p:sldLayoutId id="2147483736" r:id="rId6"/>
    <p:sldLayoutId id="2147483737" r:id="rId7"/>
    <p:sldLayoutId id="2147483759" r:id="rId8"/>
    <p:sldLayoutId id="2147483760" r:id="rId9"/>
    <p:sldLayoutId id="2147483738" r:id="rId10"/>
    <p:sldLayoutId id="2147483739" r:id="rId11"/>
  </p:sldLayoutIdLst>
  <p:transition spd="med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4122AB-919A-48B4-94F0-7FA0CCE7D5E3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01278-58A0-435F-A76E-14F7305F6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40" r:id="rId2"/>
    <p:sldLayoutId id="2147483762" r:id="rId3"/>
    <p:sldLayoutId id="2147483741" r:id="rId4"/>
    <p:sldLayoutId id="2147483763" r:id="rId5"/>
    <p:sldLayoutId id="2147483742" r:id="rId6"/>
    <p:sldLayoutId id="2147483743" r:id="rId7"/>
    <p:sldLayoutId id="2147483764" r:id="rId8"/>
    <p:sldLayoutId id="2147483765" r:id="rId9"/>
    <p:sldLayoutId id="2147483744" r:id="rId10"/>
    <p:sldLayoutId id="2147483745" r:id="rId11"/>
  </p:sldLayoutIdLst>
  <p:transition spd="med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35B97-0C82-47E1-AB78-540C9A345C70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005C3-850D-415B-B62B-16A103D64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46" r:id="rId2"/>
    <p:sldLayoutId id="2147483767" r:id="rId3"/>
    <p:sldLayoutId id="2147483747" r:id="rId4"/>
    <p:sldLayoutId id="2147483768" r:id="rId5"/>
    <p:sldLayoutId id="2147483748" r:id="rId6"/>
    <p:sldLayoutId id="2147483749" r:id="rId7"/>
    <p:sldLayoutId id="2147483769" r:id="rId8"/>
    <p:sldLayoutId id="2147483770" r:id="rId9"/>
    <p:sldLayoutId id="2147483750" r:id="rId10"/>
    <p:sldLayoutId id="2147483751" r:id="rId11"/>
  </p:sldLayoutIdLst>
  <p:transition spd="med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chitelya.com/istoriya/49723-prezentaciya-obrazovanie-slavyanskih-gosudarstv-6-klass.html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3/4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296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Образование славянских государств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043608" y="4941168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Урок № 8 по истории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29600" cy="5715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Образование Чехии и Польши</a:t>
            </a: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214313" y="857250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Из распавшейся Великоморавской державы выделилось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Чешское государство.</a:t>
            </a:r>
            <a:r>
              <a:rPr lang="ru-RU" sz="2000" i="1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 первой половине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X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века при поддержке знати князья чешского племени, которое проживало около города </a:t>
            </a:r>
            <a:r>
              <a:rPr lang="ru-RU" sz="2000" i="1">
                <a:solidFill>
                  <a:schemeClr val="bg1"/>
                </a:solidFill>
                <a:latin typeface="Book Antiqua" pitchFamily="18" charset="0"/>
              </a:rPr>
              <a:t>Праги,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объединили под своей властью другие племена. </a:t>
            </a:r>
          </a:p>
        </p:txBody>
      </p:sp>
      <p:pic>
        <p:nvPicPr>
          <p:cNvPr id="71682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3571872" cy="4167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9063" y="5000625"/>
            <a:ext cx="49291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Во второй половине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X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века польский князь </a:t>
            </a:r>
            <a:r>
              <a:rPr lang="ru-RU" sz="2000" b="1" u="sng">
                <a:solidFill>
                  <a:schemeClr val="bg1"/>
                </a:solidFill>
                <a:latin typeface="Book Antiqua" pitchFamily="18" charset="0"/>
              </a:rPr>
              <a:t>Мешко I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 (960-992) подчинил себе племена, обосновавшиеся вдоль реки </a:t>
            </a:r>
            <a:r>
              <a:rPr lang="ru-RU" sz="2000" i="1">
                <a:solidFill>
                  <a:schemeClr val="bg1"/>
                </a:solidFill>
                <a:latin typeface="Book Antiqua" pitchFamily="18" charset="0"/>
              </a:rPr>
              <a:t>Вислы.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Он положил начало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Польскому государству. </a:t>
            </a:r>
            <a:endParaRPr lang="ru-RU" sz="2000" b="1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71684" name="Picture 4" descr="Картинки по запросу мешко 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6250" y="2214563"/>
            <a:ext cx="4143375" cy="273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29600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Образование Чехии и Польши</a:t>
            </a: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285750" y="1000125"/>
            <a:ext cx="48577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Объединение Польши завершилось в годы правления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Болеслава </a:t>
            </a:r>
            <a:r>
              <a:rPr lang="en-US" sz="2000" b="1" i="1">
                <a:solidFill>
                  <a:srgbClr val="C00000"/>
                </a:solidFill>
                <a:latin typeface="Book Antiqua" pitchFamily="18" charset="0"/>
              </a:rPr>
              <a:t>I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Храброго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 (992-1025). Ему удалось присоединить южные польские земли. В город </a:t>
            </a:r>
            <a:r>
              <a:rPr lang="ru-RU" sz="2000" i="1">
                <a:solidFill>
                  <a:schemeClr val="bg1"/>
                </a:solidFill>
                <a:latin typeface="Book Antiqua" pitchFamily="18" charset="0"/>
              </a:rPr>
              <a:t>Краков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была перенесена столица Польши. Болеславу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I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на время удалось захватить Чехию с Прагой, но вскоре Чехия освободилась от его власти.</a:t>
            </a:r>
          </a:p>
        </p:txBody>
      </p:sp>
      <p:pic>
        <p:nvPicPr>
          <p:cNvPr id="5" name="Picture 8" descr="File:Jan Bogumił Jacobi - Bolesław Chrobry.jpg"/>
          <p:cNvPicPr>
            <a:picLocks noChangeAspect="1" noChangeArrowheads="1"/>
          </p:cNvPicPr>
          <p:nvPr/>
        </p:nvPicPr>
        <p:blipFill>
          <a:blip r:embed="rId3" cstate="print"/>
          <a:srcRect r="170"/>
          <a:stretch>
            <a:fillRect/>
          </a:stretch>
        </p:blipFill>
        <p:spPr bwMode="auto">
          <a:xfrm>
            <a:off x="4786314" y="857232"/>
            <a:ext cx="4140156" cy="467094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8" descr="300px-Koronacja_Chrobrego_Matej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434340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5000625" y="5857875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Коронация</a:t>
            </a:r>
          </a:p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Болеслава I Храброго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79712" y="548680"/>
          <a:ext cx="52565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общего в занятиях и образе жизни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германцев</a:t>
                      </a:r>
                      <a:r>
                        <a:rPr lang="ru-RU" baseline="0" dirty="0" smtClean="0"/>
                        <a:t> и славян в первые века нашей эры?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2132856"/>
          <a:ext cx="6912768" cy="3321846"/>
        </p:xfrm>
        <a:graphic>
          <a:graphicData uri="http://schemas.openxmlformats.org/drawingml/2006/table">
            <a:tbl>
              <a:tblPr/>
              <a:tblGrid>
                <a:gridCol w="3686727"/>
                <a:gridCol w="3226041"/>
              </a:tblGrid>
              <a:tr h="32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Германцы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Славяне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7"/>
                    </a:solidFill>
                  </a:tcPr>
                </a:tc>
              </a:tr>
              <a:tr h="2987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народное собрание;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военные вожди;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ополчение, дружина;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суд по древним обычаям;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занятия: скотоводство,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ремесло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земледелие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охота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вече;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князья;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дружина;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суд по древним обычаям;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занятия: земледелие,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скотоводство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ремесло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охота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7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316416" y="5949280"/>
            <a:ext cx="360040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Картинки по запросу чехия в средние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5843" name="AutoShape 4" descr="Картинки по запросу чехия в средние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5844" name="Picture 6" descr="Картинки по запросу славянские государства в 11 веке"/>
          <p:cNvPicPr>
            <a:picLocks noChangeAspect="1" noChangeArrowheads="1"/>
          </p:cNvPicPr>
          <p:nvPr/>
        </p:nvPicPr>
        <p:blipFill>
          <a:blip r:embed="rId2" cstate="print">
            <a:lum bright="1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" b="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51520" y="476672"/>
            <a:ext cx="8643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  <a:t>СПАСИБО ЗА ВНИМАНИЕ!</a:t>
            </a:r>
            <a:endParaRPr lang="ru-RU" sz="40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http://uchitelya.com/istoriya/49723-prezentaciya-obrazovanie-slavyanskih-gosudarstv-6-klass.html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Использованные источники: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Великое переселение народов и расселение славян</a:t>
            </a:r>
          </a:p>
          <a:p>
            <a:pPr lvl="0"/>
            <a:r>
              <a:rPr lang="ru-RU" dirty="0" smtClean="0"/>
              <a:t>Занятия и образ жизни славян</a:t>
            </a:r>
          </a:p>
          <a:p>
            <a:pPr lvl="0"/>
            <a:r>
              <a:rPr lang="ru-RU" dirty="0" smtClean="0"/>
              <a:t>Возникновение славянских государств:</a:t>
            </a:r>
          </a:p>
          <a:p>
            <a:pPr>
              <a:buNone/>
            </a:pPr>
            <a:r>
              <a:rPr lang="ru-RU" dirty="0" smtClean="0"/>
              <a:t>-Болгарское государство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Великоморавская</a:t>
            </a:r>
            <a:r>
              <a:rPr lang="ru-RU" dirty="0" smtClean="0"/>
              <a:t> держава</a:t>
            </a:r>
          </a:p>
          <a:p>
            <a:pPr>
              <a:buNone/>
            </a:pPr>
            <a:r>
              <a:rPr lang="ru-RU" dirty="0" smtClean="0"/>
              <a:t>-Чешское и Польское государства</a:t>
            </a:r>
          </a:p>
          <a:p>
            <a:r>
              <a:rPr lang="ru-RU" dirty="0" smtClean="0"/>
              <a:t>Деятельность Кирилла и </a:t>
            </a:r>
            <a:r>
              <a:rPr lang="ru-RU" dirty="0" err="1" smtClean="0"/>
              <a:t>Мефодия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8244408" y="5661248"/>
            <a:ext cx="504056" cy="86409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9"/>
          <p:cNvSpPr>
            <a:spLocks noGrp="1"/>
          </p:cNvSpPr>
          <p:nvPr>
            <p:ph idx="1"/>
          </p:nvPr>
        </p:nvSpPr>
        <p:spPr>
          <a:xfrm>
            <a:off x="214312" y="1571625"/>
            <a:ext cx="8246119" cy="705247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</a:rPr>
              <a:t>В </a:t>
            </a:r>
            <a:r>
              <a:rPr lang="en-US" sz="2000" dirty="0" smtClean="0">
                <a:solidFill>
                  <a:schemeClr val="bg1"/>
                </a:solidFill>
                <a:latin typeface="Book Antiqua" pitchFamily="18" charset="0"/>
              </a:rPr>
              <a:t>VI </a:t>
            </a: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</a:rPr>
              <a:t>веке славяне занимали обширные пространства от Балтийского моря на севере до Дуная и Черного моря на юге. </a:t>
            </a:r>
          </a:p>
          <a:p>
            <a:endParaRPr lang="ru-RU" sz="2000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7150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spc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Расселение славян</a:t>
            </a:r>
            <a:endParaRPr lang="ru-RU" sz="3200" b="1" i="1" spc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348880"/>
            <a:ext cx="43577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3 ветви славян</a:t>
            </a:r>
          </a:p>
        </p:txBody>
      </p:sp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285750" y="8572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С древнейших времен в Прибалтике, в Центральной и Восточной Европе, к востоку от германцев, жили </a:t>
            </a:r>
            <a:r>
              <a:rPr lang="ru-RU" sz="2000" b="1">
                <a:solidFill>
                  <a:schemeClr val="bg1"/>
                </a:solidFill>
                <a:latin typeface="Book Antiqua" pitchFamily="18" charset="0"/>
                <a:hlinkClick r:id="rId4" action="ppaction://hlinkfile"/>
              </a:rPr>
              <a:t>славяне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55576" y="3284984"/>
            <a:ext cx="2664297" cy="1296144"/>
            <a:chOff x="1851430" y="78431"/>
            <a:chExt cx="9156491" cy="729846"/>
          </a:xfrm>
          <a:scene3d>
            <a:camera prst="orthographicFront"/>
            <a:lightRig rig="flat" dir="t"/>
          </a:scene3d>
        </p:grpSpPr>
        <p:sp>
          <p:nvSpPr>
            <p:cNvPr id="15" name="Пятиугольник 14"/>
            <p:cNvSpPr/>
            <p:nvPr/>
          </p:nvSpPr>
          <p:spPr>
            <a:xfrm rot="10800000">
              <a:off x="1851430" y="118978"/>
              <a:ext cx="8414068" cy="689299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ятиугольник 4"/>
            <p:cNvSpPr/>
            <p:nvPr/>
          </p:nvSpPr>
          <p:spPr>
            <a:xfrm>
              <a:off x="2941491" y="78431"/>
              <a:ext cx="8066430" cy="68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3962" tIns="76200" rIns="142240" bIns="762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sng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Западные</a:t>
              </a:r>
              <a:r>
                <a:rPr kumimoji="0" lang="ru-RU" sz="2000" b="1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: </a:t>
              </a:r>
              <a:r>
                <a:rPr kumimoji="0" lang="ru-RU" sz="2000" b="0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поляки, чехи, словаки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23528" y="3284984"/>
            <a:ext cx="1008112" cy="1152128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6228184" y="3284984"/>
            <a:ext cx="2627784" cy="1152128"/>
            <a:chOff x="1891860" y="2218169"/>
            <a:chExt cx="6580503" cy="689299"/>
          </a:xfrm>
          <a:scene3d>
            <a:camera prst="orthographicFront"/>
            <a:lightRig rig="flat" dir="t"/>
          </a:scene3d>
        </p:grpSpPr>
        <p:sp>
          <p:nvSpPr>
            <p:cNvPr id="23" name="Пятиугольник 22"/>
            <p:cNvSpPr/>
            <p:nvPr/>
          </p:nvSpPr>
          <p:spPr>
            <a:xfrm rot="10800000">
              <a:off x="1891860" y="2218169"/>
              <a:ext cx="6580503" cy="689299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839864"/>
                <a:satOff val="45647"/>
                <a:lumOff val="-8432"/>
                <a:alphaOff val="0"/>
              </a:schemeClr>
            </a:fillRef>
            <a:effectRef idx="1">
              <a:schemeClr val="accent5">
                <a:hueOff val="-839864"/>
                <a:satOff val="45647"/>
                <a:lumOff val="-843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Пятиугольник 4"/>
            <p:cNvSpPr/>
            <p:nvPr/>
          </p:nvSpPr>
          <p:spPr>
            <a:xfrm rot="21600000">
              <a:off x="2064188" y="2218169"/>
              <a:ext cx="6408175" cy="68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3962" tIns="76200" rIns="142240" bIns="762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sng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Южные</a:t>
              </a:r>
              <a:r>
                <a:rPr kumimoji="0" lang="ru-RU" sz="2000" b="1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:</a:t>
              </a:r>
              <a:r>
                <a:rPr kumimoji="0" lang="ru-RU" sz="2000" b="0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 болгары, сербы, хорваты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55976" y="4797152"/>
            <a:ext cx="2404039" cy="1224136"/>
            <a:chOff x="1874664" y="1181600"/>
            <a:chExt cx="6580503" cy="689299"/>
          </a:xfrm>
          <a:scene3d>
            <a:camera prst="orthographicFront"/>
            <a:lightRig rig="flat" dir="t"/>
          </a:scene3d>
        </p:grpSpPr>
        <p:sp>
          <p:nvSpPr>
            <p:cNvPr id="26" name="Пятиугольник 25"/>
            <p:cNvSpPr/>
            <p:nvPr/>
          </p:nvSpPr>
          <p:spPr>
            <a:xfrm rot="10800000">
              <a:off x="1874664" y="1181600"/>
              <a:ext cx="6580503" cy="689299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19932"/>
                <a:satOff val="22824"/>
                <a:lumOff val="-4216"/>
                <a:alphaOff val="0"/>
              </a:schemeClr>
            </a:fillRef>
            <a:effectRef idx="1">
              <a:schemeClr val="accent5">
                <a:hueOff val="-419932"/>
                <a:satOff val="22824"/>
                <a:lumOff val="-421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Пятиугольник 4"/>
            <p:cNvSpPr/>
            <p:nvPr/>
          </p:nvSpPr>
          <p:spPr>
            <a:xfrm rot="21600000">
              <a:off x="2046992" y="1181600"/>
              <a:ext cx="6408175" cy="68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3962" tIns="76200" rIns="142240" bIns="762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sng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Восточные</a:t>
              </a:r>
              <a:r>
                <a:rPr kumimoji="0" lang="ru-RU" sz="2000" b="1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: </a:t>
              </a:r>
              <a:r>
                <a:rPr kumimoji="0" lang="ru-RU" sz="2000" b="0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русские, украинцы, белорусы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3563888" y="4797152"/>
            <a:ext cx="1300724" cy="1152128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667389"/>
              <a:satOff val="12843"/>
              <a:lumOff val="-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5436096" y="3212976"/>
            <a:ext cx="1152128" cy="108012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334777"/>
              <a:satOff val="25687"/>
              <a:lumOff val="-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Занятия и образ жизни славян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285750" y="1000125"/>
            <a:ext cx="69505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</a:pPr>
            <a:r>
              <a:rPr lang="ru-RU" sz="2000" b="1" i="1" dirty="0" smtClean="0">
                <a:solidFill>
                  <a:schemeClr val="bg1"/>
                </a:solidFill>
                <a:latin typeface="Book Antiqua" pitchFamily="18" charset="0"/>
              </a:rPr>
              <a:t>Основные занятия славян:</a:t>
            </a:r>
            <a:endParaRPr lang="ru-RU" sz="2000" b="1" i="1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земледелие (пшеница, рожь),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скотоводство (разведение свиней), 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ремесла 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бортничество (сбор меда диких пчел и воска)</a:t>
            </a:r>
          </a:p>
          <a:p>
            <a:pPr algn="just">
              <a:buClr>
                <a:schemeClr val="bg2"/>
              </a:buClr>
              <a:buFont typeface="Arial" charset="0"/>
              <a:buNone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Славяне селились по берегам рек, которые были лучшими «дорогами», и вели торговлю.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352108"/>
            <a:ext cx="4271194" cy="309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>
            <a:lum bright="48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Занятия и образ жизни славян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8572560" cy="646331"/>
          </a:xfrm>
          <a:prstGeom prst="rect">
            <a:avLst/>
          </a:prstGeom>
          <a:blipFill dpi="0" rotWithShape="1">
            <a:blip r:embed="rId4" cstate="print">
              <a:alphaModFix amt="50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Славяне делились на множество племен. Все важные вопросы в племени решало народное собрание — </a:t>
            </a:r>
            <a:r>
              <a:rPr lang="ru-RU" sz="2000" i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вече.</a:t>
            </a:r>
            <a:endParaRPr lang="ru-RU" sz="2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ok Antiqua" pitchFamily="18" charset="0"/>
            </a:endParaRPr>
          </a:p>
        </p:txBody>
      </p:sp>
      <p:pic>
        <p:nvPicPr>
          <p:cNvPr id="44034" name="Picture 2" descr="Картинки по запрос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40"/>
            <a:ext cx="5474273" cy="3857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715016"/>
            <a:ext cx="8715436" cy="969496"/>
          </a:xfrm>
          <a:prstGeom prst="rect">
            <a:avLst/>
          </a:prstGeom>
          <a:blipFill dpi="0" rotWithShape="1">
            <a:blip r:embed="rId4" cstate="print">
              <a:alphaModFix amt="50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Во главе племен стояли военные вожди - </a:t>
            </a:r>
            <a:r>
              <a:rPr lang="ru-RU" sz="1900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князья</a:t>
            </a:r>
            <a:r>
              <a:rPr lang="ru-RU" sz="1900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. </a:t>
            </a:r>
            <a:r>
              <a:rPr lang="ru-RU" sz="19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У них в подчинении были конные дружины. Совершая набеги и нападения на соседей, князья и их дружинники захватывали рабов-пленников, скот, различные ценности.</a:t>
            </a:r>
          </a:p>
        </p:txBody>
      </p:sp>
      <p:pic>
        <p:nvPicPr>
          <p:cNvPr id="44036" name="Picture 4" descr="Картинки по запрос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643050"/>
            <a:ext cx="3071834" cy="419305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29600" cy="571504"/>
          </a:xfrm>
          <a:prstGeom prst="roundRect">
            <a:avLst/>
          </a:prstGeom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Болгарское государство</a:t>
            </a: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14313" y="928688"/>
            <a:ext cx="8715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</a:rPr>
              <a:t>Границы – нижнее течение р. Дунай, к северу от Балканского хребта. Завоеваны кочевниками – болгарами, которые растворились среди славян. При князе Борисе в 865г. Приняли христианство от Византии.</a:t>
            </a:r>
            <a:endParaRPr lang="ru-RU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8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14313" y="1857375"/>
            <a:ext cx="5345112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5357813"/>
            <a:ext cx="8858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Выдающимся правителем Болгарии был </a:t>
            </a: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</a:rPr>
              <a:t>князь </a:t>
            </a:r>
            <a:r>
              <a:rPr lang="ru-RU" sz="2000" b="1" i="1" dirty="0" err="1">
                <a:solidFill>
                  <a:srgbClr val="C00000"/>
                </a:solidFill>
                <a:latin typeface="Book Antiqua" pitchFamily="18" charset="0"/>
              </a:rPr>
              <a:t>Симеон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. Он был образованным, энергичным, </a:t>
            </a: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</a:rPr>
              <a:t>честолюбивым, 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мечтал о подчинении всего Балканского полуострова, о захвате императорского трона Византии.</a:t>
            </a:r>
          </a:p>
        </p:txBody>
      </p:sp>
      <p:pic>
        <p:nvPicPr>
          <p:cNvPr id="43012" name="Picture 4" descr="Картинки по запросу князь симеон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43569" y="1857364"/>
            <a:ext cx="330630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rgbClr val="86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Великоморавская держава</a:t>
            </a: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285750" y="1000125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 первой половине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IX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века в долине реки Моравы возникло государство западных славян —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Великоморавская держава. 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Сначала оно подчинялось франкам, а после распада империи Карла Великого — Германии. Князья платили ей дань и приняли христианство от немецких епископов.</a:t>
            </a:r>
          </a:p>
        </p:txBody>
      </p:sp>
      <p:pic>
        <p:nvPicPr>
          <p:cNvPr id="69636" name="Picture 4" descr="Картинки по запросу великоморавская держава карта"/>
          <p:cNvPicPr>
            <a:picLocks noChangeAspect="1" noChangeArrowheads="1"/>
          </p:cNvPicPr>
          <p:nvPr/>
        </p:nvPicPr>
        <p:blipFill>
          <a:blip r:embed="rId4" cstate="print"/>
          <a:srcRect r="93" b="105"/>
          <a:stretch>
            <a:fillRect/>
          </a:stretch>
        </p:blipFill>
        <p:spPr bwMode="auto">
          <a:xfrm>
            <a:off x="5000625" y="1000125"/>
            <a:ext cx="3857625" cy="342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0" y="4572000"/>
            <a:ext cx="4357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Но затем Великоморавская держава добилась независимости и вступила </a:t>
            </a:r>
            <a:r>
              <a:rPr lang="ru-RU" sz="2000" u="sng">
                <a:solidFill>
                  <a:schemeClr val="bg1"/>
                </a:solidFill>
                <a:latin typeface="Book Antiqua" pitchFamily="18" charset="0"/>
              </a:rPr>
              <a:t>в борьбу с Германией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. Для борьбы с Германией один из моравских князей заключил против нее союз с Византией. </a:t>
            </a:r>
          </a:p>
        </p:txBody>
      </p:sp>
      <p:pic>
        <p:nvPicPr>
          <p:cNvPr id="9" name="Picture 8" descr="250px-Kyrill%26Method"/>
          <p:cNvPicPr>
            <a:picLocks noChangeAspect="1" noChangeArrowheads="1"/>
          </p:cNvPicPr>
          <p:nvPr/>
        </p:nvPicPr>
        <p:blipFill>
          <a:blip r:embed="rId5" cstate="print"/>
          <a:srcRect b="68"/>
          <a:stretch>
            <a:fillRect/>
          </a:stretch>
        </p:blipFill>
        <p:spPr bwMode="auto">
          <a:xfrm>
            <a:off x="214282" y="3967693"/>
            <a:ext cx="4357718" cy="278735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>
            <a:lum bright="48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rgbClr val="86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Великоморавская держава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8501122" cy="707886"/>
          </a:xfrm>
          <a:prstGeom prst="rect">
            <a:avLst/>
          </a:prstGeom>
          <a:blipFill dpi="0" rotWithShape="1">
            <a:blip r:embed="rId5" cstate="print">
              <a:alphaModFix amt="33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Первыми славянскими просветителями стали ученые монахи — болгары из Византии братья </a:t>
            </a:r>
            <a:r>
              <a:rPr lang="ru-RU" sz="20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Кирилл и Мефодий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72074"/>
            <a:ext cx="8786874" cy="1631216"/>
          </a:xfrm>
          <a:prstGeom prst="rect">
            <a:avLst/>
          </a:prstGeom>
          <a:blipFill dpi="0" rotWithShape="1">
            <a:blip r:embed="rId5" cstate="print">
              <a:alphaModFix amt="34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 863 году братья были направлены в Великоморавскую державу. Перед отъездом Кирилл на основе греческого алфавита </a:t>
            </a:r>
            <a:r>
              <a:rPr lang="ru-RU" sz="20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создал славянскую письменность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 Моравии братья построили храмы, открыли школу для подготовки священников из местных жителей. </a:t>
            </a:r>
          </a:p>
        </p:txBody>
      </p:sp>
      <p:pic>
        <p:nvPicPr>
          <p:cNvPr id="70658" name="Picture 2" descr="Картинки по запросу"/>
          <p:cNvPicPr>
            <a:picLocks noChangeAspect="1" noChangeArrowheads="1"/>
          </p:cNvPicPr>
          <p:nvPr/>
        </p:nvPicPr>
        <p:blipFill>
          <a:blip r:embed="rId6" cstate="print"/>
          <a:srcRect b="86"/>
          <a:stretch>
            <a:fillRect/>
          </a:stretch>
        </p:blipFill>
        <p:spPr bwMode="auto">
          <a:xfrm>
            <a:off x="0" y="1714488"/>
            <a:ext cx="6143636" cy="337467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0660" name="Picture 4" descr="Картинки по запросу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8CAA5"/>
              </a:clrFrom>
              <a:clrTo>
                <a:srgbClr val="D8CAA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28813"/>
            <a:ext cx="26971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>
            <a:lum bright="48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rgbClr val="86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Распад Великоморавской державы</a:t>
            </a:r>
          </a:p>
        </p:txBody>
      </p:sp>
      <p:pic>
        <p:nvPicPr>
          <p:cNvPr id="4" name="Picture 6" descr="Рисунок1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7158" y="2500306"/>
            <a:ext cx="5534977" cy="3673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5929313" y="4643438"/>
            <a:ext cx="30718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Единственный сохранившийся памятник Великоморавской державы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8"/>
            <a:ext cx="8572560" cy="1323439"/>
          </a:xfrm>
          <a:prstGeom prst="rect">
            <a:avLst/>
          </a:prstGeom>
          <a:blipFill dpi="0" rotWithShape="1">
            <a:blip r:embed="rId6" cstate="print">
              <a:alphaModFix amt="31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effectLst>
            <a:glow rad="101600">
              <a:schemeClr val="tx1">
                <a:alpha val="6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Длительная борьба с королями Германии ослабила Велико-моравскую державу. Пользуясь этим, венгры </a:t>
            </a:r>
            <a:r>
              <a:rPr lang="ru-RU" sz="20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 906 году 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нанесли ей поражение и захватили часть ее земель. </a:t>
            </a:r>
            <a:r>
              <a:rPr lang="ru-RU" sz="20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Великоморавская держава распалась.</a:t>
            </a:r>
            <a:endParaRPr lang="ru-RU" sz="2000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407</TotalTime>
  <Words>721</Words>
  <Application>Microsoft Office PowerPoint</Application>
  <PresentationFormat>Экран (4:3)</PresentationFormat>
  <Paragraphs>86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Справедливость</vt:lpstr>
      <vt:lpstr>Бумажная</vt:lpstr>
      <vt:lpstr>1_Бумажная</vt:lpstr>
      <vt:lpstr>2_Бумажная</vt:lpstr>
      <vt:lpstr>Образование славянских государств</vt:lpstr>
      <vt:lpstr>План урока:</vt:lpstr>
      <vt:lpstr>Расселение славян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Megasoftware GrouP™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славянских государств</dc:title>
  <dc:creator>Admin</dc:creator>
  <cp:lastModifiedBy>Чаусово</cp:lastModifiedBy>
  <cp:revision>39</cp:revision>
  <dcterms:created xsi:type="dcterms:W3CDTF">2016-11-07T09:55:42Z</dcterms:created>
  <dcterms:modified xsi:type="dcterms:W3CDTF">2018-11-19T13:03:17Z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2180623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