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90" r:id="rId3"/>
    <p:sldMasterId id="2147483692" r:id="rId4"/>
    <p:sldMasterId id="2147483704" r:id="rId5"/>
    <p:sldMasterId id="2147483706" r:id="rId6"/>
    <p:sldMasterId id="2147483708" r:id="rId7"/>
    <p:sldMasterId id="2147483720" r:id="rId8"/>
    <p:sldMasterId id="2147483722" r:id="rId9"/>
    <p:sldMasterId id="2147483724" r:id="rId10"/>
  </p:sldMasterIdLst>
  <p:notesMasterIdLst>
    <p:notesMasterId r:id="rId58"/>
  </p:notesMasterIdLst>
  <p:sldIdLst>
    <p:sldId id="286" r:id="rId11"/>
    <p:sldId id="339" r:id="rId12"/>
    <p:sldId id="326" r:id="rId13"/>
    <p:sldId id="327" r:id="rId14"/>
    <p:sldId id="338" r:id="rId15"/>
    <p:sldId id="328" r:id="rId16"/>
    <p:sldId id="333" r:id="rId17"/>
    <p:sldId id="335" r:id="rId18"/>
    <p:sldId id="337" r:id="rId19"/>
    <p:sldId id="280" r:id="rId20"/>
    <p:sldId id="266" r:id="rId21"/>
    <p:sldId id="257" r:id="rId22"/>
    <p:sldId id="267" r:id="rId23"/>
    <p:sldId id="259" r:id="rId24"/>
    <p:sldId id="269" r:id="rId25"/>
    <p:sldId id="260" r:id="rId26"/>
    <p:sldId id="273" r:id="rId27"/>
    <p:sldId id="262" r:id="rId28"/>
    <p:sldId id="277" r:id="rId29"/>
    <p:sldId id="261" r:id="rId30"/>
    <p:sldId id="342" r:id="rId31"/>
    <p:sldId id="285" r:id="rId32"/>
    <p:sldId id="340" r:id="rId33"/>
    <p:sldId id="287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4" r:id="rId50"/>
    <p:sldId id="305" r:id="rId51"/>
    <p:sldId id="306" r:id="rId52"/>
    <p:sldId id="329" r:id="rId53"/>
    <p:sldId id="341" r:id="rId54"/>
    <p:sldId id="330" r:id="rId55"/>
    <p:sldId id="332" r:id="rId56"/>
    <p:sldId id="343" r:id="rId57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3EE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0" autoAdjust="0"/>
    <p:restoredTop sz="94648" autoAdjust="0"/>
  </p:normalViewPr>
  <p:slideViewPr>
    <p:cSldViewPr>
      <p:cViewPr varScale="1">
        <p:scale>
          <a:sx n="75" d="100"/>
          <a:sy n="75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FF9A0-EDF9-403B-B440-9A84997D574A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36D7-D1F0-4D8F-BE12-A1F092A4EE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78DD0-19B1-4B2C-A3C1-364A73E8E22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167FAEC-D61C-44DC-9689-B1F77CD18D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241D-E48D-4E94-9BBC-165736628F9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E2384-A1D9-47ED-9994-8C6772902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241D-E48D-4E94-9BBC-165736628F9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E2384-A1D9-47ED-9994-8C6772902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B563-6B53-4083-A308-144E8D4945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EFE18-24D8-4639-A7B2-F24D46F50899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7" r:id="rId2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1D3509-06D9-42F4-B75D-C1EDB03697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35324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26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EFE18-24D8-4639-A7B2-F24D46F508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5705EE-AB18-4CBA-9C91-314C151CDBCD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1D04A8-89FC-440F-8A21-C63006808F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21F40-ACD4-4C19-AE00-B259420E7CC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28645D-1EEE-4EF7-A458-CF77A0A784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5705EE-AB18-4CBA-9C91-314C151CDBCD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1D04A8-89FC-440F-8A21-C63006808F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1;&#1102;&#1073;&#1086;&#1074;&#1100;\&#1088;&#1072;&#1073;&#1086;&#1090;&#1072;%2012%20&#1096;\&#1079;&#1072;&#1085;&#1103;&#1090;&#1080;&#1103;\&#1082;&#1090;&#1086;%20&#1090;&#1072;&#1082;&#1080;&#1077;%20&#1087;&#1090;&#1080;&#1094;&#1099;%20&#1080;%20&#1079;&#1074;&#1077;&#1088;&#1080;\&#1044;&#1077;&#1090;&#1089;&#1082;&#1080;&#1077;%20&#1087;&#1077;&#1089;&#1077;&#1085;&#1082;&#1080;%20-%20&#1050;&#1090;&#1086;%20&#1078;&#1077;%20&#1090;&#1072;&#1082;&#1080;&#1077;%20&#1087;&#1090;&#1080;&#1095;&#1082;&#1080;%20%20(audiopoisk.com).mp3" TargetMode="Externa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51;&#1102;&#1073;&#1086;&#1074;&#1100;\&#1052;&#1091;&#1079;&#1099;&#1082;&#1072;\&#1047;&#1072;&#1085;&#1103;&#1090;&#1080;&#1077;%20&#1087;&#1077;&#1088;&#1077;&#1083;.%20&#1087;&#1090;&#1080;&#1094;&#1099;\Forest%20birds%20and%20insects.mp3" TargetMode="Externa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9.jpeg"/><Relationship Id="rId4" Type="http://schemas.openxmlformats.org/officeDocument/2006/relationships/image" Target="../media/image39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D:\&#1051;&#1102;&#1073;&#1086;&#1074;&#1100;\&#1088;&#1072;&#1073;&#1086;&#1090;&#1072;%2012%20&#1096;\&#1079;&#1072;&#1085;&#1103;&#1090;&#1080;&#1103;\&#1082;&#1090;&#1086;%20&#1090;&#1072;&#1082;&#1080;&#1077;%20&#1087;&#1090;&#1080;&#1094;&#1099;%20&#1080;%20&#1079;&#1074;&#1077;&#1088;&#1080;\&#1044;&#1077;&#1090;&#1089;&#1082;&#1080;&#1077;%20&#1087;&#1077;&#1089;&#1077;&#1085;&#1082;&#1080;%20-%20&#1051;&#1077;&#1089;&#1085;&#1086;&#1081;%20&#1086;&#1083;&#1077;&#1085;&#1100;%20%20(audiopoisk.com).mp3" TargetMode="Externa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428728" y="3357563"/>
            <a:ext cx="5572164" cy="928693"/>
          </a:xfrm>
        </p:spPr>
        <p:txBody>
          <a:bodyPr/>
          <a:lstStyle/>
          <a:p>
            <a:pPr algn="ctr"/>
            <a:r>
              <a:rPr lang="ru-RU" b="1" cap="none" dirty="0" smtClean="0">
                <a:solidFill>
                  <a:schemeClr val="accent6">
                    <a:lumMod val="75000"/>
                  </a:schemeClr>
                </a:solidFill>
              </a:rPr>
              <a:t>1 класс</a:t>
            </a:r>
            <a:endParaRPr lang="ru-RU" b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4786314" y="5143488"/>
            <a:ext cx="4357686" cy="17145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850112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Кто такие птицы и звери?</a:t>
            </a:r>
            <a:endParaRPr lang="ru-RU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8025">
            <a:off x="121017" y="4446580"/>
            <a:ext cx="2133600" cy="1287463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09954">
            <a:off x="378989" y="4336105"/>
            <a:ext cx="4513726" cy="2723686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5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03770">
            <a:off x="1029404" y="3277556"/>
            <a:ext cx="1928611" cy="1243200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39705">
            <a:off x="352851" y="651613"/>
            <a:ext cx="982388" cy="633256"/>
          </a:xfrm>
          <a:prstGeom prst="rect">
            <a:avLst/>
          </a:prstGeom>
          <a:noFill/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500298" y="285728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9" name="Picture 9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39705">
            <a:off x="1224481" y="149881"/>
            <a:ext cx="1694524" cy="10923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www.maaam.ru/upload/blogs/a761150ed4117ab0044722a80bf47b1d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5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85750" y="0"/>
            <a:ext cx="8858250" cy="1500174"/>
          </a:xfrm>
        </p:spPr>
        <p:txBody>
          <a:bodyPr>
            <a:noAutofit/>
          </a:bodyPr>
          <a:lstStyle/>
          <a:p>
            <a:pPr algn="ctr"/>
            <a:r>
              <a:rPr lang="ru-RU" sz="3200" b="1" i="1" cap="none" dirty="0" smtClean="0">
                <a:solidFill>
                  <a:schemeClr val="accent2">
                    <a:lumMod val="75000"/>
                  </a:schemeClr>
                </a:solidFill>
              </a:rPr>
              <a:t>Ловкий, смелый, он бегает по стволу мигом.</a:t>
            </a:r>
            <a:endParaRPr lang="ru-RU" sz="3200" i="1" cap="none" dirty="0"/>
          </a:p>
        </p:txBody>
      </p:sp>
      <p:pic>
        <p:nvPicPr>
          <p:cNvPr id="12" name="Picture 44" descr="C:\Documents and Settings\gman.RCFIO\Рабочий стол\уроки по интернет\Мы получили письмо\поползень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003675" cy="396716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114800" cy="1143000"/>
          </a:xfrm>
        </p:spPr>
        <p:txBody>
          <a:bodyPr/>
          <a:lstStyle/>
          <a:p>
            <a:r>
              <a:rPr lang="ru-RU" b="1" u="sng" dirty="0">
                <a:solidFill>
                  <a:schemeClr val="bg1"/>
                </a:solidFill>
                <a:latin typeface="Arial" charset="0"/>
              </a:rPr>
              <a:t>Поползень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657600" cy="6324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Поползень </a:t>
            </a:r>
            <a:r>
              <a:rPr lang="ru-RU" sz="2800" b="1" dirty="0">
                <a:solidFill>
                  <a:schemeClr val="bg1"/>
                </a:solidFill>
              </a:rPr>
              <a:t>-  лесной акробат. Ловкий, смелый, он бегает по стволу мигом.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Поползень живет в нашем лесу круглый год. А песня у него звонкая, далеко слышна.</a:t>
            </a:r>
          </a:p>
        </p:txBody>
      </p:sp>
      <p:pic>
        <p:nvPicPr>
          <p:cNvPr id="717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ползен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1143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42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  <p:bldLst>
      <p:bldP spid="7170" grpId="0" autoUpdateAnimBg="0"/>
      <p:bldP spid="717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000250"/>
          </a:xfrm>
        </p:spPr>
        <p:txBody>
          <a:bodyPr>
            <a:normAutofit/>
          </a:bodyPr>
          <a:lstStyle/>
          <a:p>
            <a:pPr algn="ctr"/>
            <a: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 в  своей лесной палате</a:t>
            </a:r>
            <a:b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Носит пёстренький халатик, </a:t>
            </a:r>
            <a:b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 деревья лечит,</a:t>
            </a:r>
            <a:b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Постучит – и легче</a:t>
            </a:r>
            <a:r>
              <a:rPr lang="ru-RU" sz="2800" b="1" i="1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cap="none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2000250"/>
            <a:ext cx="4191000" cy="4572000"/>
          </a:xfrm>
        </p:spPr>
        <p:txBody>
          <a:bodyPr/>
          <a:lstStyle/>
          <a:p>
            <a:pPr marL="342900" lvl="5" indent="-342900">
              <a:buSzPct val="70000"/>
              <a:buFont typeface="Wingdings 2"/>
              <a:buChar char="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3" name="Picture 4" descr="C:\Documents and Settings\gman.RCFIO\Рабочий стол\уроки по интернет\Мы получили письмо\дятел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71802" y="2500306"/>
            <a:ext cx="2747962" cy="33702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808000"/>
            </a:gs>
            <a:gs pos="50000">
              <a:schemeClr val="bg1"/>
            </a:gs>
            <a:gs pos="100000">
              <a:srgbClr val="8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819400" cy="1143000"/>
          </a:xfrm>
        </p:spPr>
        <p:txBody>
          <a:bodyPr/>
          <a:lstStyle/>
          <a:p>
            <a:r>
              <a:rPr lang="ru-RU" b="1" u="sng" dirty="0">
                <a:solidFill>
                  <a:schemeClr val="bg1"/>
                </a:solidFill>
                <a:latin typeface="Arial" charset="0"/>
              </a:rPr>
              <a:t>Дятел</a:t>
            </a:r>
          </a:p>
        </p:txBody>
      </p:sp>
      <p:pic>
        <p:nvPicPr>
          <p:cNvPr id="5124" name="Picture 4" descr="C:\Documents and Settings\gman.RCFIO\Рабочий стол\уроки по интернет\Мы получили письмо\дяте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2584450" cy="317023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19400" y="1066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>
                <a:solidFill>
                  <a:srgbClr val="666633"/>
                </a:solidFill>
              </a:rPr>
              <a:t>Есть в лесу и свой доктор – дятел. Он крепким носом-молоточком выстукивает стволы, отыскивая личинки жуков-дровосеков, лечит больные деревья. Увидит гнилой сучок на березе, прицепится лапами к стволу, хвостом подопрется и барабанит.. А голоса, как у певчих птиц у пестрого дятла нет. Вместо песни стуком обходится.</a:t>
            </a:r>
          </a:p>
        </p:txBody>
      </p:sp>
      <p:pic>
        <p:nvPicPr>
          <p:cNvPr id="51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atel-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648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0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  <p:bldLst>
      <p:bldP spid="5122" grpId="0" autoUpdateAnimBg="0"/>
      <p:bldP spid="512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357188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b="1" i="1" cap="none" dirty="0" smtClean="0">
                <a:solidFill>
                  <a:schemeClr val="accent6">
                    <a:lumMod val="75000"/>
                  </a:schemeClr>
                </a:solidFill>
              </a:rPr>
              <a:t>акая птица носит снежное название ?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45" descr="C:\Documents and Settings\gman.RCFIO\Рабочий стол\уроки по интернет\Мы получили письмо\снегирь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4368800" cy="37671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0"/>
            <a:ext cx="3581400" cy="1143000"/>
          </a:xfrm>
        </p:spPr>
        <p:txBody>
          <a:bodyPr/>
          <a:lstStyle/>
          <a:p>
            <a:r>
              <a:rPr lang="ru-RU" b="1" u="sng" dirty="0">
                <a:solidFill>
                  <a:srgbClr val="CC0000"/>
                </a:solidFill>
                <a:latin typeface="Arial" charset="0"/>
              </a:rPr>
              <a:t>Снегирь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4343400"/>
            <a:ext cx="7010400" cy="327660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наступлением холодов, с первым робким снежком к нам на зимовку прилетают с севера снегири. От слова снег и птице название дали – снегирь. Снегирь – самая красивая зимняя птица. А вот песня у него тихая, с грустинкой, словно полозья саней по снегу скрипят. </a:t>
            </a:r>
          </a:p>
        </p:txBody>
      </p:sp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yr_pyr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50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  <p:bldLst>
      <p:bldP spid="8194" grpId="0" autoUpdateAnimBg="0"/>
      <p:bldP spid="819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285750"/>
            <a:ext cx="9144000" cy="235743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Ж</a:t>
            </a:r>
            <a: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  <a:t>ёлтенькая грудка,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Ч</a:t>
            </a:r>
            <a: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  <a:t>ёрненькая спинка,</a:t>
            </a:r>
            <a:b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  <a:t>С ветки прыгать ей не лень </a:t>
            </a:r>
            <a:b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i="1" cap="none" dirty="0" smtClean="0">
                <a:solidFill>
                  <a:schemeClr val="accent6">
                    <a:lumMod val="75000"/>
                  </a:schemeClr>
                </a:solidFill>
              </a:rPr>
              <a:t>И щебечет целый день.</a:t>
            </a:r>
            <a:endParaRPr lang="ru-RU" sz="3200" i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41" descr="C:\Documents and Settings\gman.RCFIO\Рабочий стол\уроки по интернет\Мы получили письмо\синица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3216275" cy="32146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2819400" cy="1143000"/>
          </a:xfrm>
        </p:spPr>
        <p:txBody>
          <a:bodyPr/>
          <a:lstStyle/>
          <a:p>
            <a:r>
              <a:rPr lang="ru-RU" b="1" u="sng" dirty="0">
                <a:solidFill>
                  <a:srgbClr val="FFFF66"/>
                </a:solidFill>
                <a:latin typeface="Arial" charset="0"/>
              </a:rPr>
              <a:t>Синица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657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FF00"/>
                </a:solidFill>
              </a:rPr>
              <a:t>Синицу легко узнать по желтой грудке с черным галстуком посередине и черной бархатной шапочке на голове. Во дворе, в саду, в лесу то и дело звенит ее смешная и радостная песенка</a:t>
            </a:r>
            <a:r>
              <a:rPr lang="ru-RU" sz="2800" b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29200" y="17526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Documents and Settings\gman.RCFIO\Рабочий стол\уроки по интернет\Мы получили письмо\синица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2400"/>
            <a:ext cx="2547926" cy="2547926"/>
          </a:xfrm>
          <a:prstGeom prst="rect">
            <a:avLst/>
          </a:prstGeom>
          <a:noFill/>
        </p:spPr>
      </p:pic>
      <p:pic>
        <p:nvPicPr>
          <p:cNvPr id="61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иница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1447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18" fill="hold"/>
                                        <p:tgtEl>
                                          <p:spTgt spid="6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 autoUpdateAnimBg="0"/>
      <p:bldP spid="6147" grpId="0" build="p" autoUpdateAnimBg="0"/>
      <p:bldP spid="614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В лесу обитает,</a:t>
            </a:r>
            <a:b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Всем своё имя называет.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Picture 48" descr="C:\Documents and Settings\gman.RCFIO\Рабочий стол\уроки по интернет\Мы получили письмо\кукушк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6058"/>
            <a:ext cx="3764002" cy="304323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estival.1september.ru/articles/21241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86346" cy="62430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28" y="1554163"/>
            <a:ext cx="4143372" cy="35893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Гуляли мы по лесу, вдруг налетели гуси- лебеди, подхватили черепаху и унесли.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r>
              <a:rPr lang="ru-RU" b="1" u="sng" dirty="0">
                <a:solidFill>
                  <a:schemeClr val="bg1"/>
                </a:solidFill>
                <a:latin typeface="Arial" charset="0"/>
              </a:rPr>
              <a:t>Кукушка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533400"/>
            <a:ext cx="3276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Ну, а эту песню вы все, конечно, знаете. С прилетом кукушки начинается настоящее тепло. Даже если случайно завернет холодок, мороза уже не видать. Кукушка его откукует.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29013"/>
            <a:ext cx="32004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bg1"/>
                </a:solidFill>
              </a:rPr>
              <a:t>Кукушка очень полезная. Она уничтожает вредных мохнатых гусениц, которые другим птицам не по зубам.</a:t>
            </a:r>
          </a:p>
          <a:p>
            <a:pPr algn="l">
              <a:spcBef>
                <a:spcPct val="50000"/>
              </a:spcBef>
            </a:pPr>
            <a:endParaRPr lang="ru-RU" b="1" dirty="0"/>
          </a:p>
        </p:txBody>
      </p:sp>
      <p:pic>
        <p:nvPicPr>
          <p:cNvPr id="92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ukush-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791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99" fill="hold"/>
                                        <p:tgtEl>
                                          <p:spTgt spid="9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3"/>
                </p:tgtEl>
              </p:cMediaNode>
            </p:audio>
          </p:childTnLst>
        </p:cTn>
      </p:par>
    </p:tnLst>
    <p:bldLst>
      <p:bldP spid="9218" grpId="0" autoUpdateAnimBg="0"/>
      <p:bldP spid="9219" grpId="0" build="p" autoUpdateAnimBg="0"/>
      <p:bldP spid="92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143504" y="357166"/>
            <a:ext cx="4000496" cy="135732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000" b="1" i="1" dirty="0" smtClean="0">
                <a:solidFill>
                  <a:schemeClr val="accent4">
                    <a:lumMod val="75000"/>
                  </a:schemeClr>
                </a:solidFill>
              </a:rPr>
              <a:t>Ребята, кто такие птицы?</a:t>
            </a:r>
            <a:endParaRPr lang="ru-RU" sz="3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festival.1september.ru/articles/212418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786346" cy="62430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2428867"/>
            <a:ext cx="3929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Значит, </a:t>
            </a:r>
            <a:r>
              <a:rPr lang="ru-RU" sz="2800" b="1" dirty="0" err="1" smtClean="0"/>
              <a:t>Муравьишка</a:t>
            </a:r>
            <a:r>
              <a:rPr lang="ru-RU" sz="2800" b="1" dirty="0" smtClean="0"/>
              <a:t> тоже стал птицей? Он летал на березовом листочке в сказке у В. Бианки. И бабочка - птица? 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0"/>
            <a:ext cx="5292725" cy="908050"/>
          </a:xfrm>
        </p:spPr>
        <p:txBody>
          <a:bodyPr/>
          <a:lstStyle/>
          <a:p>
            <a:r>
              <a:rPr lang="ru-RU" dirty="0"/>
              <a:t>Кто лишний?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0" y="765175"/>
            <a:ext cx="2627313" cy="2808288"/>
          </a:xfrm>
        </p:spPr>
        <p:txBody>
          <a:bodyPr/>
          <a:lstStyle/>
          <a:p>
            <a:r>
              <a:rPr lang="ru-RU" b="1" dirty="0">
                <a:solidFill>
                  <a:srgbClr val="235324"/>
                </a:solidFill>
              </a:rPr>
              <a:t>2 ноги</a:t>
            </a:r>
          </a:p>
          <a:p>
            <a:r>
              <a:rPr lang="ru-RU" b="1" dirty="0">
                <a:solidFill>
                  <a:srgbClr val="235324"/>
                </a:solidFill>
              </a:rPr>
              <a:t>2 крыла </a:t>
            </a:r>
          </a:p>
          <a:p>
            <a:r>
              <a:rPr lang="ru-RU" b="1" dirty="0">
                <a:solidFill>
                  <a:srgbClr val="235324"/>
                </a:solidFill>
              </a:rPr>
              <a:t>перья</a:t>
            </a:r>
          </a:p>
          <a:p>
            <a:r>
              <a:rPr lang="ru-RU" b="1" dirty="0" err="1">
                <a:solidFill>
                  <a:srgbClr val="235324"/>
                </a:solidFill>
              </a:rPr>
              <a:t>отклады</a:t>
            </a:r>
            <a:r>
              <a:rPr lang="ru-RU" b="1" dirty="0">
                <a:solidFill>
                  <a:srgbClr val="235324"/>
                </a:solidFill>
              </a:rPr>
              <a:t>-</a:t>
            </a:r>
          </a:p>
          <a:p>
            <a:r>
              <a:rPr lang="ru-RU" b="1" dirty="0" err="1">
                <a:solidFill>
                  <a:srgbClr val="235324"/>
                </a:solidFill>
              </a:rPr>
              <a:t>вают</a:t>
            </a:r>
            <a:r>
              <a:rPr lang="ru-RU" b="1" dirty="0">
                <a:solidFill>
                  <a:srgbClr val="235324"/>
                </a:solidFill>
              </a:rPr>
              <a:t> яйца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95738" y="0"/>
            <a:ext cx="28813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 smtClean="0">
                <a:solidFill>
                  <a:srgbClr val="2353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Птицы</a:t>
            </a:r>
            <a:endParaRPr lang="ru-RU" sz="4400" dirty="0">
              <a:solidFill>
                <a:srgbClr val="2353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613" name="Picture 13" descr="ор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80963"/>
            <a:ext cx="3976687" cy="39766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4" name="Picture 14" descr="гус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8" y="3884613"/>
            <a:ext cx="2039937" cy="28797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7" name="Picture 17" descr="филин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765175"/>
            <a:ext cx="2432050" cy="3238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8" name="Picture 18" descr="ено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714356"/>
            <a:ext cx="2428875" cy="3238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6" name="Picture 16" descr="лебед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8375" y="3754438"/>
            <a:ext cx="3022600" cy="3022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15" name="Picture 15" descr="голуб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9950" y="3900488"/>
            <a:ext cx="3836988" cy="28781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Дима\Рабочий стол\Nature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40" y="0"/>
            <a:ext cx="10287040" cy="6858000"/>
          </a:xfrm>
          <a:prstGeom prst="rect">
            <a:avLst/>
          </a:prstGeom>
          <a:noFill/>
        </p:spPr>
      </p:pic>
      <p:pic>
        <p:nvPicPr>
          <p:cNvPr id="3" name="Детские песенки - Кто же такие птич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iraff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7422" y="285728"/>
            <a:ext cx="3927475" cy="3141663"/>
          </a:xfrm>
          <a:prstGeom prst="rect">
            <a:avLst/>
          </a:prstGeom>
          <a:noFill/>
          <a:ln/>
        </p:spPr>
      </p:pic>
      <p:pic>
        <p:nvPicPr>
          <p:cNvPr id="3" name="Picture 25" descr="104"/>
          <p:cNvPicPr>
            <a:picLocks noChangeAspect="1" noChangeArrowheads="1"/>
          </p:cNvPicPr>
          <p:nvPr/>
        </p:nvPicPr>
        <p:blipFill>
          <a:blip r:embed="rId3"/>
          <a:srcRect l="16901" r="-1408"/>
          <a:stretch>
            <a:fillRect/>
          </a:stretch>
        </p:blipFill>
        <p:spPr bwMode="auto">
          <a:xfrm>
            <a:off x="197486" y="2786058"/>
            <a:ext cx="2636173" cy="25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3636" y="2786058"/>
            <a:ext cx="2757562" cy="2544857"/>
          </a:xfrm>
          <a:prstGeom prst="rect">
            <a:avLst/>
          </a:prstGeom>
          <a:noFill/>
          <a:ln/>
        </p:spPr>
      </p:pic>
      <p:pic>
        <p:nvPicPr>
          <p:cNvPr id="21506" name="Picture 2" descr="http://news.tournavigator.ru/wp-content/uploads/2011/08/a9ea338b382df2af1a841af6b67f8214-350x3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500438"/>
            <a:ext cx="3333750" cy="3133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000" b="1" dirty="0" smtClean="0">
                <a:solidFill>
                  <a:srgbClr val="6600CC"/>
                </a:solidFill>
              </a:rPr>
              <a:t>Ответьте на вопросы!</a:t>
            </a:r>
            <a:endParaRPr lang="ru-RU" sz="5000" b="1" dirty="0">
              <a:solidFill>
                <a:srgbClr val="6600CC"/>
              </a:solidFill>
            </a:endParaRPr>
          </a:p>
        </p:txBody>
      </p:sp>
      <p:pic>
        <p:nvPicPr>
          <p:cNvPr id="33796" name="Picture 4" descr="Mouse1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268413"/>
            <a:ext cx="3798888" cy="5064125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50"/>
            <a:ext cx="8429684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Какие из вымерших животных были самыми крупными?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2" descr="http://macroevolution.narod.ru/burian/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4659028" cy="34863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croevolution.narod.ru/burian/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744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2919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БРОНТОЗАВРЫ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48" y="4929198"/>
            <a:ext cx="4857752" cy="15716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ДЛИНА ТЕЛА – 20 МЕТРОВ, МАССА – 50 Т.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285750"/>
            <a:ext cx="8929718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Назовите самое тяжёлое из летающих насекомых.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6" name="Picture 2" descr="http://urbantitan.com/wp-content/uploads/2011/03/Goliath-www.dekvanzclub.in_.th.jpg"/>
          <p:cNvPicPr>
            <a:picLocks noChangeAspect="1" noChangeArrowheads="1"/>
          </p:cNvPicPr>
          <p:nvPr/>
        </p:nvPicPr>
        <p:blipFill>
          <a:blip r:embed="rId2"/>
          <a:srcRect b="10621"/>
          <a:stretch>
            <a:fillRect/>
          </a:stretch>
        </p:blipFill>
        <p:spPr bwMode="auto">
          <a:xfrm>
            <a:off x="1785918" y="2571744"/>
            <a:ext cx="570011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arantulas.narod.ru/sait/foto/insect/Goliathus_reg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1947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57884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ЖУК - ГОЛИАФ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5429264"/>
            <a:ext cx="4143372" cy="1214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ВЕС – 100 Г.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29013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di.ru/photo/100271/large/rec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50"/>
            <a:ext cx="8715404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Какое морское животное имеет самую большую массу тела?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www.1c-interes.ru/upload/screens/15244422_Azorskie_ostrova_chast2_otkrivateli_kitu_vylkanu_Blu-ray%202D+3D_scre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c-interes.ru/upload/screens/15244422_Azorskie_ostrova_chast2_otkrivateli_kitu_vylkanu_Blu-ray%202D+3D_scree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СИНИЙ КИТ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496" y="5072074"/>
            <a:ext cx="5143504" cy="16430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ДЛИНА ТЕЛА – ДО 35 МЕТРОВ, МАССА – 130 Т.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285750"/>
            <a:ext cx="8786842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Назовите самую маленькую птицу.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cp12.nevsepic.com.ua/93/1347999764-143443-29688845_1217246784_amaz11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4500594" cy="33781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p12.nevsepic.com.ua/93/1347999764-143443-29688845_1217246784_amaz11-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59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КОЛИБРИ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533400"/>
            <a:ext cx="3276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43174" y="4549676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МАССА – 1,6 Г., РАЗМАХ КРЫЛЬЕВ – 7,5 СМ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50"/>
            <a:ext cx="8715404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Какое животное самое быстроногое из всех двуногих?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www.kartazoovet.net/images/clinics/1233134806_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929222" cy="36565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artazoovet.net/images/clinics/1233134806_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4881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786214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СТРАУС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285728"/>
            <a:ext cx="3276600" cy="13573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СКОРОСТЬ БЕГА – ДО 72 КМ/Ч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285750"/>
            <a:ext cx="8786842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Какое животное самое высокое?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8" descr="giraff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4892348" cy="3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giraff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635" cy="69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ЖИРАФ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0694" y="5786454"/>
            <a:ext cx="3643306" cy="10715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РОСТ ДО 6 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285750"/>
            <a:ext cx="8786842" cy="1714500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Какой хищник быстрее всех бегает?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 descr="http://stat17.privet.ru/lr/091a88dee3d3de09015f56279228e1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881597" cy="36611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7.privet.ru/lr/091a88dee3d3de09015f56279228e1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latin typeface="Arial" charset="0"/>
              </a:rPr>
              <a:t>ГЕПАРД</a:t>
            </a:r>
            <a:endParaRPr lang="ru-RU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5072074"/>
            <a:ext cx="4500594" cy="15192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</a:rPr>
              <a:t>СКОРОСТЬ БЕГА – 105-112 КМ/Ч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3643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053.radikal.ru/1005/c7/9c3d19d9297e.jpg"/>
          <p:cNvPicPr>
            <a:picLocks noChangeAspect="1" noChangeArrowheads="1"/>
          </p:cNvPicPr>
          <p:nvPr/>
        </p:nvPicPr>
        <p:blipFill>
          <a:blip r:embed="rId2"/>
          <a:srcRect b="12747"/>
          <a:stretch>
            <a:fillRect/>
          </a:stretch>
        </p:blipFill>
        <p:spPr bwMode="auto">
          <a:xfrm>
            <a:off x="0" y="1513838"/>
            <a:ext cx="9144000" cy="534416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0"/>
            <a:ext cx="3214710" cy="1143008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Вспомните,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71736" y="285728"/>
            <a:ext cx="2286016" cy="1071570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чем мы </a:t>
            </a:r>
            <a:endParaRPr lang="ru-RU" sz="3000" dirty="0"/>
          </a:p>
        </p:txBody>
      </p:sp>
      <p:sp>
        <p:nvSpPr>
          <p:cNvPr id="7" name="Овал 6"/>
          <p:cNvSpPr/>
          <p:nvPr/>
        </p:nvSpPr>
        <p:spPr>
          <a:xfrm>
            <a:off x="4286248" y="500042"/>
            <a:ext cx="3214710" cy="1214446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отличаемся </a:t>
            </a:r>
            <a:endParaRPr lang="ru-RU" sz="3000" dirty="0"/>
          </a:p>
        </p:txBody>
      </p:sp>
      <p:sp>
        <p:nvSpPr>
          <p:cNvPr id="8" name="Овал 7"/>
          <p:cNvSpPr/>
          <p:nvPr/>
        </p:nvSpPr>
        <p:spPr>
          <a:xfrm>
            <a:off x="6572264" y="1142984"/>
            <a:ext cx="2571736" cy="100013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от других</a:t>
            </a:r>
            <a:endParaRPr lang="ru-RU" sz="3000" dirty="0"/>
          </a:p>
        </p:txBody>
      </p:sp>
      <p:sp>
        <p:nvSpPr>
          <p:cNvPr id="9" name="Овал 8"/>
          <p:cNvSpPr/>
          <p:nvPr/>
        </p:nvSpPr>
        <p:spPr>
          <a:xfrm>
            <a:off x="6072198" y="2071678"/>
            <a:ext cx="3071802" cy="135732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животных,</a:t>
            </a:r>
            <a:endParaRPr lang="ru-RU" sz="3000" dirty="0"/>
          </a:p>
        </p:txBody>
      </p:sp>
      <p:sp>
        <p:nvSpPr>
          <p:cNvPr id="10" name="Овал 9"/>
          <p:cNvSpPr/>
          <p:nvPr/>
        </p:nvSpPr>
        <p:spPr>
          <a:xfrm>
            <a:off x="6572232" y="3357562"/>
            <a:ext cx="2571768" cy="135732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тогда скажем</a:t>
            </a:r>
            <a:endParaRPr lang="ru-RU"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leesbirdblog.files.wordpress.com/2010/10/donkey-c2a9wik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098353" cy="2928957"/>
          </a:xfrm>
          <a:prstGeom prst="rect">
            <a:avLst/>
          </a:prstGeom>
          <a:noFill/>
        </p:spPr>
      </p:pic>
      <p:pic>
        <p:nvPicPr>
          <p:cNvPr id="93188" name="Picture 4" descr="http://im04.thewallpapers.org/wallpapers/4/427/thumb/320_Elephant-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476779" cy="335758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3214686"/>
            <a:ext cx="4429124" cy="928694"/>
          </a:xfrm>
        </p:spPr>
        <p:txBody>
          <a:bodyPr/>
          <a:lstStyle/>
          <a:p>
            <a:r>
              <a:rPr lang="ru-RU" b="1" dirty="0" smtClean="0"/>
              <a:t>ОСЁЛ – 100 ЛЕТ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2928926" y="1285860"/>
            <a:ext cx="4141789" cy="100013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ЧЕРЕПАХА ЖИВЁТ 150 ЛЕТ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3"/>
          </p:nvPr>
        </p:nvSpPr>
        <p:spPr>
          <a:xfrm>
            <a:off x="4500562" y="6000768"/>
            <a:ext cx="4643438" cy="5715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СЛОН – 70 ЛЕТ</a:t>
            </a:r>
            <a:endParaRPr lang="ru-RU" b="1" dirty="0"/>
          </a:p>
        </p:txBody>
      </p:sp>
      <p:pic>
        <p:nvPicPr>
          <p:cNvPr id="10" name="Picture 2" descr="http://900igr.net/datai/ekologija/Slovo-ekologija/0004-005-Ekolog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428892" cy="2176288"/>
          </a:xfrm>
          <a:prstGeom prst="rect">
            <a:avLst/>
          </a:prstGeom>
          <a:noFill/>
        </p:spPr>
      </p:pic>
      <p:sp>
        <p:nvSpPr>
          <p:cNvPr id="1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143932" cy="1214446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smtClean="0">
                <a:solidFill>
                  <a:schemeClr val="accent4">
                    <a:lumMod val="75000"/>
                  </a:schemeClr>
                </a:solidFill>
              </a:rPr>
              <a:t>Назовите животных – долгожителей.</a:t>
            </a:r>
            <a:endParaRPr lang="ru-RU" b="1" i="1" cap="none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i/ekologija/Slovo-ekologija/0004-005-Ekolog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5822220" cy="5216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own33.ru/photo/katastrovi/IMG_8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http://img1.liveinternet.ru/images/attach/c/1/50/563/50563951_1257000412_img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14700"/>
            <a:ext cx="293370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6600CC"/>
                </a:solidFill>
              </a:rPr>
              <a:t>«Будь природе другом»</a:t>
            </a:r>
            <a:endParaRPr kumimoji="0" lang="ru-RU" sz="45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http://festival.1september.ru/articles/211637/img4.jpg"/>
          <p:cNvPicPr>
            <a:picLocks noChangeAspect="1" noChangeArrowheads="1"/>
          </p:cNvPicPr>
          <p:nvPr/>
        </p:nvPicPr>
        <p:blipFill>
          <a:blip r:embed="rId2"/>
          <a:srcRect t="15152"/>
          <a:stretch>
            <a:fillRect/>
          </a:stretch>
        </p:blipFill>
        <p:spPr bwMode="auto">
          <a:xfrm>
            <a:off x="428596" y="928670"/>
            <a:ext cx="8369341" cy="562419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Нельзя: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ловить бабочек, шмелей и других насекомых;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обижать лягушек и жаб;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ловить диких животных и уносить их домой;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шуметь в лесу весной и в начале лета;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жечь костры, ломать молодые деревца, нужно убирать за собой мусор и др.;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black"/>
              </a:solidFill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0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нельзя трогать яйца в гнездах птиц</a:t>
            </a:r>
            <a:r>
              <a:rPr lang="ru-RU" sz="30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img-2005-09.photosight.ru/28/1055922.jpg"/>
          <p:cNvPicPr>
            <a:picLocks noChangeAspect="1" noChangeArrowheads="1"/>
          </p:cNvPicPr>
          <p:nvPr/>
        </p:nvPicPr>
        <p:blipFill>
          <a:blip r:embed="rId3"/>
          <a:srcRect r="10416"/>
          <a:stretch>
            <a:fillRect/>
          </a:stretch>
        </p:blipFill>
        <p:spPr bwMode="auto">
          <a:xfrm>
            <a:off x="0" y="0"/>
            <a:ext cx="9301656" cy="6858000"/>
          </a:xfrm>
          <a:prstGeom prst="rect">
            <a:avLst/>
          </a:prstGeom>
          <a:noFill/>
        </p:spPr>
      </p:pic>
      <p:pic>
        <p:nvPicPr>
          <p:cNvPr id="3" name="Forest birds and insec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jplus.ru/img4/l/a/lall/flora_and_fauna_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107529"/>
          </a:xfrm>
          <a:prstGeom prst="rect">
            <a:avLst/>
          </a:prstGeom>
          <a:noFill/>
        </p:spPr>
      </p:pic>
      <p:pic>
        <p:nvPicPr>
          <p:cNvPr id="3" name="Picture 4" descr="http://i053.radikal.ru/1005/c7/9c3d19d9297e.jpg"/>
          <p:cNvPicPr>
            <a:picLocks noChangeAspect="1" noChangeArrowheads="1"/>
          </p:cNvPicPr>
          <p:nvPr/>
        </p:nvPicPr>
        <p:blipFill>
          <a:blip r:embed="rId3"/>
          <a:srcRect b="12747"/>
          <a:stretch>
            <a:fillRect/>
          </a:stretch>
        </p:blipFill>
        <p:spPr bwMode="auto">
          <a:xfrm>
            <a:off x="0" y="0"/>
            <a:ext cx="5072066" cy="3071810"/>
          </a:xfrm>
          <a:prstGeom prst="rect">
            <a:avLst/>
          </a:prstGeom>
          <a:noFill/>
        </p:spPr>
      </p:pic>
      <p:pic>
        <p:nvPicPr>
          <p:cNvPr id="4" name="Picture 4" descr="Mouse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488" y="3000372"/>
            <a:ext cx="2713043" cy="3616634"/>
          </a:xfrm>
          <a:prstGeom prst="rect">
            <a:avLst/>
          </a:prstGeom>
          <a:noFill/>
          <a:ln/>
        </p:spPr>
      </p:pic>
      <p:pic>
        <p:nvPicPr>
          <p:cNvPr id="5" name="Picture 2" descr="http://900igr.net/datai/ekologija/Slovo-ekologija/0004-005-Ekologi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3357554" cy="3008369"/>
          </a:xfrm>
          <a:prstGeom prst="rect">
            <a:avLst/>
          </a:prstGeom>
          <a:noFill/>
        </p:spPr>
      </p:pic>
      <p:pic>
        <p:nvPicPr>
          <p:cNvPr id="6" name="Picture 2" descr="http://festival.1september.ru/articles/212418/img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360668"/>
            <a:ext cx="2428892" cy="31681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64318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500" b="1" dirty="0" smtClean="0">
                <a:solidFill>
                  <a:srgbClr val="00B0F0"/>
                </a:solidFill>
                <a:ea typeface="Times New Roman" pitchFamily="18" charset="0"/>
              </a:rPr>
              <a:t>До новых встреч!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s44.radikal.ru/i104/1108/a1/189632e835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8680" cy="6858000"/>
          </a:xfrm>
          <a:prstGeom prst="rect">
            <a:avLst/>
          </a:prstGeom>
          <a:noFill/>
        </p:spPr>
      </p:pic>
      <p:pic>
        <p:nvPicPr>
          <p:cNvPr id="9" name="Детские песенки - Лесной олен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053.radikal.ru/1005/c7/9c3d19d9297e.jpg"/>
          <p:cNvPicPr>
            <a:picLocks noChangeAspect="1" noChangeArrowheads="1"/>
          </p:cNvPicPr>
          <p:nvPr/>
        </p:nvPicPr>
        <p:blipFill>
          <a:blip r:embed="rId2"/>
          <a:srcRect b="12747"/>
          <a:stretch>
            <a:fillRect/>
          </a:stretch>
        </p:blipFill>
        <p:spPr bwMode="auto">
          <a:xfrm>
            <a:off x="0" y="1513838"/>
            <a:ext cx="9144000" cy="534416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0" y="0"/>
            <a:ext cx="3214710" cy="1143008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Идите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71736" y="285728"/>
            <a:ext cx="2286016" cy="1071570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опушку </a:t>
            </a:r>
            <a:endParaRPr lang="ru-RU" sz="3000" dirty="0"/>
          </a:p>
        </p:txBody>
      </p:sp>
      <p:sp>
        <p:nvSpPr>
          <p:cNvPr id="7" name="Овал 6"/>
          <p:cNvSpPr/>
          <p:nvPr/>
        </p:nvSpPr>
        <p:spPr>
          <a:xfrm>
            <a:off x="4286248" y="500042"/>
            <a:ext cx="3214710" cy="1214446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леса, </a:t>
            </a:r>
            <a:endParaRPr lang="ru-RU" sz="3000" dirty="0"/>
          </a:p>
        </p:txBody>
      </p:sp>
      <p:sp>
        <p:nvSpPr>
          <p:cNvPr id="8" name="Овал 7"/>
          <p:cNvSpPr/>
          <p:nvPr/>
        </p:nvSpPr>
        <p:spPr>
          <a:xfrm>
            <a:off x="6572264" y="1142984"/>
            <a:ext cx="2571736" cy="100013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 там </a:t>
            </a:r>
            <a:endParaRPr lang="ru-RU" sz="3000" dirty="0"/>
          </a:p>
        </p:txBody>
      </p:sp>
      <p:sp>
        <p:nvSpPr>
          <p:cNvPr id="9" name="Овал 8"/>
          <p:cNvSpPr/>
          <p:nvPr/>
        </p:nvSpPr>
        <p:spPr>
          <a:xfrm>
            <a:off x="6072198" y="2071678"/>
            <a:ext cx="3071802" cy="135732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кто-нибудь</a:t>
            </a:r>
            <a:endParaRPr lang="ru-RU" sz="3000" dirty="0"/>
          </a:p>
        </p:txBody>
      </p:sp>
      <p:sp>
        <p:nvSpPr>
          <p:cNvPr id="10" name="Овал 9"/>
          <p:cNvSpPr/>
          <p:nvPr/>
        </p:nvSpPr>
        <p:spPr>
          <a:xfrm>
            <a:off x="6572232" y="3357562"/>
            <a:ext cx="2571768" cy="1357322"/>
          </a:xfrm>
          <a:prstGeom prst="ellipse">
            <a:avLst/>
          </a:prstGeom>
          <a:solidFill>
            <a:srgbClr val="C3E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знает.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sz="3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terfotki.ru/content/photo/14/64/146486/5q6awz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img-fotki.yandex.ru/get/5823/50728171.d8/0_6ecb9_9469500c_XL"/>
          <p:cNvPicPr>
            <a:picLocks noChangeAspect="1" noChangeArrowheads="1"/>
          </p:cNvPicPr>
          <p:nvPr/>
        </p:nvPicPr>
        <p:blipFill>
          <a:blip r:embed="rId2"/>
          <a:srcRect l="16025" t="19999" b="22000"/>
          <a:stretch>
            <a:fillRect/>
          </a:stretch>
        </p:blipFill>
        <p:spPr bwMode="auto">
          <a:xfrm>
            <a:off x="0" y="0"/>
            <a:ext cx="2633179" cy="2428868"/>
          </a:xfrm>
          <a:prstGeom prst="rect">
            <a:avLst/>
          </a:prstGeom>
          <a:noFill/>
        </p:spPr>
      </p:pic>
      <p:pic>
        <p:nvPicPr>
          <p:cNvPr id="101380" name="Picture 4" descr="http://aligor.photora.ru/wp-content/gallery_aligor/sv/dsc07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716249" cy="2786058"/>
          </a:xfrm>
          <a:prstGeom prst="rect">
            <a:avLst/>
          </a:prstGeom>
          <a:noFill/>
        </p:spPr>
      </p:pic>
      <p:pic>
        <p:nvPicPr>
          <p:cNvPr id="101382" name="Picture 6" descr="http://img-fotki.yandex.ru/get/54/tatsh2008.14/0_fbca_7e8aed74_XL"/>
          <p:cNvPicPr>
            <a:picLocks noChangeAspect="1" noChangeArrowheads="1"/>
          </p:cNvPicPr>
          <p:nvPr/>
        </p:nvPicPr>
        <p:blipFill>
          <a:blip r:embed="rId4"/>
          <a:srcRect b="25121"/>
          <a:stretch>
            <a:fillRect/>
          </a:stretch>
        </p:blipFill>
        <p:spPr bwMode="auto">
          <a:xfrm>
            <a:off x="0" y="2428868"/>
            <a:ext cx="2571736" cy="2571768"/>
          </a:xfrm>
          <a:prstGeom prst="rect">
            <a:avLst/>
          </a:prstGeom>
          <a:noFill/>
        </p:spPr>
      </p:pic>
      <p:pic>
        <p:nvPicPr>
          <p:cNvPr id="101386" name="Picture 10" descr="http://club.foto.ru/gallery/images/photo/2008/07/04/1135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857520" cy="2408592"/>
          </a:xfrm>
          <a:prstGeom prst="rect">
            <a:avLst/>
          </a:prstGeom>
          <a:noFill/>
        </p:spPr>
      </p:pic>
      <p:pic>
        <p:nvPicPr>
          <p:cNvPr id="101388" name="Picture 12" descr="http://forum.ribca.net/ibf_new/uploads/1210071633/gallery_255_91788.jpg"/>
          <p:cNvPicPr>
            <a:picLocks noChangeAspect="1" noChangeArrowheads="1"/>
          </p:cNvPicPr>
          <p:nvPr/>
        </p:nvPicPr>
        <p:blipFill>
          <a:blip r:embed="rId6"/>
          <a:srcRect t="7017" b="8772"/>
          <a:stretch>
            <a:fillRect/>
          </a:stretch>
        </p:blipFill>
        <p:spPr bwMode="auto">
          <a:xfrm>
            <a:off x="6215074" y="0"/>
            <a:ext cx="2928926" cy="4071942"/>
          </a:xfrm>
          <a:prstGeom prst="rect">
            <a:avLst/>
          </a:prstGeom>
          <a:noFill/>
        </p:spPr>
      </p:pic>
      <p:pic>
        <p:nvPicPr>
          <p:cNvPr id="101390" name="Picture 14" descr="http://www.fisnyak.ru/_nw/44/056595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071918"/>
            <a:ext cx="3000364" cy="2786082"/>
          </a:xfrm>
          <a:prstGeom prst="rect">
            <a:avLst/>
          </a:prstGeom>
          <a:noFill/>
        </p:spPr>
      </p:pic>
      <p:pic>
        <p:nvPicPr>
          <p:cNvPr id="101392" name="Picture 16" descr="http://img-fotki.yandex.ru/get/3512/consul-01.3/0_14bac_86378a26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893496"/>
            <a:ext cx="2619339" cy="1964504"/>
          </a:xfrm>
          <a:prstGeom prst="rect">
            <a:avLst/>
          </a:prstGeom>
          <a:noFill/>
        </p:spPr>
      </p:pic>
      <p:pic>
        <p:nvPicPr>
          <p:cNvPr id="101394" name="Picture 18" descr="http://indasad.ru/images/stories/zashita_rastenii/poleznosti/poleznie_nasekomie/zlatoglaz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5225131"/>
            <a:ext cx="2286016" cy="16328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jplus.ru/img4/l/a/lall/flora_and_fauna_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0694" y="533400"/>
            <a:ext cx="3643306" cy="1181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Отгадаете мою загадку, скажу.</a:t>
            </a:r>
          </a:p>
          <a:p>
            <a:pPr>
              <a:buNone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29013"/>
            <a:ext cx="3200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white"/>
                </a:solidFill>
              </a:rPr>
              <a:t>- По каким признакам можно определить насекомых?</a:t>
            </a:r>
          </a:p>
          <a:p>
            <a:pPr algn="l">
              <a:spcBef>
                <a:spcPct val="50000"/>
              </a:spcBef>
            </a:pP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2690336"/>
            <a:ext cx="4071934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white"/>
                </a:solidFill>
              </a:rPr>
              <a:t>Ходил рогуля на шести ходулях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white"/>
                </a:solidFill>
              </a:rPr>
              <a:t>Вдоль спины себя ломал, крылья белые достал,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white"/>
                </a:solidFill>
              </a:rPr>
              <a:t>Зажужжал рогуля, полетел, как пуля. </a:t>
            </a:r>
            <a:endParaRPr lang="ru-RU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  <p:bldP spid="9221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ljplus.ru/img4/l/a/lall/flora_and_fauna_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00526" y="2000240"/>
            <a:ext cx="48434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bg1"/>
                </a:solidFill>
              </a:rPr>
              <a:t>Идите в лес. 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огожа_зеленый">
  <a:themeElements>
    <a:clrScheme name="рогожа_зеленый 13">
      <a:dk1>
        <a:srgbClr val="000000"/>
      </a:dk1>
      <a:lt1>
        <a:srgbClr val="FFFFFF"/>
      </a:lt1>
      <a:dk2>
        <a:srgbClr val="3C5A32"/>
      </a:dk2>
      <a:lt2>
        <a:srgbClr val="808080"/>
      </a:lt2>
      <a:accent1>
        <a:srgbClr val="BBE0E3"/>
      </a:accent1>
      <a:accent2>
        <a:srgbClr val="3C5A32"/>
      </a:accent2>
      <a:accent3>
        <a:srgbClr val="FFFFFF"/>
      </a:accent3>
      <a:accent4>
        <a:srgbClr val="000000"/>
      </a:accent4>
      <a:accent5>
        <a:srgbClr val="DAEDEF"/>
      </a:accent5>
      <a:accent6>
        <a:srgbClr val="35512C"/>
      </a:accent6>
      <a:hlink>
        <a:srgbClr val="3C5A32"/>
      </a:hlink>
      <a:folHlink>
        <a:srgbClr val="99CC00"/>
      </a:folHlink>
    </a:clrScheme>
    <a:fontScheme name="рогожа_зеленый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гожа_зеле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гожа_зеленый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гожа_зеленый 13">
        <a:dk1>
          <a:srgbClr val="000000"/>
        </a:dk1>
        <a:lt1>
          <a:srgbClr val="FFFFFF"/>
        </a:lt1>
        <a:dk2>
          <a:srgbClr val="3C5A32"/>
        </a:dk2>
        <a:lt2>
          <a:srgbClr val="808080"/>
        </a:lt2>
        <a:accent1>
          <a:srgbClr val="BBE0E3"/>
        </a:accent1>
        <a:accent2>
          <a:srgbClr val="3C5A32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35512C"/>
        </a:accent6>
        <a:hlink>
          <a:srgbClr val="3C5A3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583</Words>
  <Application>Microsoft Office PowerPoint</Application>
  <PresentationFormat>Экран (4:3)</PresentationFormat>
  <Paragraphs>89</Paragraphs>
  <Slides>47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Оформление по умолчанию</vt:lpstr>
      <vt:lpstr>Трек</vt:lpstr>
      <vt:lpstr>Тема1</vt:lpstr>
      <vt:lpstr>1_Трек</vt:lpstr>
      <vt:lpstr>2_Оформление по умолчанию</vt:lpstr>
      <vt:lpstr>3_Оформление по умолчанию</vt:lpstr>
      <vt:lpstr>2_Трек</vt:lpstr>
      <vt:lpstr>4_Оформление по умолчанию</vt:lpstr>
      <vt:lpstr>5_Оформление по умолчанию</vt:lpstr>
      <vt:lpstr>рогожа_зеленый</vt:lpstr>
      <vt:lpstr>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Ловкий, смелый, он бегает по стволу мигом.</vt:lpstr>
      <vt:lpstr>Поползень</vt:lpstr>
      <vt:lpstr>Он в  своей лесной палате Носит пёстренький халатик,  Он деревья лечит, Постучит – и легче.</vt:lpstr>
      <vt:lpstr>Дятел</vt:lpstr>
      <vt:lpstr>Какая птица носит снежное название ?</vt:lpstr>
      <vt:lpstr>Снегирь</vt:lpstr>
      <vt:lpstr>Жёлтенькая грудка, Чёрненькая спинка, С ветки прыгать ей не лень  И щебечет целый день.</vt:lpstr>
      <vt:lpstr>Синица</vt:lpstr>
      <vt:lpstr>В лесу обитает, Всем своё имя называет.</vt:lpstr>
      <vt:lpstr>Кукушка</vt:lpstr>
      <vt:lpstr>Ребята, кто такие птицы?</vt:lpstr>
      <vt:lpstr>Кто лишний?</vt:lpstr>
      <vt:lpstr>Слайд 23</vt:lpstr>
      <vt:lpstr>Слайд 24</vt:lpstr>
      <vt:lpstr>Ответьте на вопросы!</vt:lpstr>
      <vt:lpstr>Какие из вымерших животных были самыми крупными?</vt:lpstr>
      <vt:lpstr>БРОНТОЗАВРЫ</vt:lpstr>
      <vt:lpstr>Назовите самое тяжёлое из летающих насекомых.</vt:lpstr>
      <vt:lpstr>ЖУК - ГОЛИАФ</vt:lpstr>
      <vt:lpstr>Какое морское животное имеет самую большую массу тела?</vt:lpstr>
      <vt:lpstr>СИНИЙ КИТ</vt:lpstr>
      <vt:lpstr>Назовите самую маленькую птицу.</vt:lpstr>
      <vt:lpstr>КОЛИБРИ</vt:lpstr>
      <vt:lpstr>Какое животное самое быстроногое из всех двуногих?</vt:lpstr>
      <vt:lpstr>СТРАУС</vt:lpstr>
      <vt:lpstr>Какое животное самое высокое?</vt:lpstr>
      <vt:lpstr>ЖИРАФ</vt:lpstr>
      <vt:lpstr>Какой хищник быстрее всех бегает?</vt:lpstr>
      <vt:lpstr>ГЕПАРД</vt:lpstr>
      <vt:lpstr>Назовите животных – долгожителей.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Любовь</cp:lastModifiedBy>
  <cp:revision>126</cp:revision>
  <dcterms:created xsi:type="dcterms:W3CDTF">2008-11-15T12:25:42Z</dcterms:created>
  <dcterms:modified xsi:type="dcterms:W3CDTF">2013-04-22T05:52:15Z</dcterms:modified>
</cp:coreProperties>
</file>