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2/13/2017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7" Type="http://schemas.openxmlformats.org/officeDocument/2006/relationships/image" Target="../media/image11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image" Target="../media/image4.gif"/><Relationship Id="rId4" Type="http://schemas.openxmlformats.org/officeDocument/2006/relationships/image" Target="../media/image10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ebplus.info/getres.php?imgWPIcard=c_518_02c.jpg" TargetMode="External"/><Relationship Id="rId3" Type="http://schemas.openxmlformats.org/officeDocument/2006/relationships/hyperlink" Target="http://www.greece.apico-tour.ru/page_1269391669_85.php" TargetMode="External"/><Relationship Id="rId7" Type="http://schemas.openxmlformats.org/officeDocument/2006/relationships/hyperlink" Target="http://www.statesymbol.ru/awards/sports/20051207/39601035.html" TargetMode="External"/><Relationship Id="rId2" Type="http://schemas.openxmlformats.org/officeDocument/2006/relationships/hyperlink" Target="http://smayly.net.ru/gallery/large/showimages.php?dir=Medicine_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g13.nnm.ru/0/4/1/1/b/88ea9cedfc3bd5334be8e2c2c56_prev.jpg" TargetMode="External"/><Relationship Id="rId5" Type="http://schemas.openxmlformats.org/officeDocument/2006/relationships/hyperlink" Target="http://www.turkcebilgi.com/uploads/media/resim/olympic_flag.png" TargetMode="External"/><Relationship Id="rId4" Type="http://schemas.openxmlformats.org/officeDocument/2006/relationships/hyperlink" Target="http://www.olympichistory.info/all_mascots.htm" TargetMode="External"/><Relationship Id="rId9" Type="http://schemas.openxmlformats.org/officeDocument/2006/relationships/hyperlink" Target="http://talisman.sochi2014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772816"/>
            <a:ext cx="8458200" cy="1222375"/>
          </a:xfrm>
        </p:spPr>
        <p:txBody>
          <a:bodyPr/>
          <a:lstStyle/>
          <a:p>
            <a:pPr algn="ctr"/>
            <a:r>
              <a:rPr lang="ru-RU" dirty="0" smtClean="0"/>
              <a:t>Поговорим об истории олимпийских игр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944" y="5445224"/>
            <a:ext cx="4695056" cy="113042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Дозморова Ольга Викторовна</a:t>
            </a:r>
          </a:p>
          <a:p>
            <a:pPr algn="ctr"/>
            <a:r>
              <a:rPr lang="ru-RU" dirty="0" smtClean="0"/>
              <a:t>учитель </a:t>
            </a:r>
            <a:r>
              <a:rPr lang="ru-RU" smtClean="0"/>
              <a:t>физической культуры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9478" y="1071546"/>
            <a:ext cx="5624522" cy="838200"/>
          </a:xfrm>
        </p:spPr>
        <p:txBody>
          <a:bodyPr/>
          <a:lstStyle/>
          <a:p>
            <a:r>
              <a:rPr lang="ru-RU" dirty="0" smtClean="0"/>
              <a:t>Спорт включает в себя</a:t>
            </a:r>
            <a:endParaRPr lang="ru-RU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1071538" y="2357430"/>
            <a:ext cx="2571768" cy="100013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Тренировки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1071538" y="3714752"/>
            <a:ext cx="2571768" cy="100013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Соревнования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1071538" y="5072074"/>
            <a:ext cx="2571768" cy="100013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Тренировки и соревнования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8" name="Picture 4" descr="http://smayly.net.ru/gallery/large/pictures/Medicine_1/Peace_Lovin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5143512"/>
            <a:ext cx="1285884" cy="1160434"/>
          </a:xfrm>
          <a:prstGeom prst="rect">
            <a:avLst/>
          </a:prstGeom>
          <a:noFill/>
        </p:spPr>
      </p:pic>
      <p:pic>
        <p:nvPicPr>
          <p:cNvPr id="1030" name="Picture 6" descr="http://smayly.net.ru/gallery/large/pictures/Medicine_1/Hangove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3571876"/>
            <a:ext cx="1220940" cy="1343036"/>
          </a:xfrm>
          <a:prstGeom prst="rect">
            <a:avLst/>
          </a:prstGeom>
          <a:noFill/>
        </p:spPr>
      </p:pic>
      <p:pic>
        <p:nvPicPr>
          <p:cNvPr id="9" name="Picture 6" descr="http://smayly.net.ru/gallery/large/pictures/Medicine_1/Hangove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2143116"/>
            <a:ext cx="1220940" cy="1343036"/>
          </a:xfrm>
          <a:prstGeom prst="rect">
            <a:avLst/>
          </a:prstGeom>
          <a:noFill/>
        </p:spPr>
      </p:pic>
      <p:sp>
        <p:nvSpPr>
          <p:cNvPr id="10" name="Штриховая стрелка вправо 9">
            <a:hlinkClick r:id="rId4" action="ppaction://hlinksldjump"/>
          </p:cNvPr>
          <p:cNvSpPr/>
          <p:nvPr/>
        </p:nvSpPr>
        <p:spPr>
          <a:xfrm>
            <a:off x="7358082" y="285728"/>
            <a:ext cx="1500198" cy="642942"/>
          </a:xfrm>
          <a:prstGeom prst="striped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Дальше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7842" y="1071546"/>
            <a:ext cx="7196158" cy="838200"/>
          </a:xfrm>
        </p:spPr>
        <p:txBody>
          <a:bodyPr/>
          <a:lstStyle/>
          <a:p>
            <a:r>
              <a:rPr lang="ru-RU" dirty="0" smtClean="0"/>
              <a:t>Назови Олимпийский символ</a:t>
            </a:r>
            <a:endParaRPr lang="ru-RU" dirty="0"/>
          </a:p>
        </p:txBody>
      </p:sp>
      <p:sp>
        <p:nvSpPr>
          <p:cNvPr id="6" name="Прямоугольник с двумя вырезанными соседними углами 5"/>
          <p:cNvSpPr/>
          <p:nvPr/>
        </p:nvSpPr>
        <p:spPr>
          <a:xfrm>
            <a:off x="5929322" y="1857364"/>
            <a:ext cx="2786082" cy="1143008"/>
          </a:xfrm>
          <a:prstGeom prst="snip2Same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dirty="0" smtClean="0">
                <a:solidFill>
                  <a:schemeClr val="accent6">
                    <a:lumMod val="50000"/>
                  </a:schemeClr>
                </a:solidFill>
              </a:rPr>
              <a:t>Пять переплетённых колец</a:t>
            </a:r>
            <a:endParaRPr lang="ru-RU" sz="2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Прямоугольник с двумя вырезанными соседними углами 9"/>
          <p:cNvSpPr/>
          <p:nvPr/>
        </p:nvSpPr>
        <p:spPr>
          <a:xfrm>
            <a:off x="5929322" y="3071810"/>
            <a:ext cx="2786082" cy="1143008"/>
          </a:xfrm>
          <a:prstGeom prst="snip2Same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Олимпийский огонь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Прямоугольник с двумя вырезанными соседними углами 10"/>
          <p:cNvSpPr/>
          <p:nvPr/>
        </p:nvSpPr>
        <p:spPr>
          <a:xfrm>
            <a:off x="5929322" y="4286256"/>
            <a:ext cx="2786082" cy="1143008"/>
          </a:xfrm>
          <a:prstGeom prst="snip2Same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Олимпийский талисман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Прямоугольник с двумя вырезанными соседними углами 11"/>
          <p:cNvSpPr/>
          <p:nvPr/>
        </p:nvSpPr>
        <p:spPr>
          <a:xfrm>
            <a:off x="5929322" y="5500702"/>
            <a:ext cx="2786082" cy="1143008"/>
          </a:xfrm>
          <a:prstGeom prst="snip2Same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Олимпийский флаг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196" name="Picture 4" descr="http://smayly.net.ru/gallery/large/pictures/Medicine_1/Hostili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3071810"/>
            <a:ext cx="1333504" cy="1133479"/>
          </a:xfrm>
          <a:prstGeom prst="rect">
            <a:avLst/>
          </a:prstGeom>
          <a:noFill/>
        </p:spPr>
      </p:pic>
      <p:pic>
        <p:nvPicPr>
          <p:cNvPr id="13" name="Picture 4" descr="http://smayly.net.ru/gallery/large/pictures/Medicine_1/Hostili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4214818"/>
            <a:ext cx="1333504" cy="1133479"/>
          </a:xfrm>
          <a:prstGeom prst="rect">
            <a:avLst/>
          </a:prstGeom>
          <a:noFill/>
        </p:spPr>
      </p:pic>
      <p:pic>
        <p:nvPicPr>
          <p:cNvPr id="14" name="Picture 4" descr="http://smayly.net.ru/gallery/large/pictures/Medicine_1/Hostili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5357826"/>
            <a:ext cx="1333504" cy="1133479"/>
          </a:xfrm>
          <a:prstGeom prst="rect">
            <a:avLst/>
          </a:prstGeom>
          <a:noFill/>
        </p:spPr>
      </p:pic>
      <p:sp>
        <p:nvSpPr>
          <p:cNvPr id="22" name="Штриховая стрелка вправо 21">
            <a:hlinkClick r:id="rId3" action="ppaction://hlinksldjump"/>
          </p:cNvPr>
          <p:cNvSpPr/>
          <p:nvPr/>
        </p:nvSpPr>
        <p:spPr>
          <a:xfrm>
            <a:off x="7396935" y="276447"/>
            <a:ext cx="1500198" cy="642942"/>
          </a:xfrm>
          <a:prstGeom prst="striped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Дальше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3" name="Picture 4" descr="http://smayly.net.ru/gallery/large/pictures/Medicine_1/Peace_Loving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26" y="1928802"/>
            <a:ext cx="1206723" cy="108899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6404" y="1071546"/>
            <a:ext cx="7267596" cy="838200"/>
          </a:xfrm>
        </p:spPr>
        <p:txBody>
          <a:bodyPr/>
          <a:lstStyle/>
          <a:p>
            <a:r>
              <a:rPr lang="ru-RU" dirty="0" smtClean="0"/>
              <a:t>Прочитай Олимпийский девиз</a:t>
            </a:r>
            <a:endParaRPr lang="ru-RU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500034" y="2000240"/>
            <a:ext cx="5715040" cy="928694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Быстрее, сильнее, дальше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500034" y="3571876"/>
            <a:ext cx="5715040" cy="928694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Быстрее, выше, сильнее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500034" y="5143512"/>
            <a:ext cx="5643602" cy="928694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Сильнее, быстрее, лучше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170" name="Picture 2" descr="http://smayly.net.ru/gallery/large/pictures/Medicine_1/Fumin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7843" y="2148768"/>
            <a:ext cx="2493836" cy="857256"/>
          </a:xfrm>
          <a:prstGeom prst="rect">
            <a:avLst/>
          </a:prstGeom>
          <a:noFill/>
        </p:spPr>
      </p:pic>
      <p:pic>
        <p:nvPicPr>
          <p:cNvPr id="7172" name="Picture 4" descr="http://smayly.net.ru/gallery/large/pictures/Medicine_1/Friendly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3571876"/>
            <a:ext cx="1428760" cy="1411951"/>
          </a:xfrm>
          <a:prstGeom prst="rect">
            <a:avLst/>
          </a:prstGeom>
          <a:noFill/>
        </p:spPr>
      </p:pic>
      <p:pic>
        <p:nvPicPr>
          <p:cNvPr id="10" name="Picture 2" descr="http://smayly.net.ru/gallery/large/pictures/Medicine_1/Fumin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39815" y="5332556"/>
            <a:ext cx="2493836" cy="857256"/>
          </a:xfrm>
          <a:prstGeom prst="rect">
            <a:avLst/>
          </a:prstGeom>
          <a:noFill/>
        </p:spPr>
      </p:pic>
      <p:sp>
        <p:nvSpPr>
          <p:cNvPr id="11" name="Штриховая стрелка вправо 10">
            <a:hlinkClick r:id="rId4" action="ppaction://hlinksldjump"/>
          </p:cNvPr>
          <p:cNvSpPr/>
          <p:nvPr/>
        </p:nvSpPr>
        <p:spPr>
          <a:xfrm>
            <a:off x="7357059" y="215305"/>
            <a:ext cx="1500198" cy="642942"/>
          </a:xfrm>
          <a:prstGeom prst="striped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Дальше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3"/>
          <p:cNvPicPr>
            <a:picLocks noChangeAspect="1" noChangeArrowheads="1"/>
          </p:cNvPicPr>
          <p:nvPr/>
        </p:nvPicPr>
        <p:blipFill>
          <a:blip r:embed="rId2" cstate="print"/>
          <a:srcRect l="3704"/>
          <a:stretch>
            <a:fillRect/>
          </a:stretch>
        </p:blipFill>
        <p:spPr bwMode="auto">
          <a:xfrm>
            <a:off x="285720" y="2071678"/>
            <a:ext cx="5572133" cy="400208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Древнегреческие игры Олимпиады праздновались</a:t>
            </a:r>
            <a:endParaRPr lang="ru-RU" dirty="0"/>
          </a:p>
        </p:txBody>
      </p:sp>
      <p:sp>
        <p:nvSpPr>
          <p:cNvPr id="11" name="Стрелка влево 10"/>
          <p:cNvSpPr/>
          <p:nvPr/>
        </p:nvSpPr>
        <p:spPr>
          <a:xfrm>
            <a:off x="6000760" y="1643050"/>
            <a:ext cx="2714644" cy="1143008"/>
          </a:xfrm>
          <a:prstGeom prst="lef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У горы Олимп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Стрелка влево 11"/>
          <p:cNvSpPr/>
          <p:nvPr/>
        </p:nvSpPr>
        <p:spPr>
          <a:xfrm>
            <a:off x="6000760" y="2786058"/>
            <a:ext cx="2714644" cy="1143008"/>
          </a:xfrm>
          <a:prstGeom prst="lef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В Олимпии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Стрелка влево 12"/>
          <p:cNvSpPr/>
          <p:nvPr/>
        </p:nvSpPr>
        <p:spPr>
          <a:xfrm>
            <a:off x="6000760" y="3929066"/>
            <a:ext cx="2714644" cy="1143008"/>
          </a:xfrm>
          <a:prstGeom prst="lef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В Афинах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Стрелка влево 13"/>
          <p:cNvSpPr/>
          <p:nvPr/>
        </p:nvSpPr>
        <p:spPr>
          <a:xfrm>
            <a:off x="6000760" y="5214950"/>
            <a:ext cx="2714644" cy="1143008"/>
          </a:xfrm>
          <a:prstGeom prst="lef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В Спарте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5" name="Picture 6" descr="http://smayly.net.ru/gallery/large/pictures/Medicine_1/Despondanc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3357562"/>
            <a:ext cx="1428760" cy="1125150"/>
          </a:xfrm>
          <a:prstGeom prst="rect">
            <a:avLst/>
          </a:prstGeom>
          <a:noFill/>
        </p:spPr>
      </p:pic>
      <p:pic>
        <p:nvPicPr>
          <p:cNvPr id="17" name="Picture 2" descr="http://smayly.net.ru/gallery/large/pictures/Medicine_1/Fed_Up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3174" y="4929198"/>
            <a:ext cx="1000132" cy="1083478"/>
          </a:xfrm>
          <a:prstGeom prst="rect">
            <a:avLst/>
          </a:prstGeom>
          <a:noFill/>
        </p:spPr>
      </p:pic>
      <p:pic>
        <p:nvPicPr>
          <p:cNvPr id="19" name="Picture 6" descr="http://smayly.net.ru/gallery/large/pictures/Medicine_1/Hangover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57422" y="1714488"/>
            <a:ext cx="1220940" cy="1343036"/>
          </a:xfrm>
          <a:prstGeom prst="rect">
            <a:avLst/>
          </a:prstGeom>
          <a:noFill/>
        </p:spPr>
      </p:pic>
      <p:sp>
        <p:nvSpPr>
          <p:cNvPr id="20" name="Штриховая стрелка вправо 19">
            <a:hlinkClick r:id="rId6" action="ppaction://hlinksldjump"/>
          </p:cNvPr>
          <p:cNvSpPr/>
          <p:nvPr/>
        </p:nvSpPr>
        <p:spPr>
          <a:xfrm>
            <a:off x="7286644" y="1214422"/>
            <a:ext cx="1500198" cy="642942"/>
          </a:xfrm>
          <a:prstGeom prst="striped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Дальше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1" name="Picture 2" descr="http://smayly.net.ru/gallery/large/pictures/Medicine_1/Appraisal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20" y="5622970"/>
            <a:ext cx="1785950" cy="97884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 descr="c09-32.gif"/>
          <p:cNvPicPr>
            <a:picLocks noChangeAspect="1"/>
          </p:cNvPicPr>
          <p:nvPr/>
        </p:nvPicPr>
        <p:blipFill>
          <a:blip r:embed="rId2" cstate="print">
            <a:grayscl/>
          </a:blip>
          <a:stretch>
            <a:fillRect/>
          </a:stretch>
        </p:blipFill>
        <p:spPr>
          <a:xfrm>
            <a:off x="285720" y="2428868"/>
            <a:ext cx="3307549" cy="4096036"/>
          </a:xfrm>
          <a:prstGeom prst="rect">
            <a:avLst/>
          </a:prstGeom>
        </p:spPr>
      </p:pic>
      <p:pic>
        <p:nvPicPr>
          <p:cNvPr id="21" name="Рисунок 20" descr="c09-3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428868"/>
            <a:ext cx="3286148" cy="406953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86800" cy="1785926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В каком возрасте начиналось Физическое воспитание детей в Древней Греции?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лнце 5"/>
          <p:cNvSpPr/>
          <p:nvPr/>
        </p:nvSpPr>
        <p:spPr>
          <a:xfrm>
            <a:off x="2928926" y="2928934"/>
            <a:ext cx="1428760" cy="135732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10лет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Солнце 6"/>
          <p:cNvSpPr/>
          <p:nvPr/>
        </p:nvSpPr>
        <p:spPr>
          <a:xfrm>
            <a:off x="4286248" y="3643314"/>
            <a:ext cx="1428760" cy="135732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8 лет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Солнце 7"/>
          <p:cNvSpPr/>
          <p:nvPr/>
        </p:nvSpPr>
        <p:spPr>
          <a:xfrm>
            <a:off x="5715008" y="4429132"/>
            <a:ext cx="1428760" cy="1357322"/>
          </a:xfrm>
          <a:prstGeom prst="sun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5 лет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Солнце 8"/>
          <p:cNvSpPr/>
          <p:nvPr/>
        </p:nvSpPr>
        <p:spPr>
          <a:xfrm>
            <a:off x="7215206" y="5143512"/>
            <a:ext cx="1428760" cy="1357322"/>
          </a:xfrm>
          <a:prstGeom prst="sun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7 лет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Штриховая стрелка вправо 12">
            <a:hlinkClick r:id="rId3" action="ppaction://hlinksldjump"/>
          </p:cNvPr>
          <p:cNvSpPr/>
          <p:nvPr/>
        </p:nvSpPr>
        <p:spPr>
          <a:xfrm>
            <a:off x="7000892" y="1571612"/>
            <a:ext cx="1500198" cy="642942"/>
          </a:xfrm>
          <a:prstGeom prst="striped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Дальше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14810" y="2357430"/>
            <a:ext cx="1785950" cy="584775"/>
          </a:xfrm>
          <a:prstGeom prst="rect">
            <a:avLst/>
          </a:prstGeom>
          <a:solidFill>
            <a:schemeClr val="tx2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Подумай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686800" cy="838200"/>
          </a:xfrm>
        </p:spPr>
        <p:txBody>
          <a:bodyPr/>
          <a:lstStyle/>
          <a:p>
            <a:pPr algn="ctr"/>
            <a:r>
              <a:rPr lang="ru-RU" dirty="0" smtClean="0"/>
              <a:t>Талисман Олимпийских игр - это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857892"/>
            <a:ext cx="5857916" cy="7143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/>
              <a:t>Пекин, 2008,</a:t>
            </a:r>
            <a:r>
              <a:rPr lang="en-US" sz="2400" dirty="0" smtClean="0"/>
              <a:t> </a:t>
            </a:r>
            <a:r>
              <a:rPr lang="ru-RU" sz="2400" dirty="0" smtClean="0"/>
              <a:t>рыба, панда, Олимпийский огонь,</a:t>
            </a:r>
            <a:r>
              <a:rPr lang="en-US" sz="2400" dirty="0" smtClean="0"/>
              <a:t> </a:t>
            </a:r>
            <a:r>
              <a:rPr lang="ru-RU" sz="2400" dirty="0" smtClean="0"/>
              <a:t>тибетская антилопа и журавль</a:t>
            </a:r>
          </a:p>
          <a:p>
            <a:endParaRPr lang="ru-RU" sz="2400" dirty="0"/>
          </a:p>
        </p:txBody>
      </p:sp>
      <p:sp>
        <p:nvSpPr>
          <p:cNvPr id="4" name="Блок-схема: сохраненные данные 3"/>
          <p:cNvSpPr/>
          <p:nvPr/>
        </p:nvSpPr>
        <p:spPr>
          <a:xfrm>
            <a:off x="214282" y="1785926"/>
            <a:ext cx="2428892" cy="1357322"/>
          </a:xfrm>
          <a:prstGeom prst="flowChartOnlineStorage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Медали и дипломы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Блок-схема: сохраненные данные 4"/>
          <p:cNvSpPr/>
          <p:nvPr/>
        </p:nvSpPr>
        <p:spPr>
          <a:xfrm>
            <a:off x="2428860" y="1785926"/>
            <a:ext cx="3571900" cy="1357322"/>
          </a:xfrm>
          <a:prstGeom prst="flowChartOnlineStorage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Изображение животного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Блок-схема: сохраненные данные 5"/>
          <p:cNvSpPr/>
          <p:nvPr/>
        </p:nvSpPr>
        <p:spPr>
          <a:xfrm>
            <a:off x="5643570" y="1785926"/>
            <a:ext cx="3286116" cy="1357322"/>
          </a:xfrm>
          <a:prstGeom prst="flowChartOnlineStorage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Зажжение Олимпийского огня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074" name="Picture 2" descr="http://www.olympichistory.info/mascots/s2008-m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3429000"/>
            <a:ext cx="6000539" cy="2423789"/>
          </a:xfrm>
          <a:prstGeom prst="rect">
            <a:avLst/>
          </a:prstGeom>
          <a:noFill/>
        </p:spPr>
      </p:pic>
      <p:pic>
        <p:nvPicPr>
          <p:cNvPr id="20" name="Picture 2" descr="http://smayly.net.ru/gallery/large/pictures/Medicine_1/Fumin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4643446"/>
            <a:ext cx="2493836" cy="857256"/>
          </a:xfrm>
          <a:prstGeom prst="rect">
            <a:avLst/>
          </a:prstGeom>
          <a:noFill/>
        </p:spPr>
      </p:pic>
      <p:sp>
        <p:nvSpPr>
          <p:cNvPr id="21" name="Штриховая стрелка вправо 20">
            <a:hlinkClick r:id="rId4" action="ppaction://hlinksldjump"/>
          </p:cNvPr>
          <p:cNvSpPr/>
          <p:nvPr/>
        </p:nvSpPr>
        <p:spPr>
          <a:xfrm>
            <a:off x="7215206" y="5857892"/>
            <a:ext cx="1500198" cy="642942"/>
          </a:xfrm>
          <a:prstGeom prst="striped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Дальше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 descr="untitled.bmp"/>
          <p:cNvPicPr>
            <a:picLocks noChangeAspect="1"/>
          </p:cNvPicPr>
          <p:nvPr/>
        </p:nvPicPr>
        <p:blipFill>
          <a:blip r:embed="rId2" cstate="print"/>
          <a:srcRect l="12935" r="34825"/>
          <a:stretch>
            <a:fillRect/>
          </a:stretch>
        </p:blipFill>
        <p:spPr>
          <a:xfrm>
            <a:off x="6117918" y="1658290"/>
            <a:ext cx="1071570" cy="1595437"/>
          </a:xfrm>
          <a:prstGeom prst="rect">
            <a:avLst/>
          </a:prstGeom>
        </p:spPr>
      </p:pic>
      <p:pic>
        <p:nvPicPr>
          <p:cNvPr id="21" name="Рисунок 20" descr="olympic_fla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1802" y="1643050"/>
            <a:ext cx="2182276" cy="145557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838200"/>
          </a:xfrm>
        </p:spPr>
        <p:txBody>
          <a:bodyPr/>
          <a:lstStyle/>
          <a:p>
            <a:pPr algn="ctr"/>
            <a:r>
              <a:rPr lang="ru-RU" dirty="0" smtClean="0"/>
              <a:t>Найди на рисунке олимпийские</a:t>
            </a:r>
            <a:endParaRPr lang="ru-RU" dirty="0"/>
          </a:p>
        </p:txBody>
      </p:sp>
      <p:sp>
        <p:nvSpPr>
          <p:cNvPr id="4" name="Волна 3"/>
          <p:cNvSpPr/>
          <p:nvPr/>
        </p:nvSpPr>
        <p:spPr>
          <a:xfrm>
            <a:off x="642910" y="1857364"/>
            <a:ext cx="1785950" cy="71438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Эмблема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Волна 7"/>
          <p:cNvSpPr/>
          <p:nvPr/>
        </p:nvSpPr>
        <p:spPr>
          <a:xfrm>
            <a:off x="642910" y="2786058"/>
            <a:ext cx="1785950" cy="71438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Талисман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Волна 8"/>
          <p:cNvSpPr/>
          <p:nvPr/>
        </p:nvSpPr>
        <p:spPr>
          <a:xfrm>
            <a:off x="642910" y="3786190"/>
            <a:ext cx="1785950" cy="71438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Флаг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Волна 9"/>
          <p:cNvSpPr/>
          <p:nvPr/>
        </p:nvSpPr>
        <p:spPr>
          <a:xfrm>
            <a:off x="642910" y="4786322"/>
            <a:ext cx="1785950" cy="71438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Символ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Волна 10"/>
          <p:cNvSpPr/>
          <p:nvPr/>
        </p:nvSpPr>
        <p:spPr>
          <a:xfrm>
            <a:off x="642910" y="5786454"/>
            <a:ext cx="1785950" cy="71438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Огонь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3357554" y="3857628"/>
            <a:ext cx="3619512" cy="2452688"/>
            <a:chOff x="3643306" y="4143380"/>
            <a:chExt cx="3619512" cy="2452688"/>
          </a:xfrm>
        </p:grpSpPr>
        <p:pic>
          <p:nvPicPr>
            <p:cNvPr id="2064" name="Picture 16" descr="Леопард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357818" y="4214818"/>
              <a:ext cx="1905000" cy="2381250"/>
            </a:xfrm>
            <a:prstGeom prst="rect">
              <a:avLst/>
            </a:prstGeom>
            <a:noFill/>
          </p:spPr>
        </p:pic>
        <p:pic>
          <p:nvPicPr>
            <p:cNvPr id="2060" name="Picture 12" descr="Белый мишка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643306" y="4143380"/>
              <a:ext cx="1905000" cy="2381250"/>
            </a:xfrm>
            <a:prstGeom prst="rect">
              <a:avLst/>
            </a:prstGeom>
            <a:noFill/>
          </p:spPr>
        </p:pic>
        <p:pic>
          <p:nvPicPr>
            <p:cNvPr id="2062" name="Picture 14" descr="Зайка 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429124" y="4214818"/>
              <a:ext cx="1905000" cy="2381250"/>
            </a:xfrm>
            <a:prstGeom prst="rect">
              <a:avLst/>
            </a:prstGeom>
            <a:noFill/>
          </p:spPr>
        </p:pic>
      </p:grpSp>
      <p:pic>
        <p:nvPicPr>
          <p:cNvPr id="2056" name="Picture 8" descr="Флаг Олимпийского движения. 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588" t="9317" r="11259" b="11490"/>
          <a:stretch>
            <a:fillRect/>
          </a:stretch>
        </p:blipFill>
        <p:spPr bwMode="auto">
          <a:xfrm>
            <a:off x="6715140" y="5286388"/>
            <a:ext cx="2000264" cy="12144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Рисунок 22" descr="88ea9cedfc3bd5334be8e2c2c56_prev.jpg"/>
          <p:cNvPicPr>
            <a:picLocks noChangeAspect="1"/>
          </p:cNvPicPr>
          <p:nvPr/>
        </p:nvPicPr>
        <p:blipFill>
          <a:blip r:embed="rId8" cstate="print"/>
          <a:srcRect l="29846" t="1040" r="32725" b="2000"/>
          <a:stretch>
            <a:fillRect/>
          </a:stretch>
        </p:blipFill>
        <p:spPr>
          <a:xfrm>
            <a:off x="7786710" y="1857364"/>
            <a:ext cx="1024089" cy="2546034"/>
          </a:xfrm>
          <a:prstGeom prst="rect">
            <a:avLst/>
          </a:prstGeom>
        </p:spPr>
      </p:pic>
      <p:sp>
        <p:nvSpPr>
          <p:cNvPr id="24" name="Штриховая стрелка вправо 23">
            <a:hlinkClick r:id="rId9" action="ppaction://hlinksldjump"/>
          </p:cNvPr>
          <p:cNvSpPr/>
          <p:nvPr/>
        </p:nvSpPr>
        <p:spPr>
          <a:xfrm>
            <a:off x="500034" y="1142984"/>
            <a:ext cx="1500198" cy="642942"/>
          </a:xfrm>
          <a:prstGeom prst="striped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Дальше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05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2195498" cy="838200"/>
          </a:xfrm>
        </p:spPr>
        <p:txBody>
          <a:bodyPr/>
          <a:lstStyle/>
          <a:p>
            <a:r>
              <a:rPr lang="ru-RU" dirty="0" smtClean="0"/>
              <a:t>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Радченко В. С., С.А. Иванов, А. Т. </a:t>
            </a:r>
            <a:r>
              <a:rPr lang="ru-RU" sz="2000" dirty="0" err="1" smtClean="0"/>
              <a:t>Констанистов</a:t>
            </a:r>
            <a:r>
              <a:rPr lang="ru-RU" sz="2000" dirty="0" smtClean="0"/>
              <a:t>, Л. Б. </a:t>
            </a:r>
            <a:r>
              <a:rPr lang="ru-RU" sz="2000" dirty="0" err="1" smtClean="0"/>
              <a:t>Кофман</a:t>
            </a:r>
            <a:r>
              <a:rPr lang="ru-RU" sz="2000" dirty="0" smtClean="0"/>
              <a:t> и др.  Твой Олимпийский учебник – М.: Физкультура и спорт, 2005</a:t>
            </a:r>
          </a:p>
          <a:p>
            <a:r>
              <a:rPr lang="ru-RU" sz="2000" dirty="0" err="1" smtClean="0"/>
              <a:t>Дях</a:t>
            </a:r>
            <a:r>
              <a:rPr lang="ru-RU" sz="2000" dirty="0" smtClean="0"/>
              <a:t> В.И. Мой друг – физкультура, 1-4 классы – М.: Просвещение, 2007 </a:t>
            </a:r>
          </a:p>
          <a:p>
            <a:r>
              <a:rPr lang="ru-RU" sz="2000" dirty="0" err="1" smtClean="0">
                <a:ln>
                  <a:solidFill>
                    <a:schemeClr val="tx2"/>
                  </a:solidFill>
                </a:ln>
                <a:solidFill>
                  <a:schemeClr val="accent5">
                    <a:lumMod val="20000"/>
                    <a:lumOff val="80000"/>
                  </a:schemeClr>
                </a:solidFill>
                <a:hlinkClick r:id="rId2"/>
              </a:rPr>
              <a:t>Смайлы</a:t>
            </a:r>
            <a:endParaRPr lang="ru-RU" sz="2000" dirty="0" smtClean="0">
              <a:ln>
                <a:solidFill>
                  <a:schemeClr val="tx2"/>
                </a:solidFill>
              </a:ln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r>
              <a:rPr lang="ru-RU" sz="2000" dirty="0" smtClean="0">
                <a:ln>
                  <a:solidFill>
                    <a:schemeClr val="tx2"/>
                  </a:solidFill>
                </a:ln>
                <a:solidFill>
                  <a:schemeClr val="accent5">
                    <a:lumMod val="20000"/>
                    <a:lumOff val="80000"/>
                  </a:schemeClr>
                </a:solidFill>
                <a:hlinkClick r:id="rId3"/>
              </a:rPr>
              <a:t> Фото Олимпии</a:t>
            </a:r>
            <a:endParaRPr lang="ru-RU" sz="2000" dirty="0" smtClean="0">
              <a:ln>
                <a:solidFill>
                  <a:schemeClr val="tx2"/>
                </a:solidFill>
              </a:ln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r>
              <a:rPr lang="ru-RU" sz="2000" dirty="0" smtClean="0">
                <a:ln>
                  <a:solidFill>
                    <a:schemeClr val="tx2"/>
                  </a:solidFill>
                </a:ln>
                <a:solidFill>
                  <a:schemeClr val="accent5">
                    <a:lumMod val="20000"/>
                    <a:lumOff val="80000"/>
                  </a:schemeClr>
                </a:solidFill>
                <a:hlinkClick r:id="rId4"/>
              </a:rPr>
              <a:t>Олимпийские талисманы</a:t>
            </a:r>
            <a:endParaRPr lang="ru-RU" sz="2000" dirty="0" smtClean="0">
              <a:ln>
                <a:solidFill>
                  <a:schemeClr val="tx2"/>
                </a:solidFill>
              </a:ln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r>
              <a:rPr lang="ru-RU" sz="2000" dirty="0" smtClean="0">
                <a:ln>
                  <a:solidFill>
                    <a:schemeClr val="tx2"/>
                  </a:solidFill>
                </a:ln>
                <a:solidFill>
                  <a:schemeClr val="accent5">
                    <a:lumMod val="20000"/>
                    <a:lumOff val="80000"/>
                  </a:schemeClr>
                </a:solidFill>
                <a:hlinkClick r:id="rId5"/>
              </a:rPr>
              <a:t>Олимпийский флаг</a:t>
            </a:r>
            <a:endParaRPr lang="ru-RU" sz="2000" dirty="0" smtClean="0">
              <a:ln>
                <a:solidFill>
                  <a:schemeClr val="tx2"/>
                </a:solidFill>
              </a:ln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r>
              <a:rPr lang="ru-RU" sz="2000" dirty="0" smtClean="0">
                <a:ln>
                  <a:solidFill>
                    <a:schemeClr val="tx2"/>
                  </a:solidFill>
                </a:ln>
                <a:solidFill>
                  <a:schemeClr val="accent5">
                    <a:lumMod val="20000"/>
                    <a:lumOff val="80000"/>
                  </a:schemeClr>
                </a:solidFill>
                <a:hlinkClick r:id="rId6"/>
              </a:rPr>
              <a:t>Олимпийская эмблема</a:t>
            </a:r>
            <a:endParaRPr lang="ru-RU" sz="2000" dirty="0" smtClean="0">
              <a:ln>
                <a:solidFill>
                  <a:schemeClr val="tx2"/>
                </a:solidFill>
              </a:ln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r>
              <a:rPr lang="ru-RU" sz="2000" dirty="0" smtClean="0">
                <a:ln>
                  <a:solidFill>
                    <a:schemeClr val="tx2"/>
                  </a:solidFill>
                </a:ln>
                <a:solidFill>
                  <a:schemeClr val="accent5">
                    <a:lumMod val="20000"/>
                    <a:lumOff val="80000"/>
                  </a:schemeClr>
                </a:solidFill>
                <a:hlinkClick r:id="rId7"/>
              </a:rPr>
              <a:t>Олимпийский символ</a:t>
            </a:r>
            <a:endParaRPr lang="ru-RU" sz="2000" dirty="0" smtClean="0">
              <a:ln>
                <a:solidFill>
                  <a:schemeClr val="tx2"/>
                </a:solidFill>
              </a:ln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r>
              <a:rPr lang="ru-RU" sz="2000" dirty="0" smtClean="0">
                <a:ln>
                  <a:solidFill>
                    <a:schemeClr val="tx2"/>
                  </a:solidFill>
                </a:ln>
                <a:solidFill>
                  <a:schemeClr val="accent5">
                    <a:lumMod val="20000"/>
                    <a:lumOff val="80000"/>
                  </a:schemeClr>
                </a:solidFill>
                <a:hlinkClick r:id="rId8"/>
              </a:rPr>
              <a:t>Олимпийский огонь</a:t>
            </a:r>
            <a:endParaRPr lang="ru-RU" sz="2000" dirty="0" smtClean="0">
              <a:ln>
                <a:solidFill>
                  <a:schemeClr val="tx2"/>
                </a:solidFill>
              </a:ln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r>
              <a:rPr lang="ru-RU" sz="2000" dirty="0" smtClean="0">
                <a:ln>
                  <a:solidFill>
                    <a:schemeClr val="tx2"/>
                  </a:solidFill>
                </a:ln>
                <a:solidFill>
                  <a:schemeClr val="accent5">
                    <a:lumMod val="20000"/>
                    <a:lumOff val="80000"/>
                  </a:schemeClr>
                </a:solidFill>
                <a:hlinkClick r:id="rId9"/>
              </a:rPr>
              <a:t>Дом талисманов</a:t>
            </a:r>
            <a:endParaRPr lang="ru-RU" sz="2000" dirty="0" smtClean="0">
              <a:ln>
                <a:solidFill>
                  <a:schemeClr val="tx2"/>
                </a:solidFill>
              </a:ln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endParaRPr lang="ru-RU" sz="2000" dirty="0" smtClean="0">
              <a:ln>
                <a:solidFill>
                  <a:schemeClr val="tx2"/>
                </a:solidFill>
              </a:ln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577</TotalTime>
  <Words>193</Words>
  <Application>Microsoft Office PowerPoint</Application>
  <PresentationFormat>Экран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Trek</vt:lpstr>
      <vt:lpstr>Поговорим об истории олимпийских игр</vt:lpstr>
      <vt:lpstr>Спорт включает в себя</vt:lpstr>
      <vt:lpstr>Назови Олимпийский символ</vt:lpstr>
      <vt:lpstr>Прочитай Олимпийский девиз</vt:lpstr>
      <vt:lpstr>Древнегреческие игры Олимпиады праздновались</vt:lpstr>
      <vt:lpstr>В каком возрасте начиналось Физическое воспитание детей в Древней Греции? </vt:lpstr>
      <vt:lpstr>Талисман Олимпийских игр - это</vt:lpstr>
      <vt:lpstr>Найди на рисунке олимпийские</vt:lpstr>
      <vt:lpstr>Ресурсы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Your User Name</dc:creator>
  <cp:lastModifiedBy>Владислав</cp:lastModifiedBy>
  <cp:revision>61</cp:revision>
  <dcterms:created xsi:type="dcterms:W3CDTF">2011-03-24T07:15:48Z</dcterms:created>
  <dcterms:modified xsi:type="dcterms:W3CDTF">2017-02-13T15:28:35Z</dcterms:modified>
</cp:coreProperties>
</file>