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66FF"/>
    <a:srgbClr val="0000FF"/>
    <a:srgbClr val="CC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9" autoAdjust="0"/>
    <p:restoredTop sz="93018" autoAdjust="0"/>
  </p:normalViewPr>
  <p:slideViewPr>
    <p:cSldViewPr>
      <p:cViewPr>
        <p:scale>
          <a:sx n="75" d="100"/>
          <a:sy n="75" d="100"/>
        </p:scale>
        <p:origin x="-948" y="-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37337-4105-46A1-B9B5-C442633D44E3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6F208FD-9109-42E3-A517-4AB28F71C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EA817-76C7-49E8-A325-B40B24D10D5B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D6C0E-DDDA-4E65-8919-36476B751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69C86-CD90-416F-8FB8-B05EF8AE2CFC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BCB2-2AC4-4BDC-9406-068AE94B1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638E3-B0DE-4233-82D0-F7AC1C8884A3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D2C12-25C9-44F2-99E3-73D7ED427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C3368-76E8-44C0-9310-1B9D0AE397E1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3D3ED-5BDA-49EB-BB94-70F5ECD7E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0D11C-68BB-41B4-B78F-24ABDDFDA46B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095DB-18C2-40B0-BCBD-BC2D8C3B7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A3B9D-90A6-4194-95D6-764F52F37B98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1037F-97A6-41F9-A76D-FF8B7A7E0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1AA72-CB19-4D4C-BECA-4AF451672671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D2BB8-ACF8-4A01-8F91-7C4E86F71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90B4A-8C9E-4DDB-B713-68F4A9D03BF7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2E1CA-053F-43CC-9395-0C3D02C4D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0CCE8-9D55-4C10-A297-AF06A4E0D8A3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92492-8B08-482E-8C44-EBDDB89B2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79F64-CBB3-4A66-8604-5A850AE3FF02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04CB0-D5E4-4F89-8CE9-98B33D2D7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D957E8C-5979-4AC5-BC07-32CF1736C6E1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2F8423EE-F70F-4E51-90D1-29467CC50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5" r:id="rId2"/>
    <p:sldLayoutId id="2147483733" r:id="rId3"/>
    <p:sldLayoutId id="2147483726" r:id="rId4"/>
    <p:sldLayoutId id="2147483727" r:id="rId5"/>
    <p:sldLayoutId id="2147483728" r:id="rId6"/>
    <p:sldLayoutId id="2147483729" r:id="rId7"/>
    <p:sldLayoutId id="2147483734" r:id="rId8"/>
    <p:sldLayoutId id="2147483735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" y="304800"/>
            <a:ext cx="8839200" cy="6400800"/>
          </a:xfrm>
          <a:noFill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i="1" smtClean="0">
                <a:solidFill>
                  <a:srgbClr val="000000"/>
                </a:solidFill>
                <a:ea typeface="DaunPenh"/>
                <a:cs typeface="DaunPenh"/>
              </a:rPr>
              <a:t>МКОУ «Камышинская СОШ»</a:t>
            </a:r>
          </a:p>
        </p:txBody>
      </p:sp>
      <p:sp>
        <p:nvSpPr>
          <p:cNvPr id="13317" name="Заголовок 1"/>
          <p:cNvSpPr>
            <a:spLocks noGrp="1"/>
          </p:cNvSpPr>
          <p:nvPr>
            <p:ph type="ctrTitle"/>
          </p:nvPr>
        </p:nvSpPr>
        <p:spPr>
          <a:xfrm>
            <a:off x="3276600" y="3657600"/>
            <a:ext cx="5486400" cy="2133600"/>
          </a:xfrm>
        </p:spPr>
        <p:txBody>
          <a:bodyPr/>
          <a:lstStyle/>
          <a:p>
            <a:pPr algn="l" eaLnBrk="1" hangingPunct="1"/>
            <a:r>
              <a:rPr lang="ru-RU" sz="2800" b="1" smtClean="0">
                <a:solidFill>
                  <a:srgbClr val="EF8C6A"/>
                </a:solidFill>
              </a:rPr>
              <a:t>           </a:t>
            </a:r>
            <a:r>
              <a:rPr lang="ru-RU" sz="2000" i="1" smtClean="0">
                <a:solidFill>
                  <a:srgbClr val="0000FF"/>
                </a:solidFill>
              </a:rPr>
              <a:t>Авторы:</a:t>
            </a:r>
            <a:r>
              <a:rPr lang="ru-RU" sz="2500" smtClean="0">
                <a:solidFill>
                  <a:srgbClr val="0000FF"/>
                </a:solidFill>
              </a:rPr>
              <a:t>  </a:t>
            </a:r>
            <a:r>
              <a:rPr lang="ru-RU" sz="2800" smtClean="0">
                <a:solidFill>
                  <a:srgbClr val="0000FF"/>
                </a:solidFill>
              </a:rPr>
              <a:t>Гологузов Миша</a:t>
            </a:r>
            <a:br>
              <a:rPr lang="ru-RU" sz="2800" smtClean="0">
                <a:solidFill>
                  <a:srgbClr val="0000FF"/>
                </a:solidFill>
              </a:rPr>
            </a:br>
            <a:r>
              <a:rPr lang="ru-RU" sz="2800" smtClean="0">
                <a:solidFill>
                  <a:srgbClr val="0000FF"/>
                </a:solidFill>
              </a:rPr>
              <a:t>                         Валиуллин Роберт</a:t>
            </a:r>
            <a:r>
              <a:rPr lang="ru-RU" sz="2500" smtClean="0">
                <a:solidFill>
                  <a:srgbClr val="0000FF"/>
                </a:solidFill>
              </a:rPr>
              <a:t> </a:t>
            </a:r>
            <a:r>
              <a:rPr lang="ru-RU" sz="2000" smtClean="0">
                <a:solidFill>
                  <a:srgbClr val="0000FF"/>
                </a:solidFill>
              </a:rPr>
              <a:t>– </a:t>
            </a:r>
            <a:br>
              <a:rPr lang="ru-RU" sz="2000" smtClean="0">
                <a:solidFill>
                  <a:srgbClr val="0000FF"/>
                </a:solidFill>
              </a:rPr>
            </a:br>
            <a:r>
              <a:rPr lang="ru-RU" sz="2000" smtClean="0">
                <a:solidFill>
                  <a:srgbClr val="0000FF"/>
                </a:solidFill>
              </a:rPr>
              <a:t>                                   ученики 7 класса</a:t>
            </a:r>
            <a:br>
              <a:rPr lang="ru-RU" sz="2000" smtClean="0">
                <a:solidFill>
                  <a:srgbClr val="0000FF"/>
                </a:solidFill>
              </a:rPr>
            </a:br>
            <a:r>
              <a:rPr lang="ru-RU" sz="2000" smtClean="0">
                <a:solidFill>
                  <a:srgbClr val="0000FF"/>
                </a:solidFill>
              </a:rPr>
              <a:t>     </a:t>
            </a:r>
            <a:r>
              <a:rPr lang="ru-RU" sz="2000" i="1" smtClean="0">
                <a:solidFill>
                  <a:srgbClr val="0000FF"/>
                </a:solidFill>
              </a:rPr>
              <a:t>Руководитель:</a:t>
            </a:r>
            <a:r>
              <a:rPr lang="ru-RU" sz="2000" smtClean="0">
                <a:solidFill>
                  <a:srgbClr val="0000FF"/>
                </a:solidFill>
              </a:rPr>
              <a:t> </a:t>
            </a:r>
            <a:r>
              <a:rPr lang="ru-RU" sz="2800" smtClean="0">
                <a:solidFill>
                  <a:srgbClr val="0000FF"/>
                </a:solidFill>
              </a:rPr>
              <a:t>Попова С.В. – </a:t>
            </a:r>
            <a:r>
              <a:rPr lang="ru-RU" sz="2000" i="1" smtClean="0">
                <a:solidFill>
                  <a:srgbClr val="0000FF"/>
                </a:solidFill>
              </a:rPr>
              <a:t>учитель</a:t>
            </a:r>
            <a:br>
              <a:rPr lang="ru-RU" sz="2000" i="1" smtClean="0">
                <a:solidFill>
                  <a:srgbClr val="0000FF"/>
                </a:solidFill>
              </a:rPr>
            </a:br>
            <a:r>
              <a:rPr lang="ru-RU" sz="2000" i="1" smtClean="0">
                <a:solidFill>
                  <a:srgbClr val="0000FF"/>
                </a:solidFill>
              </a:rPr>
              <a:t>                                   математики</a:t>
            </a:r>
            <a:endParaRPr lang="ru-RU" sz="2000" smtClean="0">
              <a:solidFill>
                <a:srgbClr val="0000FF"/>
              </a:solidFill>
            </a:endParaRP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1143000" y="1447800"/>
            <a:ext cx="7239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i="1">
                <a:solidFill>
                  <a:srgbClr val="0000FF"/>
                </a:solidFill>
              </a:rPr>
              <a:t>Исследовательская работа.</a:t>
            </a:r>
          </a:p>
          <a:p>
            <a:r>
              <a:rPr lang="ru-RU" sz="2400" i="1">
                <a:solidFill>
                  <a:srgbClr val="0000FF"/>
                </a:solidFill>
              </a:rPr>
              <a:t>    Тема</a:t>
            </a:r>
            <a:r>
              <a:rPr lang="ru-RU" i="1">
                <a:solidFill>
                  <a:srgbClr val="0000FF"/>
                </a:solidFill>
              </a:rPr>
              <a:t>:</a:t>
            </a:r>
            <a:r>
              <a:rPr lang="ru-RU" b="1">
                <a:solidFill>
                  <a:srgbClr val="0000FF"/>
                </a:solidFill>
              </a:rPr>
              <a:t>    </a:t>
            </a:r>
            <a:r>
              <a:rPr lang="ru-RU" sz="3600" b="1">
                <a:solidFill>
                  <a:srgbClr val="0000FF"/>
                </a:solidFill>
              </a:rPr>
              <a:t>Секреты графиков</a:t>
            </a:r>
          </a:p>
          <a:p>
            <a:r>
              <a:rPr lang="ru-RU" sz="3600" b="1">
                <a:solidFill>
                  <a:srgbClr val="0000FF"/>
                </a:solidFill>
              </a:rPr>
              <a:t>          линейных функций</a:t>
            </a:r>
          </a:p>
        </p:txBody>
      </p:sp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3352800" y="6096000"/>
            <a:ext cx="350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i="1"/>
              <a:t>Декабрь, 2013 г</a:t>
            </a:r>
            <a:r>
              <a:rPr lang="ru-RU" sz="2000" i="1">
                <a:solidFill>
                  <a:srgbClr val="EF8C6A"/>
                </a:solidFill>
              </a:rPr>
              <a:t/>
            </a:r>
            <a:br>
              <a:rPr lang="ru-RU" sz="2000" i="1">
                <a:solidFill>
                  <a:srgbClr val="EF8C6A"/>
                </a:solidFill>
              </a:rPr>
            </a:br>
            <a:endParaRPr lang="ru-RU" sz="2000" i="1">
              <a:solidFill>
                <a:srgbClr val="EF8C6A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latin typeface="Arial Black" pitchFamily="34" charset="0"/>
              </a:rPr>
              <a:t>.</a:t>
            </a:r>
          </a:p>
        </p:txBody>
      </p:sp>
      <p:sp>
        <p:nvSpPr>
          <p:cNvPr id="22530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sz="4000" b="1" smtClean="0"/>
              <a:t>Авторы – Валиуллин .Р.Р Гологузов М.С – 7 класс</a:t>
            </a:r>
          </a:p>
          <a:p>
            <a:pPr algn="ctr"/>
            <a:r>
              <a:rPr lang="ru-RU" sz="4000" b="1" smtClean="0"/>
              <a:t>Учитель – Попова С.В</a:t>
            </a:r>
          </a:p>
          <a:p>
            <a:pPr algn="ctr"/>
            <a:r>
              <a:rPr lang="ru-RU" sz="4000" b="1" smtClean="0"/>
              <a:t>2013 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90600" y="381000"/>
            <a:ext cx="779925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просмотр!</a:t>
            </a: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1143000" y="4953000"/>
            <a:ext cx="7239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ea typeface="Adobe Devanagari"/>
                <a:cs typeface="Adobe Devanagari"/>
              </a:rPr>
              <a:t>Секреты графиков линейных функций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7200" b="1" smtClean="0">
                <a:solidFill>
                  <a:srgbClr val="0000FF"/>
                </a:solidFill>
              </a:rPr>
              <a:t>Y = Kx + B</a:t>
            </a:r>
            <a:endParaRPr lang="ru-RU" sz="7200" b="1" smtClean="0">
              <a:solidFill>
                <a:srgbClr val="0000FF"/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4114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4400" b="1" i="1" smtClean="0">
                <a:solidFill>
                  <a:schemeClr val="accent2"/>
                </a:solidFill>
                <a:ea typeface="Aparajita"/>
                <a:cs typeface="Aparajita"/>
              </a:rPr>
              <a:t>Линейной функцией 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3600" i="1" smtClean="0">
                <a:solidFill>
                  <a:schemeClr val="accent2"/>
                </a:solidFill>
                <a:ea typeface="Aparajita"/>
                <a:cs typeface="Aparajita"/>
              </a:rPr>
              <a:t>называется функция, которая задаётся формулой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4400" b="1" i="1" smtClean="0">
                <a:solidFill>
                  <a:schemeClr val="accent2"/>
                </a:solidFill>
                <a:latin typeface="Aparajita"/>
                <a:ea typeface="Aparajita"/>
                <a:cs typeface="Aparajita"/>
              </a:rPr>
              <a:t>y = kx + b</a:t>
            </a:r>
            <a:r>
              <a:rPr lang="ru-RU" sz="4400" b="1" i="1" smtClean="0">
                <a:solidFill>
                  <a:schemeClr val="accent2"/>
                </a:solidFill>
                <a:ea typeface="Aparajita"/>
                <a:cs typeface="Aparajita"/>
              </a:rPr>
              <a:t>, 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3600" i="1" smtClean="0">
                <a:solidFill>
                  <a:schemeClr val="accent2"/>
                </a:solidFill>
                <a:ea typeface="Aparajita"/>
                <a:cs typeface="Aparajita"/>
              </a:rPr>
              <a:t>где х – независимая переменная, 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3600" i="1" smtClean="0">
                <a:solidFill>
                  <a:schemeClr val="accent2"/>
                </a:solidFill>
                <a:ea typeface="Aparajita"/>
                <a:cs typeface="Aparajita"/>
              </a:rPr>
              <a:t>к и в некоторые числа.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3600" i="1" smtClean="0">
              <a:solidFill>
                <a:schemeClr val="accent2"/>
              </a:solidFill>
              <a:ea typeface="Aparajita"/>
              <a:cs typeface="Aparajita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3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График линейной функции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sz="quarter" idx="1"/>
          </p:nvPr>
        </p:nvSpPr>
        <p:spPr>
          <a:xfrm>
            <a:off x="762000" y="2286000"/>
            <a:ext cx="7924800" cy="3733800"/>
          </a:xfrm>
        </p:spPr>
        <p:txBody>
          <a:bodyPr/>
          <a:lstStyle/>
          <a:p>
            <a:pPr eaLnBrk="1" hangingPunct="1"/>
            <a:r>
              <a:rPr lang="ru-RU" sz="4400" i="1" smtClean="0"/>
              <a:t>Графиком линейной функции является</a:t>
            </a:r>
            <a:r>
              <a:rPr lang="ru-RU" sz="4400" b="1" smtClean="0"/>
              <a:t> - </a:t>
            </a:r>
            <a:r>
              <a:rPr lang="ru-RU" sz="4400" b="1" u="sng" smtClean="0"/>
              <a:t>прямая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981200"/>
          </a:xfrm>
        </p:spPr>
        <p:txBody>
          <a:bodyPr/>
          <a:lstStyle/>
          <a:p>
            <a:pPr algn="ctr" eaLnBrk="1" hangingPunct="1"/>
            <a:r>
              <a:rPr lang="ru-RU" sz="3600" b="1" smtClean="0">
                <a:solidFill>
                  <a:srgbClr val="0000FF"/>
                </a:solidFill>
              </a:rPr>
              <a:t/>
            </a:r>
            <a:br>
              <a:rPr lang="ru-RU" sz="3600" b="1" smtClean="0">
                <a:solidFill>
                  <a:srgbClr val="0000FF"/>
                </a:solidFill>
              </a:rPr>
            </a:br>
            <a:r>
              <a:rPr lang="ru-RU" sz="3600" b="1" smtClean="0">
                <a:solidFill>
                  <a:srgbClr val="0000FF"/>
                </a:solidFill>
              </a:rPr>
              <a:t/>
            </a:r>
            <a:br>
              <a:rPr lang="ru-RU" sz="3600" b="1" smtClean="0">
                <a:solidFill>
                  <a:srgbClr val="0000FF"/>
                </a:solidFill>
              </a:rPr>
            </a:br>
            <a:r>
              <a:rPr lang="ru-RU" sz="3600" b="1" smtClean="0">
                <a:solidFill>
                  <a:srgbClr val="0000FF"/>
                </a:solidFill>
              </a:rPr>
              <a:t>Цель работы:</a:t>
            </a:r>
            <a:br>
              <a:rPr lang="ru-RU" sz="3600" b="1" smtClean="0">
                <a:solidFill>
                  <a:srgbClr val="0000FF"/>
                </a:solidFill>
              </a:rPr>
            </a:br>
            <a:endParaRPr lang="ru-RU" sz="3600" b="1" smtClean="0">
              <a:solidFill>
                <a:srgbClr val="0000FF"/>
              </a:solidFill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914400" y="2438400"/>
            <a:ext cx="7772400" cy="3581400"/>
          </a:xfrm>
        </p:spPr>
        <p:txBody>
          <a:bodyPr/>
          <a:lstStyle/>
          <a:p>
            <a:pPr algn="ctr" eaLnBrk="1" hangingPunct="1"/>
            <a:r>
              <a:rPr lang="ru-RU" sz="3600" i="1" smtClean="0">
                <a:solidFill>
                  <a:srgbClr val="0000FF"/>
                </a:solidFill>
                <a:latin typeface="Arial" charset="0"/>
              </a:rPr>
              <a:t>Выяснить расположение прямых на координатной плоскости в зависимости от коэффициентов </a:t>
            </a:r>
            <a:r>
              <a:rPr lang="en-US" sz="3600" i="1" smtClean="0">
                <a:solidFill>
                  <a:srgbClr val="0000FF"/>
                </a:solidFill>
                <a:latin typeface="Arial" charset="0"/>
              </a:rPr>
              <a:t>K </a:t>
            </a:r>
            <a:r>
              <a:rPr lang="ru-RU" sz="3600" i="1" smtClean="0">
                <a:solidFill>
                  <a:srgbClr val="0000FF"/>
                </a:solidFill>
                <a:latin typeface="Arial" charset="0"/>
              </a:rPr>
              <a:t>и </a:t>
            </a:r>
            <a:r>
              <a:rPr lang="en-US" sz="3600" i="1" smtClean="0">
                <a:solidFill>
                  <a:srgbClr val="0000FF"/>
                </a:solidFill>
                <a:latin typeface="Arial" charset="0"/>
              </a:rPr>
              <a:t>B</a:t>
            </a:r>
            <a:endParaRPr lang="ru-RU" sz="3600" i="1" smtClean="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                      </a:t>
            </a:r>
            <a:br>
              <a:rPr lang="en-US" smtClean="0"/>
            </a:br>
            <a:endParaRPr lang="ru-RU" smtClean="0">
              <a:latin typeface="Franklin Gothic Book" pitchFamily="34" charset="0"/>
            </a:endParaRPr>
          </a:p>
        </p:txBody>
      </p:sp>
      <p:pic>
        <p:nvPicPr>
          <p:cNvPr id="17410" name="Picture 2" descr="C:\Users\michail\Desktop\Страницы\kak_v_prezentaciyu_vstavit_muzyku_na_vse_slaydy_1492_1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14400"/>
            <a:ext cx="8305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2590800" y="1676400"/>
            <a:ext cx="3505200" cy="3352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2" name="TextBox 24"/>
          <p:cNvSpPr txBox="1">
            <a:spLocks noChangeArrowheads="1"/>
          </p:cNvSpPr>
          <p:nvPr/>
        </p:nvSpPr>
        <p:spPr bwMode="auto">
          <a:xfrm>
            <a:off x="5638800" y="12192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Y</a:t>
            </a:r>
            <a:r>
              <a:rPr lang="ru-RU">
                <a:solidFill>
                  <a:schemeClr val="accent1"/>
                </a:solidFill>
              </a:rPr>
              <a:t>=</a:t>
            </a:r>
            <a:r>
              <a:rPr lang="en-US">
                <a:solidFill>
                  <a:schemeClr val="accent1"/>
                </a:solidFill>
              </a:rPr>
              <a:t>2x</a:t>
            </a:r>
            <a:endParaRPr lang="ru-RU">
              <a:solidFill>
                <a:schemeClr val="accent1"/>
              </a:solidFill>
            </a:endParaRPr>
          </a:p>
        </p:txBody>
      </p:sp>
      <p:sp>
        <p:nvSpPr>
          <p:cNvPr id="17413" name="Содержимое 29"/>
          <p:cNvSpPr>
            <a:spLocks noGrp="1"/>
          </p:cNvSpPr>
          <p:nvPr>
            <p:ph sz="quarter" idx="1"/>
          </p:nvPr>
        </p:nvSpPr>
        <p:spPr>
          <a:xfrm flipV="1">
            <a:off x="304800" y="5715000"/>
            <a:ext cx="8534400" cy="762000"/>
          </a:xfrm>
        </p:spPr>
        <p:txBody>
          <a:bodyPr/>
          <a:lstStyle/>
          <a:p>
            <a:r>
              <a:rPr lang="en-US" smtClean="0"/>
              <a:t>   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>
            <a:off x="2400300" y="1714500"/>
            <a:ext cx="3276600" cy="304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495800" y="1371600"/>
            <a:ext cx="1066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Y=2x+2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416" name="Прямоугольник 36"/>
          <p:cNvSpPr>
            <a:spLocks noChangeArrowheads="1"/>
          </p:cNvSpPr>
          <p:nvPr/>
        </p:nvSpPr>
        <p:spPr bwMode="auto">
          <a:xfrm>
            <a:off x="228600" y="5638800"/>
            <a:ext cx="868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7030A0"/>
                </a:solidFill>
              </a:rPr>
              <a:t>Вывод:</a:t>
            </a:r>
            <a:r>
              <a:rPr lang="en-US" sz="2000">
                <a:solidFill>
                  <a:srgbClr val="7030A0"/>
                </a:solidFill>
              </a:rPr>
              <a:t> </a:t>
            </a:r>
            <a:r>
              <a:rPr lang="ru-RU" sz="2400" b="1">
                <a:solidFill>
                  <a:srgbClr val="0000FF"/>
                </a:solidFill>
              </a:rPr>
              <a:t>Если у линейных функций угловой коэффициент </a:t>
            </a:r>
            <a:r>
              <a:rPr lang="ru-RU" sz="2400" b="1">
                <a:solidFill>
                  <a:srgbClr val="FF9900"/>
                </a:solidFill>
              </a:rPr>
              <a:t>К </a:t>
            </a:r>
            <a:r>
              <a:rPr lang="ru-RU" sz="2400" b="1">
                <a:solidFill>
                  <a:srgbClr val="0000FF"/>
                </a:solidFill>
              </a:rPr>
              <a:t>одинаковый, то их графики </a:t>
            </a:r>
            <a:r>
              <a:rPr lang="ru-RU" sz="2400" b="1">
                <a:solidFill>
                  <a:schemeClr val="accent1"/>
                </a:solidFill>
              </a:rPr>
              <a:t>параллельны.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3429000" y="1981200"/>
            <a:ext cx="3200400" cy="304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8" name="TextBox 45"/>
          <p:cNvSpPr txBox="1">
            <a:spLocks noChangeArrowheads="1"/>
          </p:cNvSpPr>
          <p:nvPr/>
        </p:nvSpPr>
        <p:spPr bwMode="auto">
          <a:xfrm>
            <a:off x="6553200" y="15240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B050"/>
                </a:solidFill>
              </a:rPr>
              <a:t>Y=2x-4</a:t>
            </a:r>
            <a:endParaRPr lang="ru-RU">
              <a:solidFill>
                <a:srgbClr val="00B050"/>
              </a:solidFill>
            </a:endParaRPr>
          </a:p>
        </p:txBody>
      </p:sp>
      <p:sp>
        <p:nvSpPr>
          <p:cNvPr id="17419" name="TextBox 21"/>
          <p:cNvSpPr txBox="1">
            <a:spLocks noChangeArrowheads="1"/>
          </p:cNvSpPr>
          <p:nvPr/>
        </p:nvSpPr>
        <p:spPr bwMode="auto">
          <a:xfrm>
            <a:off x="228600" y="15240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Perpetua" pitchFamily="18" charset="0"/>
              </a:rPr>
              <a:t>Y = </a:t>
            </a:r>
            <a:r>
              <a:rPr lang="en-US" sz="3600" b="1">
                <a:solidFill>
                  <a:schemeClr val="accent1"/>
                </a:solidFill>
                <a:latin typeface="Perpetua" pitchFamily="18" charset="0"/>
              </a:rPr>
              <a:t>2</a:t>
            </a:r>
            <a:r>
              <a:rPr lang="en-US" sz="3600" b="1">
                <a:solidFill>
                  <a:srgbClr val="0000FF"/>
                </a:solidFill>
                <a:latin typeface="Perpetua" pitchFamily="18" charset="0"/>
              </a:rPr>
              <a:t>x+2</a:t>
            </a:r>
            <a:r>
              <a:rPr lang="ru-RU" sz="3600" b="1">
                <a:solidFill>
                  <a:srgbClr val="0000FF"/>
                </a:solidFill>
              </a:rPr>
              <a:t>, </a:t>
            </a:r>
            <a:r>
              <a:rPr lang="en-US" sz="3600" b="1">
                <a:solidFill>
                  <a:srgbClr val="0000FF"/>
                </a:solidFill>
              </a:rPr>
              <a:t> </a:t>
            </a:r>
            <a:r>
              <a:rPr lang="en-US" sz="3600" b="1">
                <a:solidFill>
                  <a:srgbClr val="0000FF"/>
                </a:solidFill>
                <a:latin typeface="Perpetua" pitchFamily="18" charset="0"/>
              </a:rPr>
              <a:t> Y=</a:t>
            </a:r>
            <a:r>
              <a:rPr lang="en-US" sz="3600" b="1">
                <a:solidFill>
                  <a:schemeClr val="accent1"/>
                </a:solidFill>
                <a:latin typeface="Perpetua" pitchFamily="18" charset="0"/>
              </a:rPr>
              <a:t>2</a:t>
            </a:r>
            <a:r>
              <a:rPr lang="en-US" sz="3600" b="1">
                <a:solidFill>
                  <a:srgbClr val="0000FF"/>
                </a:solidFill>
                <a:latin typeface="Perpetua" pitchFamily="18" charset="0"/>
              </a:rPr>
              <a:t>x </a:t>
            </a:r>
            <a:r>
              <a:rPr lang="ru-RU" sz="3600" b="1">
                <a:solidFill>
                  <a:srgbClr val="0000FF"/>
                </a:solidFill>
              </a:rPr>
              <a:t>, </a:t>
            </a:r>
            <a:r>
              <a:rPr lang="en-US" sz="3600" b="1">
                <a:solidFill>
                  <a:srgbClr val="0000FF"/>
                </a:solidFill>
              </a:rPr>
              <a:t> </a:t>
            </a:r>
            <a:r>
              <a:rPr lang="en-US" sz="3600" b="1">
                <a:solidFill>
                  <a:srgbClr val="0000FF"/>
                </a:solidFill>
                <a:latin typeface="Perpetua" pitchFamily="18" charset="0"/>
              </a:rPr>
              <a:t>Y=</a:t>
            </a:r>
            <a:r>
              <a:rPr lang="en-US" sz="3600" b="1">
                <a:solidFill>
                  <a:schemeClr val="accent1"/>
                </a:solidFill>
                <a:latin typeface="Perpetua" pitchFamily="18" charset="0"/>
              </a:rPr>
              <a:t>2</a:t>
            </a:r>
            <a:r>
              <a:rPr lang="en-US" sz="3600" b="1">
                <a:solidFill>
                  <a:srgbClr val="0000FF"/>
                </a:solidFill>
                <a:latin typeface="Perpetua" pitchFamily="18" charset="0"/>
              </a:rPr>
              <a:t>x-4</a:t>
            </a:r>
            <a:endParaRPr lang="ru-RU" sz="3600" b="1">
              <a:solidFill>
                <a:srgbClr val="0000FF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/>
          <a:lstStyle/>
          <a:p>
            <a:pPr algn="ctr"/>
            <a:r>
              <a:rPr lang="en-US" sz="3600" b="1" smtClean="0">
                <a:solidFill>
                  <a:srgbClr val="0000FF"/>
                </a:solidFill>
              </a:rPr>
              <a:t>Y=1.5x+</a:t>
            </a:r>
            <a:r>
              <a:rPr lang="en-US" sz="3600" b="1" smtClean="0">
                <a:solidFill>
                  <a:schemeClr val="accent1"/>
                </a:solidFill>
              </a:rPr>
              <a:t>2</a:t>
            </a:r>
            <a:r>
              <a:rPr lang="ru-RU" sz="3600" b="1" smtClean="0">
                <a:solidFill>
                  <a:srgbClr val="0000FF"/>
                </a:solidFill>
                <a:latin typeface="Franklin Gothic Book" pitchFamily="34" charset="0"/>
              </a:rPr>
              <a:t>,</a:t>
            </a:r>
            <a:r>
              <a:rPr lang="en-US" sz="3600" b="1" smtClean="0">
                <a:solidFill>
                  <a:srgbClr val="0000FF"/>
                </a:solidFill>
              </a:rPr>
              <a:t>     Y=2x+</a:t>
            </a:r>
            <a:r>
              <a:rPr lang="en-US" sz="3600" b="1" smtClean="0">
                <a:solidFill>
                  <a:schemeClr val="accent1"/>
                </a:solidFill>
              </a:rPr>
              <a:t>2</a:t>
            </a:r>
            <a:r>
              <a:rPr lang="ru-RU" sz="3600" b="1" smtClean="0">
                <a:solidFill>
                  <a:srgbClr val="0000FF"/>
                </a:solidFill>
                <a:latin typeface="Franklin Gothic Book" pitchFamily="34" charset="0"/>
              </a:rPr>
              <a:t>,</a:t>
            </a:r>
            <a:r>
              <a:rPr lang="en-US" sz="3600" b="1" smtClean="0">
                <a:solidFill>
                  <a:srgbClr val="0000FF"/>
                </a:solidFill>
              </a:rPr>
              <a:t>      Y=-3</a:t>
            </a:r>
            <a:r>
              <a:rPr lang="ru-RU" sz="3600" b="1" smtClean="0">
                <a:solidFill>
                  <a:srgbClr val="0000FF"/>
                </a:solidFill>
                <a:latin typeface="Franklin Gothic Book" pitchFamily="34" charset="0"/>
              </a:rPr>
              <a:t>х</a:t>
            </a:r>
            <a:r>
              <a:rPr lang="en-US" sz="3600" b="1" smtClean="0">
                <a:solidFill>
                  <a:srgbClr val="0000FF"/>
                </a:solidFill>
              </a:rPr>
              <a:t>+</a:t>
            </a:r>
            <a:r>
              <a:rPr lang="en-US" sz="3600" b="1" smtClean="0">
                <a:solidFill>
                  <a:schemeClr val="accent1"/>
                </a:solidFill>
              </a:rPr>
              <a:t>2</a:t>
            </a:r>
            <a:endParaRPr lang="ru-RU" sz="3600" b="1" smtClean="0">
              <a:solidFill>
                <a:schemeClr val="accent1"/>
              </a:solidFill>
            </a:endParaRPr>
          </a:p>
        </p:txBody>
      </p:sp>
      <p:pic>
        <p:nvPicPr>
          <p:cNvPr id="18434" name="Picture 2" descr="C:\Users\michail\Desktop\Страницы\kak_v_prezentaciyu_vstavit_muzyku_na_vse_slaydy_1492_1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1524000"/>
            <a:ext cx="7696200" cy="3886200"/>
          </a:xfrm>
        </p:spPr>
      </p:pic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2514600" y="1828800"/>
            <a:ext cx="3657600" cy="2819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6" name="TextBox 14"/>
          <p:cNvSpPr txBox="1">
            <a:spLocks noChangeArrowheads="1"/>
          </p:cNvSpPr>
          <p:nvPr/>
        </p:nvSpPr>
        <p:spPr bwMode="auto">
          <a:xfrm>
            <a:off x="6172200" y="15240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Y=1.5x+2 </a:t>
            </a:r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2628900" y="1790700"/>
            <a:ext cx="3276600" cy="3200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8" name="TextBox 21"/>
          <p:cNvSpPr txBox="1">
            <a:spLocks noChangeArrowheads="1"/>
          </p:cNvSpPr>
          <p:nvPr/>
        </p:nvSpPr>
        <p:spPr bwMode="auto">
          <a:xfrm>
            <a:off x="4800600" y="16002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Y=2x+2</a:t>
            </a:r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16200000" flipV="1">
            <a:off x="3200400" y="2286000"/>
            <a:ext cx="3124200" cy="2057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0" name="TextBox 33"/>
          <p:cNvSpPr txBox="1">
            <a:spLocks noChangeArrowheads="1"/>
          </p:cNvSpPr>
          <p:nvPr/>
        </p:nvSpPr>
        <p:spPr bwMode="auto">
          <a:xfrm>
            <a:off x="2743200" y="1600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Y=-3</a:t>
            </a:r>
            <a:r>
              <a:rPr lang="ru-RU"/>
              <a:t>х</a:t>
            </a:r>
            <a:r>
              <a:rPr lang="en-US"/>
              <a:t>+2</a:t>
            </a:r>
            <a:endParaRPr lang="ru-RU"/>
          </a:p>
        </p:txBody>
      </p:sp>
      <p:sp>
        <p:nvSpPr>
          <p:cNvPr id="18441" name="TextBox 34"/>
          <p:cNvSpPr txBox="1">
            <a:spLocks noChangeArrowheads="1"/>
          </p:cNvSpPr>
          <p:nvPr/>
        </p:nvSpPr>
        <p:spPr bwMode="auto">
          <a:xfrm>
            <a:off x="152400" y="5715000"/>
            <a:ext cx="899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9966FF"/>
                </a:solidFill>
              </a:rPr>
              <a:t>Вывод:</a:t>
            </a:r>
            <a:r>
              <a:rPr lang="ru-RU" sz="2000" b="1">
                <a:solidFill>
                  <a:srgbClr val="0000FF"/>
                </a:solidFill>
              </a:rPr>
              <a:t> </a:t>
            </a:r>
            <a:r>
              <a:rPr lang="ru-RU" sz="2400" b="1">
                <a:solidFill>
                  <a:srgbClr val="0000FF"/>
                </a:solidFill>
              </a:rPr>
              <a:t>Если число </a:t>
            </a:r>
            <a:r>
              <a:rPr lang="en-US" sz="2400" b="1">
                <a:solidFill>
                  <a:schemeClr val="accent1"/>
                </a:solidFill>
              </a:rPr>
              <a:t>b</a:t>
            </a:r>
            <a:r>
              <a:rPr lang="ru-RU" sz="2400" b="1">
                <a:solidFill>
                  <a:srgbClr val="0000FF"/>
                </a:solidFill>
              </a:rPr>
              <a:t> в формулах всех  функций одина</a:t>
            </a:r>
            <a:r>
              <a:rPr lang="en-US" sz="2400" b="1">
                <a:solidFill>
                  <a:srgbClr val="0000FF"/>
                </a:solidFill>
              </a:rPr>
              <a:t>-</a:t>
            </a:r>
            <a:r>
              <a:rPr lang="ru-RU" sz="2400" b="1">
                <a:solidFill>
                  <a:srgbClr val="0000FF"/>
                </a:solidFill>
              </a:rPr>
              <a:t>ково, то данные графики пересекаются в точке </a:t>
            </a:r>
            <a:r>
              <a:rPr lang="ru-RU" sz="2400" b="1">
                <a:solidFill>
                  <a:schemeClr val="accent1"/>
                </a:solidFill>
              </a:rPr>
              <a:t>(0</a:t>
            </a:r>
            <a:r>
              <a:rPr lang="en-US" sz="2400" b="1">
                <a:solidFill>
                  <a:schemeClr val="accent1"/>
                </a:solidFill>
              </a:rPr>
              <a:t> ;</a:t>
            </a:r>
            <a:r>
              <a:rPr lang="ru-RU" sz="2400" b="1">
                <a:solidFill>
                  <a:schemeClr val="accent1"/>
                </a:solidFill>
              </a:rPr>
              <a:t> </a:t>
            </a:r>
            <a:r>
              <a:rPr lang="en-US" sz="2400" b="1">
                <a:solidFill>
                  <a:schemeClr val="accent1"/>
                </a:solidFill>
              </a:rPr>
              <a:t>b)</a:t>
            </a:r>
            <a:endParaRPr lang="ru-RU" sz="2400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772400" cy="914400"/>
          </a:xfrm>
        </p:spPr>
        <p:txBody>
          <a:bodyPr/>
          <a:lstStyle/>
          <a:p>
            <a:pPr algn="ctr"/>
            <a:r>
              <a:rPr lang="en-US" smtClean="0">
                <a:solidFill>
                  <a:srgbClr val="0000FF"/>
                </a:solidFill>
                <a:latin typeface="Adobe Caslon Pro Bold"/>
              </a:rPr>
              <a:t>Y=</a:t>
            </a:r>
            <a:r>
              <a:rPr lang="en-US" smtClean="0">
                <a:solidFill>
                  <a:schemeClr val="accent1"/>
                </a:solidFill>
                <a:latin typeface="Adobe Caslon Pro Bold"/>
              </a:rPr>
              <a:t>2</a:t>
            </a:r>
            <a:r>
              <a:rPr lang="en-US" smtClean="0">
                <a:solidFill>
                  <a:srgbClr val="0000FF"/>
                </a:solidFill>
                <a:latin typeface="Adobe Caslon Pro Bold"/>
              </a:rPr>
              <a:t>x</a:t>
            </a:r>
            <a:r>
              <a:rPr lang="ru-RU" smtClean="0">
                <a:solidFill>
                  <a:srgbClr val="0000FF"/>
                </a:solidFill>
                <a:latin typeface="Adobe Caslon Pro Bold"/>
              </a:rPr>
              <a:t>,</a:t>
            </a:r>
            <a:r>
              <a:rPr lang="en-US" smtClean="0">
                <a:solidFill>
                  <a:srgbClr val="0000FF"/>
                </a:solidFill>
                <a:latin typeface="Adobe Caslon Pro Bold"/>
              </a:rPr>
              <a:t>   Y=</a:t>
            </a:r>
            <a:r>
              <a:rPr lang="en-US" smtClean="0">
                <a:solidFill>
                  <a:schemeClr val="accent1"/>
                </a:solidFill>
                <a:latin typeface="Adobe Caslon Pro Bold"/>
              </a:rPr>
              <a:t>3</a:t>
            </a:r>
            <a:r>
              <a:rPr lang="en-US" smtClean="0">
                <a:solidFill>
                  <a:srgbClr val="0000FF"/>
                </a:solidFill>
                <a:latin typeface="Adobe Caslon Pro Bold"/>
              </a:rPr>
              <a:t>x</a:t>
            </a:r>
            <a:r>
              <a:rPr lang="ru-RU" smtClean="0">
                <a:solidFill>
                  <a:srgbClr val="0000FF"/>
                </a:solidFill>
                <a:latin typeface="Adobe Caslon Pro Bold"/>
              </a:rPr>
              <a:t>,</a:t>
            </a:r>
            <a:r>
              <a:rPr lang="en-US" smtClean="0">
                <a:solidFill>
                  <a:srgbClr val="0000FF"/>
                </a:solidFill>
                <a:latin typeface="Adobe Caslon Pro Bold"/>
              </a:rPr>
              <a:t>   Y=</a:t>
            </a:r>
            <a:r>
              <a:rPr lang="en-US" smtClean="0">
                <a:solidFill>
                  <a:schemeClr val="accent1"/>
                </a:solidFill>
                <a:latin typeface="Adobe Caslon Pro Bold"/>
              </a:rPr>
              <a:t>1.5</a:t>
            </a:r>
            <a:r>
              <a:rPr lang="en-US" smtClean="0">
                <a:solidFill>
                  <a:srgbClr val="0000FF"/>
                </a:solidFill>
                <a:latin typeface="Adobe Caslon Pro Bold"/>
              </a:rPr>
              <a:t>x</a:t>
            </a:r>
            <a:endParaRPr lang="ru-RU" smtClean="0">
              <a:solidFill>
                <a:srgbClr val="0000FF"/>
              </a:solidFill>
            </a:endParaRPr>
          </a:p>
        </p:txBody>
      </p:sp>
      <p:pic>
        <p:nvPicPr>
          <p:cNvPr id="19458" name="Picture 2" descr="C:\Users\michail\Desktop\Страницы\kak_v_prezentaciyu_vstavit_muzyku_na_vse_slaydy_1492_1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1524000"/>
            <a:ext cx="7543800" cy="3932238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rot="10800000" flipV="1">
            <a:off x="2362200" y="2514600"/>
            <a:ext cx="3429000" cy="2667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819400" y="2438400"/>
            <a:ext cx="3352800" cy="2133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1" name="TextBox 17"/>
          <p:cNvSpPr txBox="1">
            <a:spLocks noChangeArrowheads="1"/>
          </p:cNvSpPr>
          <p:nvPr/>
        </p:nvSpPr>
        <p:spPr bwMode="auto">
          <a:xfrm>
            <a:off x="5638800" y="19812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Y=2x</a:t>
            </a:r>
            <a:endParaRPr lang="ru-RU"/>
          </a:p>
        </p:txBody>
      </p:sp>
      <p:sp>
        <p:nvSpPr>
          <p:cNvPr id="19462" name="TextBox 19"/>
          <p:cNvSpPr txBox="1">
            <a:spLocks noChangeArrowheads="1"/>
          </p:cNvSpPr>
          <p:nvPr/>
        </p:nvSpPr>
        <p:spPr bwMode="auto">
          <a:xfrm>
            <a:off x="5486400" y="16764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Y=3X</a:t>
            </a:r>
            <a:endParaRPr lang="ru-RU"/>
          </a:p>
        </p:txBody>
      </p:sp>
      <p:sp>
        <p:nvSpPr>
          <p:cNvPr id="21" name="Дуга 20"/>
          <p:cNvSpPr/>
          <p:nvPr/>
        </p:nvSpPr>
        <p:spPr>
          <a:xfrm>
            <a:off x="4724400" y="3124200"/>
            <a:ext cx="609600" cy="762000"/>
          </a:xfrm>
          <a:prstGeom prst="arc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Дуга 21"/>
          <p:cNvSpPr/>
          <p:nvPr/>
        </p:nvSpPr>
        <p:spPr>
          <a:xfrm>
            <a:off x="4267200" y="2819400"/>
            <a:ext cx="1295400" cy="1295400"/>
          </a:xfrm>
          <a:prstGeom prst="arc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3048000" y="2286000"/>
            <a:ext cx="2743200" cy="2590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6" name="TextBox 30"/>
          <p:cNvSpPr txBox="1">
            <a:spLocks noChangeArrowheads="1"/>
          </p:cNvSpPr>
          <p:nvPr/>
        </p:nvSpPr>
        <p:spPr bwMode="auto">
          <a:xfrm>
            <a:off x="5562600" y="22098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Y=1.5x</a:t>
            </a:r>
            <a:endParaRPr lang="ru-RU"/>
          </a:p>
        </p:txBody>
      </p:sp>
      <p:sp>
        <p:nvSpPr>
          <p:cNvPr id="36" name="Дуга 35"/>
          <p:cNvSpPr/>
          <p:nvPr/>
        </p:nvSpPr>
        <p:spPr>
          <a:xfrm>
            <a:off x="4572000" y="2667000"/>
            <a:ext cx="1447800" cy="1676400"/>
          </a:xfrm>
          <a:prstGeom prst="arc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468" name="TextBox 38"/>
          <p:cNvSpPr txBox="1">
            <a:spLocks noChangeArrowheads="1"/>
          </p:cNvSpPr>
          <p:nvPr/>
        </p:nvSpPr>
        <p:spPr bwMode="auto">
          <a:xfrm>
            <a:off x="228600" y="5715000"/>
            <a:ext cx="8153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9966FF"/>
                </a:solidFill>
              </a:rPr>
              <a:t>Вывод :</a:t>
            </a:r>
            <a:r>
              <a:rPr lang="en-US" sz="2000">
                <a:solidFill>
                  <a:srgbClr val="9966FF"/>
                </a:solidFill>
              </a:rPr>
              <a:t> </a:t>
            </a:r>
            <a:r>
              <a:rPr lang="ru-RU" sz="2800" b="1">
                <a:solidFill>
                  <a:srgbClr val="0000FF"/>
                </a:solidFill>
              </a:rPr>
              <a:t>Если k &gt; 0, то угол наклона </a:t>
            </a:r>
          </a:p>
          <a:p>
            <a:pPr algn="ctr"/>
            <a:r>
              <a:rPr lang="en-US" sz="2800" b="1">
                <a:solidFill>
                  <a:srgbClr val="0000FF"/>
                </a:solidFill>
              </a:rPr>
              <a:t>                   </a:t>
            </a:r>
            <a:r>
              <a:rPr lang="ru-RU" sz="2800" b="1">
                <a:solidFill>
                  <a:srgbClr val="0000FF"/>
                </a:solidFill>
              </a:rPr>
              <a:t>прямой y = kx + b к оси х острый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smtClean="0">
                <a:solidFill>
                  <a:srgbClr val="0000FF"/>
                </a:solidFill>
                <a:latin typeface="Perpetua" pitchFamily="18" charset="0"/>
              </a:rPr>
              <a:t>Y=</a:t>
            </a:r>
            <a:r>
              <a:rPr lang="en-US" sz="3600" b="1" smtClean="0">
                <a:solidFill>
                  <a:schemeClr val="accent1"/>
                </a:solidFill>
                <a:latin typeface="Perpetua" pitchFamily="18" charset="0"/>
              </a:rPr>
              <a:t>-3</a:t>
            </a:r>
            <a:r>
              <a:rPr lang="en-US" sz="3600" b="1" smtClean="0">
                <a:solidFill>
                  <a:srgbClr val="0000FF"/>
                </a:solidFill>
                <a:latin typeface="Perpetua" pitchFamily="18" charset="0"/>
              </a:rPr>
              <a:t>x+1</a:t>
            </a:r>
            <a:r>
              <a:rPr lang="ru-RU" sz="3600" b="1" smtClean="0">
                <a:solidFill>
                  <a:srgbClr val="0000FF"/>
                </a:solidFill>
                <a:latin typeface="Arial" charset="0"/>
              </a:rPr>
              <a:t>,</a:t>
            </a:r>
            <a:r>
              <a:rPr lang="en-US" sz="3600" b="1" smtClean="0">
                <a:solidFill>
                  <a:srgbClr val="0000FF"/>
                </a:solidFill>
                <a:latin typeface="Perpetua" pitchFamily="18" charset="0"/>
              </a:rPr>
              <a:t>      Y=</a:t>
            </a:r>
            <a:r>
              <a:rPr lang="en-US" sz="3600" b="1" smtClean="0">
                <a:solidFill>
                  <a:schemeClr val="accent1"/>
                </a:solidFill>
                <a:latin typeface="Perpetua" pitchFamily="18" charset="0"/>
              </a:rPr>
              <a:t>-1.5</a:t>
            </a:r>
            <a:r>
              <a:rPr lang="en-US" sz="3600" b="1" smtClean="0">
                <a:solidFill>
                  <a:srgbClr val="0000FF"/>
                </a:solidFill>
                <a:latin typeface="Perpetua" pitchFamily="18" charset="0"/>
              </a:rPr>
              <a:t>x+3</a:t>
            </a:r>
            <a:r>
              <a:rPr lang="ru-RU" sz="3600" b="1" smtClean="0">
                <a:solidFill>
                  <a:srgbClr val="0000FF"/>
                </a:solidFill>
                <a:latin typeface="Arial" charset="0"/>
              </a:rPr>
              <a:t>,</a:t>
            </a:r>
            <a:r>
              <a:rPr lang="en-US" sz="3600" b="1" smtClean="0">
                <a:solidFill>
                  <a:srgbClr val="0000FF"/>
                </a:solidFill>
                <a:latin typeface="Perpetua" pitchFamily="18" charset="0"/>
              </a:rPr>
              <a:t>        Y=</a:t>
            </a:r>
            <a:r>
              <a:rPr lang="en-US" sz="3600" b="1" smtClean="0">
                <a:solidFill>
                  <a:schemeClr val="accent1"/>
                </a:solidFill>
                <a:latin typeface="Perpetua" pitchFamily="18" charset="0"/>
              </a:rPr>
              <a:t>-4</a:t>
            </a:r>
            <a:r>
              <a:rPr lang="en-US" sz="3600" b="1" smtClean="0">
                <a:solidFill>
                  <a:srgbClr val="0000FF"/>
                </a:solidFill>
                <a:latin typeface="Perpetua" pitchFamily="18" charset="0"/>
              </a:rPr>
              <a:t>x</a:t>
            </a:r>
            <a:endParaRPr lang="ru-RU" sz="3600" b="1" smtClean="0">
              <a:solidFill>
                <a:srgbClr val="0000FF"/>
              </a:solidFill>
              <a:latin typeface="Cambria" pitchFamily="18" charset="0"/>
            </a:endParaRPr>
          </a:p>
        </p:txBody>
      </p:sp>
      <p:pic>
        <p:nvPicPr>
          <p:cNvPr id="20482" name="Picture 2" descr="C:\Users\michail\Desktop\Страницы\kak_v_prezentaciyu_vstavit_muzyku_na_vse_slaydy_1492_1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14400" y="1600200"/>
            <a:ext cx="7391400" cy="3970338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rot="16200000" flipV="1">
            <a:off x="3048000" y="2438400"/>
            <a:ext cx="3200400" cy="1981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3581400" y="2057400"/>
            <a:ext cx="3200400" cy="2819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5" name="TextBox 28"/>
          <p:cNvSpPr txBox="1">
            <a:spLocks noChangeArrowheads="1"/>
          </p:cNvSpPr>
          <p:nvPr/>
        </p:nvSpPr>
        <p:spPr bwMode="auto">
          <a:xfrm>
            <a:off x="5486400" y="45720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9900"/>
                </a:solidFill>
              </a:rPr>
              <a:t>Y=-3x+1 </a:t>
            </a:r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16200000" flipV="1">
            <a:off x="2781300" y="2705100"/>
            <a:ext cx="3733800" cy="1828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7" name="TextBox 30"/>
          <p:cNvSpPr txBox="1">
            <a:spLocks noChangeArrowheads="1"/>
          </p:cNvSpPr>
          <p:nvPr/>
        </p:nvSpPr>
        <p:spPr bwMode="auto">
          <a:xfrm>
            <a:off x="6096000" y="38862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9900"/>
                </a:solidFill>
              </a:rPr>
              <a:t>Y=-1.5x+3 </a:t>
            </a:r>
            <a:endParaRPr lang="ru-RU"/>
          </a:p>
        </p:txBody>
      </p:sp>
      <p:sp>
        <p:nvSpPr>
          <p:cNvPr id="20488" name="TextBox 35"/>
          <p:cNvSpPr txBox="1">
            <a:spLocks noChangeArrowheads="1"/>
          </p:cNvSpPr>
          <p:nvPr/>
        </p:nvSpPr>
        <p:spPr bwMode="auto">
          <a:xfrm>
            <a:off x="3886200" y="1752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9900"/>
                </a:solidFill>
              </a:rPr>
              <a:t>Y=-4x</a:t>
            </a:r>
            <a:endParaRPr lang="ru-RU"/>
          </a:p>
        </p:txBody>
      </p:sp>
      <p:sp>
        <p:nvSpPr>
          <p:cNvPr id="37" name="Дуга 36"/>
          <p:cNvSpPr/>
          <p:nvPr/>
        </p:nvSpPr>
        <p:spPr>
          <a:xfrm rot="20537974">
            <a:off x="4508500" y="3355975"/>
            <a:ext cx="1143000" cy="762000"/>
          </a:xfrm>
          <a:prstGeom prst="arc">
            <a:avLst>
              <a:gd name="adj1" fmla="val 17391313"/>
              <a:gd name="adj2" fmla="val 132156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Дуга 37"/>
          <p:cNvSpPr/>
          <p:nvPr/>
        </p:nvSpPr>
        <p:spPr>
          <a:xfrm>
            <a:off x="3733800" y="3048000"/>
            <a:ext cx="1371600" cy="1066800"/>
          </a:xfrm>
          <a:prstGeom prst="arc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Дуга 38"/>
          <p:cNvSpPr/>
          <p:nvPr/>
        </p:nvSpPr>
        <p:spPr>
          <a:xfrm>
            <a:off x="3276600" y="3124200"/>
            <a:ext cx="1752600" cy="1066800"/>
          </a:xfrm>
          <a:prstGeom prst="arc">
            <a:avLst>
              <a:gd name="adj1" fmla="val 18073110"/>
              <a:gd name="adj2" fmla="val 21492164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492" name="TextBox 40"/>
          <p:cNvSpPr txBox="1">
            <a:spLocks noChangeArrowheads="1"/>
          </p:cNvSpPr>
          <p:nvPr/>
        </p:nvSpPr>
        <p:spPr bwMode="auto">
          <a:xfrm>
            <a:off x="609600" y="5638800"/>
            <a:ext cx="8001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9966FF"/>
                </a:solidFill>
              </a:rPr>
              <a:t>Вывод:</a:t>
            </a:r>
            <a:r>
              <a:rPr lang="en-US" sz="2400" b="1">
                <a:solidFill>
                  <a:srgbClr val="0000FF"/>
                </a:solidFill>
              </a:rPr>
              <a:t>   </a:t>
            </a:r>
            <a:r>
              <a:rPr lang="ru-RU" sz="2800" b="1">
                <a:solidFill>
                  <a:srgbClr val="0000FF"/>
                </a:solidFill>
              </a:rPr>
              <a:t>Если k </a:t>
            </a:r>
            <a:r>
              <a:rPr lang="en-US" sz="2800" b="1">
                <a:solidFill>
                  <a:srgbClr val="0000FF"/>
                </a:solidFill>
              </a:rPr>
              <a:t>&lt;</a:t>
            </a:r>
            <a:r>
              <a:rPr lang="ru-RU" sz="2800" b="1">
                <a:solidFill>
                  <a:srgbClr val="0000FF"/>
                </a:solidFill>
              </a:rPr>
              <a:t> 0, то угол наклона </a:t>
            </a:r>
          </a:p>
          <a:p>
            <a:pPr algn="ctr"/>
            <a:r>
              <a:rPr lang="ru-RU" sz="2800" b="1">
                <a:solidFill>
                  <a:srgbClr val="0000FF"/>
                </a:solidFill>
              </a:rPr>
              <a:t>прямой y = kx + b к оси х тупой.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rgbClr val="DF6C5D"/>
                </a:solidFill>
                <a:latin typeface="Arial Black" pitchFamily="34" charset="0"/>
              </a:rPr>
              <a:t>Общие выводы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620000" cy="4572000"/>
          </a:xfrm>
        </p:spPr>
        <p:txBody>
          <a:bodyPr/>
          <a:lstStyle/>
          <a:p>
            <a:r>
              <a:rPr lang="ru-RU" b="1" smtClean="0">
                <a:solidFill>
                  <a:srgbClr val="0000FF"/>
                </a:solidFill>
              </a:rPr>
              <a:t>Если у линейных функций угловой коэффициент К одинаковый, то их графики параллельны.</a:t>
            </a:r>
          </a:p>
          <a:p>
            <a:r>
              <a:rPr lang="ru-RU" b="1" smtClean="0">
                <a:solidFill>
                  <a:srgbClr val="0000FF"/>
                </a:solidFill>
              </a:rPr>
              <a:t>Если число </a:t>
            </a:r>
            <a:r>
              <a:rPr lang="en-US" b="1" smtClean="0">
                <a:solidFill>
                  <a:srgbClr val="0000FF"/>
                </a:solidFill>
                <a:latin typeface="Cambria" pitchFamily="18" charset="0"/>
              </a:rPr>
              <a:t>b </a:t>
            </a:r>
            <a:r>
              <a:rPr lang="ru-RU" b="1" smtClean="0">
                <a:solidFill>
                  <a:srgbClr val="0000FF"/>
                </a:solidFill>
              </a:rPr>
              <a:t> в формулах всех  функций одинаково, то данные графики пересекаются в точке  </a:t>
            </a:r>
            <a:r>
              <a:rPr lang="ru-RU" smtClean="0">
                <a:solidFill>
                  <a:srgbClr val="0000FF"/>
                </a:solidFill>
              </a:rPr>
              <a:t>(</a:t>
            </a:r>
            <a:r>
              <a:rPr lang="ru-RU" b="1" smtClean="0">
                <a:solidFill>
                  <a:srgbClr val="0000FF"/>
                </a:solidFill>
              </a:rPr>
              <a:t>0</a:t>
            </a:r>
            <a:r>
              <a:rPr lang="en-US" b="1" smtClean="0">
                <a:solidFill>
                  <a:srgbClr val="0000FF"/>
                </a:solidFill>
              </a:rPr>
              <a:t> ;</a:t>
            </a:r>
            <a:r>
              <a:rPr lang="ru-RU" b="1" smtClean="0">
                <a:solidFill>
                  <a:srgbClr val="0000FF"/>
                </a:solidFill>
              </a:rPr>
              <a:t> </a:t>
            </a:r>
            <a:r>
              <a:rPr lang="en-US" b="1" smtClean="0">
                <a:solidFill>
                  <a:srgbClr val="0000FF"/>
                </a:solidFill>
              </a:rPr>
              <a:t>b )</a:t>
            </a:r>
            <a:endParaRPr lang="ru-RU" b="1" smtClean="0">
              <a:solidFill>
                <a:srgbClr val="0000FF"/>
              </a:solidFill>
            </a:endParaRPr>
          </a:p>
          <a:p>
            <a:r>
              <a:rPr lang="ru-RU" b="1" smtClean="0">
                <a:solidFill>
                  <a:srgbClr val="0000FF"/>
                </a:solidFill>
              </a:rPr>
              <a:t>Если k &gt; 0, то угол наклона прямой </a:t>
            </a:r>
            <a:r>
              <a:rPr lang="en-US" b="1" smtClean="0">
                <a:solidFill>
                  <a:srgbClr val="0000FF"/>
                </a:solidFill>
                <a:latin typeface="Cambria" pitchFamily="18" charset="0"/>
              </a:rPr>
              <a:t>                      </a:t>
            </a:r>
            <a:r>
              <a:rPr lang="ru-RU" b="1" smtClean="0">
                <a:solidFill>
                  <a:srgbClr val="0000FF"/>
                </a:solidFill>
              </a:rPr>
              <a:t>y = kx + b к оси х острый</a:t>
            </a:r>
          </a:p>
          <a:p>
            <a:r>
              <a:rPr lang="ru-RU" b="1" smtClean="0">
                <a:solidFill>
                  <a:srgbClr val="0000FF"/>
                </a:solidFill>
              </a:rPr>
              <a:t>Если k </a:t>
            </a:r>
            <a:r>
              <a:rPr lang="en-US" b="1" smtClean="0">
                <a:solidFill>
                  <a:srgbClr val="0000FF"/>
                </a:solidFill>
              </a:rPr>
              <a:t>&lt;</a:t>
            </a:r>
            <a:r>
              <a:rPr lang="ru-RU" b="1" smtClean="0">
                <a:solidFill>
                  <a:srgbClr val="0000FF"/>
                </a:solidFill>
              </a:rPr>
              <a:t> 0, то угол наклона прямой </a:t>
            </a:r>
            <a:r>
              <a:rPr lang="en-US" b="1" smtClean="0">
                <a:solidFill>
                  <a:srgbClr val="0000FF"/>
                </a:solidFill>
                <a:latin typeface="Cambria" pitchFamily="18" charset="0"/>
              </a:rPr>
              <a:t>                   </a:t>
            </a:r>
            <a:r>
              <a:rPr lang="ru-RU" b="1" smtClean="0">
                <a:solidFill>
                  <a:srgbClr val="0000FF"/>
                </a:solidFill>
              </a:rPr>
              <a:t>y = kx + b к оси х тупой.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347</TotalTime>
  <Words>246</Words>
  <PresentationFormat>Экран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10</vt:i4>
      </vt:variant>
    </vt:vector>
  </HeadingPairs>
  <TitlesOfParts>
    <vt:vector size="26" baseType="lpstr">
      <vt:lpstr>Arial</vt:lpstr>
      <vt:lpstr>Franklin Gothic Book</vt:lpstr>
      <vt:lpstr>Perpetua</vt:lpstr>
      <vt:lpstr>Wingdings 2</vt:lpstr>
      <vt:lpstr>Calibri</vt:lpstr>
      <vt:lpstr>Cambria</vt:lpstr>
      <vt:lpstr>DaunPenh</vt:lpstr>
      <vt:lpstr>Aparajita</vt:lpstr>
      <vt:lpstr>Adobe Caslon Pro Bold</vt:lpstr>
      <vt:lpstr>Arial Black</vt:lpstr>
      <vt:lpstr>Adobe Devanagari</vt:lpstr>
      <vt:lpstr>Справедливость</vt:lpstr>
      <vt:lpstr>Справедливость</vt:lpstr>
      <vt:lpstr>Справедливость</vt:lpstr>
      <vt:lpstr>Справедливость</vt:lpstr>
      <vt:lpstr>Справедливость</vt:lpstr>
      <vt:lpstr>           Авторы:  Гологузов Миша                          Валиуллин Роберт –                                     ученики 7 класса      Руководитель: Попова С.В. – учитель                                    математики</vt:lpstr>
      <vt:lpstr>Y = Kx + B</vt:lpstr>
      <vt:lpstr>График линейной функции</vt:lpstr>
      <vt:lpstr>  Цель работы: </vt:lpstr>
      <vt:lpstr>                         </vt:lpstr>
      <vt:lpstr>Y=1.5x+2,     Y=2x+2,      Y=-3х+2</vt:lpstr>
      <vt:lpstr>Y=2x,   Y=3x,   Y=1.5x</vt:lpstr>
      <vt:lpstr>Y=-3x+1,      Y=-1.5x+3,        Y=-4x</vt:lpstr>
      <vt:lpstr>Общие выводы</vt:lpstr>
      <vt:lpstr>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Камышинская муниципальная  СОШ Авторы – Ученики 7 класса Валиуллин р.р гологузов м.с 2013  </dc:title>
  <dc:creator>Роберт</dc:creator>
  <cp:lastModifiedBy>Admin</cp:lastModifiedBy>
  <cp:revision>40</cp:revision>
  <dcterms:created xsi:type="dcterms:W3CDTF">2013-11-07T15:24:29Z</dcterms:created>
  <dcterms:modified xsi:type="dcterms:W3CDTF">2014-01-24T14:20:40Z</dcterms:modified>
</cp:coreProperties>
</file>