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7" r:id="rId22"/>
    <p:sldId id="268" r:id="rId23"/>
    <p:sldId id="269" r:id="rId24"/>
    <p:sldId id="271" r:id="rId25"/>
    <p:sldId id="272" r:id="rId26"/>
    <p:sldId id="273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FFCE33"/>
    <a:srgbClr val="797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6575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7850A-7844-4988-A1DA-5E10B02D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1B89F-F604-49BD-8630-6CE7E1F19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BC76F-4A7D-4341-8199-2AACA5EB9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A3FD2-8E16-434F-8550-4189CC4FF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0CC5F-7D41-4FD0-BD3B-9991E1A89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EC77E-96EF-4B12-9DC4-63D1AFB478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16E08-6BA1-47A7-82A4-6DFE73C74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CCA68-F4BC-4F60-9F27-4F8C645F7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2DD8C-0CBA-4B99-8CE1-721B39CEA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BE6C-97AE-4EBB-BE60-C5AC2C200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AD91B-BAC2-4C2E-A8BA-10DEB92F1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D5C6F-EC73-4C05-AE68-FFF70377E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08D48-42C0-4C7F-A56D-0A3DEA4B2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DE179-0BE7-40A3-8664-A180C2470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D988E-2B2F-4C82-8B0B-0437E2C0E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56663-2A57-44DF-B838-A3AB6E87E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4F344-AE23-4FD3-99B2-6131F092C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683AE-98A6-4342-AB3D-214431944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D4FBA-795D-4CC9-96E7-6A4A10D77E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99FFF-2D1D-4B98-8FDE-AD42735AA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063D-9958-49B7-9257-0F59D388B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04FCD-4C81-4503-A192-A345016C0C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04FA0-30DA-4654-B908-DD26A4C54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D19C-17F6-4CCF-AE2E-E19B39F3C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FE785-C42F-40A3-AF3B-9AF3C66DFA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E416A-FCDB-4EF8-BF5C-7054B15CF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8182E-501A-40D1-9DD2-E0A9EF371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4734F-0803-48E4-A6E5-C3DFCAFAD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CE6B9-4CB5-4C23-B785-9D66AB618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DFCDF-DC6E-4B53-87C5-3E1A2DD95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86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27238"/>
            <a:ext cx="40386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6C344-57E7-410B-893D-C8638EA1B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8A092-20B2-4CB4-A43A-125DC0819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6DC25-95D3-4F55-85E2-2113592A2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86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27238"/>
            <a:ext cx="40386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6BAE7-9663-4156-991D-E5CA956D7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9F3D-519E-4CAC-AB85-905297CDEE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D6D00-6578-421C-9155-98DEACCC6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DB12A-6841-4237-AB49-A3116F4BC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4D3B1-6CFE-4923-862B-3208739D5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6384C-8C83-4CFF-A907-0C6AC17A3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52D0-550F-4217-BE71-87C260880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3B2C-113B-44B3-A2E3-AD81BFB32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23F63-DD11-442D-9372-D2ADFA405C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D0EE9-75F1-4F83-AD78-3CFC5B453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F5A5B-2B78-4E09-A903-F6CF9343C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334C0-04F9-43FA-99A3-4948DB22D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AAC65-3D4B-4714-82ED-B4E9B6563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63981-8F7D-443B-80D8-C9B566662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4AE67-408F-4B20-94D4-1F8F16C79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D1592-1C5A-4D05-A80A-890A151DB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7B6C8-22E2-4D1A-B96E-F7CE556A0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4303-C24A-4772-BE1A-832D7E5EA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48C30-F853-4B9E-AA24-A780712B8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A87AD-ED94-4DB9-8E80-FC3C16F7E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FDAAA-6909-4611-9356-FE33CC96E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0D291-6E47-4BF0-8C05-9C3517BCC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12B5-23B7-4809-BEAC-A9AB0BEFA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CA672-DA61-4D0C-8060-62E8F5B21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0CBA9-3240-4DA6-A1AC-0BA76DB92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31D4E-15BB-4B01-8339-326A2D41A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523A1-4011-46B6-A554-F4ECAD277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F7468-DEFE-49CE-A04E-1989820F6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4E845-E776-4595-BC89-C16CF516E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1F05B-2EB4-4C1C-B32D-DF279AAF5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0C47-D3EB-4E92-B151-B005A7F53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6D18D-F4DE-4BAB-8FE2-46C0A6A85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003BA-D084-465F-A084-24BFC2324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18F22-D1A2-43A9-A27F-B363D7E2B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86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27238"/>
            <a:ext cx="40386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BD609-6E4C-4DFA-AFE7-C1F523607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FD26-FED4-4D82-B331-26F112A4F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D10A1-F8D4-419B-8E77-450F54F1D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B50C7-A7B1-4017-A251-5DA849832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67CE2-BB86-4ED4-8826-A439EB8FB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A6AB-4214-4E84-91B9-1D725B5CC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79C0E-2B62-42E0-AFBE-9524D22807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B0105-69D0-49A5-9FF7-BEA2E98FB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E5591-612D-4D01-BC2B-ADAD997D8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17BE3-948A-4219-85AA-9D8539EA9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A23F8-3C89-46C8-82E8-7A9085DF5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C67BD-937A-415E-AD6B-8F824E0C1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D31BB-CDDB-4C12-9EA7-049ECFAC2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0BD1-C4CA-47F9-ACCE-2B15BE20E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AEDD-A499-4D3D-B63A-29D6765CC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4C7CF-0CE2-4AD6-88F5-EE0C3C35A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B73AB-D5E2-44F3-8083-27AB5945D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078B0-3F2A-4FF7-9470-5880E2E99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FAD27-2827-4FF2-A4F9-A87AE660A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12B0-FC07-43F1-8C8D-E58427BC1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FA72-CAAA-4F53-9A7A-BE68CB97E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29C0B-7D5C-4D0F-BA42-95C5DC332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4E73A-DA9D-4F39-A7F4-59BC63775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7D700-D354-4DA7-A7AE-F51E53DBC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36F5-0C41-4786-8195-C051C4A95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11BA6-C335-4244-96BC-7E5EBD480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3910B-93B7-4580-B14A-088EBA5DBE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B29D2-3E30-4D47-B826-7A1F66BF9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7FA3-04CD-4A91-8A54-D4699CDBE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F86F5-D99E-450B-8B01-F1A663204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EB0B-AB1C-4597-A1D5-A412C8088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90CAE-D85E-45C3-9D53-5F7174EE2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96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06EED5-C6E5-4EF0-98B2-C5EC5D7A61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advClick="0" advTm="500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621DE9-CDE4-4B95-BB2A-0F8C8A58A8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advClick="0" advTm="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83107D-E6FA-4688-B69E-E4623FB61D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advClick="0" advTm="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96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8DE2E5-EEAC-4A7A-B83A-C19B9FD143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advClick="0" advTm="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FC7515-BFF2-48F3-8D22-30A4A040E9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advClick="0" advTm="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A514B1-31E3-4DB4-8B4F-7CD1B2A190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advClick="0" advTm="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27238"/>
            <a:ext cx="82296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7E0829-5ADF-4881-BB0E-9102531489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advClick="0" advTm="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32C4AD-983C-402F-BDC6-BEEB24C791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advClick="0" advTm="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9BA631-05AF-4267-8B67-BCE4A3CB63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5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467544" y="764704"/>
            <a:ext cx="8219256" cy="40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МКДОУ </a:t>
            </a:r>
            <a:r>
              <a:rPr kumimoji="0" lang="ru-RU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0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Нагорский</a:t>
            </a:r>
            <a:r>
              <a:rPr kumimoji="0" lang="ru-RU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детский сад</a:t>
            </a:r>
            <a:r>
              <a:rPr kumimoji="0" lang="ru-RU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ru-RU" sz="20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Притобольного</a:t>
            </a:r>
            <a:r>
              <a:rPr kumimoji="0" lang="ru-RU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района</a:t>
            </a:r>
            <a:endParaRPr kumimoji="0" lang="ru-RU" sz="2000" b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10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467544" y="1628800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Semilight" pitchFamily="34" charset="0"/>
                <a:cs typeface="Segoe UI Semilight" pitchFamily="34" charset="0"/>
              </a:rPr>
              <a:t>Конкурс презентаций «Наша дошкольная жизнь»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 Semilight" pitchFamily="34" charset="0"/>
                <a:cs typeface="Segoe UI Semilight" pitchFamily="34" charset="0"/>
              </a:rPr>
              <a:t>Номинация «Юные исследователи»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uLnTx/>
                <a:uFillTx/>
                <a:latin typeface="Segoe Print" pitchFamily="2" charset="0"/>
                <a:cs typeface="Aharoni" pitchFamily="2" charset="-79"/>
              </a:rPr>
              <a:t>Наблюдения за ростом кабачка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/Средняя группа/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Воспитатель: </a:t>
            </a:r>
            <a:r>
              <a:rPr kumimoji="0" lang="ru-RU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</a:rPr>
              <a:t>Сидорова Наталья Викторовна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kern="0" dirty="0" smtClean="0">
              <a:solidFill>
                <a:srgbClr val="DAA600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Segoe Print" pitchFamily="2" charset="0"/>
              </a:rPr>
              <a:t>с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Segoe Print" pitchFamily="2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Segoe Print" pitchFamily="2" charset="0"/>
              </a:rPr>
              <a:t>Нагорское</a:t>
            </a:r>
            <a:r>
              <a:rPr lang="ru-RU" sz="2000" kern="0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Segoe Print" pitchFamily="2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548680"/>
            <a:ext cx="5851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-180528" y="-99392"/>
            <a:ext cx="8877672" cy="1658448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DAA600"/>
                </a:solidFill>
                <a:latin typeface="Segoe Print" pitchFamily="2" charset="0"/>
              </a:rPr>
              <a:t> </a:t>
            </a:r>
            <a: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Интересная работа</a:t>
            </a:r>
            <a: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землю семечки </a:t>
            </a:r>
            <a: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садить, </a:t>
            </a:r>
            <a:b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а потом, </a:t>
            </a:r>
            <a: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за этой грядкой наблюденье проводить.</a:t>
            </a:r>
          </a:p>
        </p:txBody>
      </p:sp>
      <p:pic>
        <p:nvPicPr>
          <p:cNvPr id="5" name="Picture 2" descr="C:\Documents and Settings\Администратор\Рабочий стол\проект кабачок\DSCF5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84708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DAA600"/>
                </a:solidFill>
                <a:latin typeface="Segoe Print" pitchFamily="2" charset="0"/>
              </a:rPr>
              <a:t> </a:t>
            </a:r>
            <a:r>
              <a:rPr lang="ru-RU" sz="24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Не лениться, а </a:t>
            </a:r>
            <a:r>
              <a:rPr lang="ru-RU" sz="24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трудиться:</a:t>
            </a:r>
            <a:r>
              <a:rPr lang="ru-RU" sz="24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Поливать в жару </a:t>
            </a:r>
            <a:r>
              <a:rPr lang="ru-RU" sz="24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водой.</a:t>
            </a:r>
            <a:r>
              <a:rPr lang="ru-RU" sz="24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И от сорных трав </a:t>
            </a:r>
            <a:r>
              <a:rPr lang="ru-RU" sz="24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оберегать, </a:t>
            </a:r>
            <a:r>
              <a:rPr lang="ru-RU" sz="24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пока росточек </a:t>
            </a:r>
            <a:r>
              <a:rPr lang="ru-RU" sz="24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молодой.</a:t>
            </a:r>
            <a:endParaRPr lang="ru-RU" sz="2400" dirty="0">
              <a:solidFill>
                <a:srgbClr val="DAA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проект кабачок\DSCF5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6561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Стал наш кабачок расти</a:t>
            </a:r>
            <a:b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DAA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Администратор\Рабочий стол\проект кабачок\DSCF57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844824"/>
            <a:ext cx="5400600" cy="46805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DAA600"/>
                </a:solidFill>
              </a:rPr>
              <a:t>И цветочками цвести</a:t>
            </a:r>
            <a:endParaRPr lang="ru-RU" sz="2800" dirty="0">
              <a:solidFill>
                <a:srgbClr val="DAA600"/>
              </a:solidFill>
            </a:endParaRPr>
          </a:p>
        </p:txBody>
      </p:sp>
      <p:pic>
        <p:nvPicPr>
          <p:cNvPr id="3074" name="Picture 2" descr="C:\Users\User\Desktop\фото\IMG_20130830_111401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425016" cy="40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9697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0" y="260648"/>
            <a:ext cx="7956376" cy="122413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Мы с ребятами </a:t>
            </a: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собрали</a:t>
            </a:r>
            <a: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Много-много </a:t>
            </a:r>
            <a: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кабачков</a:t>
            </a: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Отнесли их все на </a:t>
            </a: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кухню и </a:t>
            </a:r>
            <a: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обед наш был готов</a:t>
            </a: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251520" y="2060848"/>
            <a:ext cx="2808312" cy="42726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DAA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Администратор\Рабочий стол\проект кабачок\IMG_20131028_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89" r="10589"/>
          <a:stretch>
            <a:fillRect/>
          </a:stretch>
        </p:blipFill>
        <p:spPr bwMode="auto">
          <a:xfrm>
            <a:off x="1655676" y="1784891"/>
            <a:ext cx="6033774" cy="4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sx="105000" sy="105000" algn="tr" rotWithShape="0">
              <a:prstClr val="black">
                <a:alpha val="16000"/>
              </a:prstClr>
            </a:outerShdw>
          </a:effec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29600" cy="14401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rgbClr val="DAA600"/>
                </a:solidFill>
                <a:latin typeface="Segoe Print" pitchFamily="2" charset="0"/>
              </a:rPr>
              <a:t/>
            </a:r>
            <a:br>
              <a:rPr lang="ru-RU" sz="2800" dirty="0">
                <a:solidFill>
                  <a:srgbClr val="DAA6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Овощное то рагу, ах , как я его люблю,</a:t>
            </a:r>
            <a:b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И с морковкой и с мяском</a:t>
            </a:r>
            <a:b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И с приправой, с чесноком. </a:t>
            </a:r>
            <a:endParaRPr lang="ru-RU" sz="2800" dirty="0">
              <a:solidFill>
                <a:srgbClr val="DAA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\DSCF6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67743" y="1412777"/>
            <a:ext cx="475252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На празднике Осени кабачок занял почётное место.</a:t>
            </a:r>
            <a:endParaRPr lang="ru-RU" sz="2800" dirty="0">
              <a:solidFill>
                <a:srgbClr val="DAA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OEM 4YF7F\Desktop\Новая папка (2)\DSCF6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Поделки готовили вместе с родителями,</a:t>
            </a:r>
            <a:b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без кабачка здесь не обошлось.</a:t>
            </a:r>
            <a:endParaRPr lang="ru-RU" sz="2800" dirty="0">
              <a:solidFill>
                <a:srgbClr val="DAA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OEM 4YF7F\Desktop\Новая папка (2)\DSCF6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ffectLst>
            <a:outerShdw blurRad="50800" dist="38100" sx="103000" sy="103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DAA600"/>
                </a:solidFill>
              </a:rPr>
              <a:t>Славный Баба-Кабачок!</a:t>
            </a:r>
            <a:br>
              <a:rPr lang="ru-RU" sz="2800" dirty="0" smtClean="0">
                <a:solidFill>
                  <a:srgbClr val="DAA600"/>
                </a:solidFill>
              </a:rPr>
            </a:br>
            <a:r>
              <a:rPr lang="ru-RU" sz="2800" dirty="0" smtClean="0">
                <a:solidFill>
                  <a:srgbClr val="DAA600"/>
                </a:solidFill>
              </a:rPr>
              <a:t>Мы его принарядили и на выставку определили</a:t>
            </a:r>
            <a:endParaRPr lang="ru-RU" sz="2800" dirty="0">
              <a:solidFill>
                <a:srgbClr val="DAA600"/>
              </a:solidFill>
            </a:endParaRPr>
          </a:p>
        </p:txBody>
      </p:sp>
      <p:pic>
        <p:nvPicPr>
          <p:cNvPr id="2050" name="Picture 2" descr="C:\Users\User\Desktop\фото\DSCF6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5446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00034" y="2285992"/>
            <a:ext cx="8269118" cy="4380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  «СОЦИАЛИЗАЦИЯ»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  «КОММУНИКАЦИЯ»</a:t>
            </a:r>
            <a:endParaRPr lang="ru-RU" dirty="0">
              <a:solidFill>
                <a:schemeClr val="accent3">
                  <a:lumMod val="10000"/>
                </a:schemeClr>
              </a:solidFill>
              <a:latin typeface="Calibri Light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  «ЧТЕНИЕ ХУДОЖЕСТВЕННОЙ ЛИТЕРАТУРЫ»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  «ТРУД»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  «ХУДОЖЕСТВЕННОЕ ТВОРЧЕСТВО»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  «БЕЗОПАСНОСТЬ»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  «ФИЗИЧЕСКАЯ КУЛЬТУРА»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  «ПОЗНАНИЕ»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  «МУЗЫКА»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  «ЗДОРОВЬЕ» </a:t>
            </a:r>
            <a:endParaRPr lang="ru-RU" dirty="0">
              <a:solidFill>
                <a:schemeClr val="accent3">
                  <a:lumMod val="1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accent2">
                    <a:lumMod val="10000"/>
                  </a:schemeClr>
                </a:solidFill>
                <a:latin typeface="Calibri Light" pitchFamily="34" charset="0"/>
              </a:rPr>
              <a:t>В проекте интегрировали образовательные области:</a:t>
            </a:r>
            <a:endParaRPr lang="ru-RU" sz="3000" b="1" i="1" dirty="0">
              <a:solidFill>
                <a:schemeClr val="accent2">
                  <a:lumMod val="10000"/>
                </a:schemeClr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Calibri Light" pitchFamily="34" charset="0"/>
                <a:cs typeface="Andalus" pitchFamily="18" charset="-78"/>
              </a:rPr>
              <a:t>Цель</a:t>
            </a: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  <a:latin typeface="Calibri Light" pitchFamily="34" charset="0"/>
                <a:cs typeface="Andalus" pitchFamily="18" charset="-78"/>
              </a:rPr>
              <a:t>:</a:t>
            </a:r>
            <a:r>
              <a:rPr lang="ru-RU" sz="2800" dirty="0">
                <a:solidFill>
                  <a:schemeClr val="accent3">
                    <a:lumMod val="25000"/>
                  </a:schemeClr>
                </a:solidFill>
                <a:latin typeface="Calibri Light" pitchFamily="34" charset="0"/>
                <a:cs typeface="Andalus" pitchFamily="18" charset="-78"/>
              </a:rPr>
              <a:t> </a:t>
            </a:r>
            <a:r>
              <a:rPr lang="ru-RU" sz="2400" dirty="0" smtClean="0">
                <a:solidFill>
                  <a:srgbClr val="DAA600"/>
                </a:solidFill>
                <a:latin typeface="Segoe Print" pitchFamily="2" charset="0"/>
                <a:cs typeface="Andalus" pitchFamily="18" charset="-78"/>
              </a:rPr>
              <a:t/>
            </a:r>
            <a:br>
              <a:rPr lang="ru-RU" sz="2400" dirty="0" smtClean="0">
                <a:solidFill>
                  <a:srgbClr val="DAA600"/>
                </a:solidFill>
                <a:latin typeface="Segoe Print" pitchFamily="2" charset="0"/>
                <a:cs typeface="Andalus" pitchFamily="18" charset="-78"/>
              </a:rPr>
            </a:br>
            <a:r>
              <a:rPr lang="ru-RU" sz="2400" dirty="0" smtClean="0">
                <a:solidFill>
                  <a:srgbClr val="DAA600"/>
                </a:solidFill>
                <a:latin typeface="Segoe Print" pitchFamily="2" charset="0"/>
                <a:cs typeface="Andalus" pitchFamily="18" charset="-78"/>
              </a:rPr>
              <a:t>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  <a:cs typeface="Andalus" pitchFamily="18" charset="-78"/>
              </a:rPr>
              <a:t>Формирование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  <a:cs typeface="Andalus" pitchFamily="18" charset="-78"/>
              </a:rPr>
              <a:t>целостной картины мира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  <a:cs typeface="Andalus" pitchFamily="18" charset="-78"/>
              </a:rPr>
              <a:t>– от семян до плодов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itchFamily="34" charset="0"/>
                <a:cs typeface="Andalus" pitchFamily="18" charset="-78"/>
              </a:rPr>
              <a:t>.	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  <a:latin typeface="Calibri Light" pitchFamily="34" charset="0"/>
                <a:cs typeface="Andalus" pitchFamily="18" charset="-78"/>
              </a:rPr>
              <a:t>Задачи: </a:t>
            </a:r>
            <a:endParaRPr lang="ru-RU" sz="2800" b="1" dirty="0" smtClean="0">
              <a:solidFill>
                <a:schemeClr val="accent3">
                  <a:lumMod val="25000"/>
                </a:schemeClr>
              </a:solidFill>
              <a:latin typeface="Calibri Light" pitchFamily="34" charset="0"/>
              <a:cs typeface="Andalus" pitchFamily="18" charset="-78"/>
            </a:endParaRPr>
          </a:p>
          <a:p>
            <a:pPr algn="just"/>
            <a:r>
              <a:rPr lang="ru-RU" sz="2400" dirty="0" smtClean="0">
                <a:latin typeface="Calibri Light" pitchFamily="34" charset="0"/>
                <a:cs typeface="Andalus" pitchFamily="18" charset="-78"/>
              </a:rPr>
              <a:t>формировать </a:t>
            </a:r>
            <a:r>
              <a:rPr lang="ru-RU" sz="2400" dirty="0">
                <a:latin typeface="Calibri Light" pitchFamily="34" charset="0"/>
                <a:cs typeface="Andalus" pitchFamily="18" charset="-78"/>
              </a:rPr>
              <a:t>представления о частях </a:t>
            </a:r>
            <a:r>
              <a:rPr lang="ru-RU" sz="2400" dirty="0" smtClean="0">
                <a:latin typeface="Calibri Light" pitchFamily="34" charset="0"/>
                <a:cs typeface="Andalus" pitchFamily="18" charset="-78"/>
              </a:rPr>
              <a:t>растения, познакомить </a:t>
            </a:r>
            <a:r>
              <a:rPr lang="ru-RU" sz="2400" dirty="0">
                <a:latin typeface="Calibri Light" pitchFamily="34" charset="0"/>
                <a:cs typeface="Andalus" pitchFamily="18" charset="-78"/>
              </a:rPr>
              <a:t>со </a:t>
            </a:r>
            <a:r>
              <a:rPr lang="ru-RU" sz="2400" dirty="0" smtClean="0">
                <a:latin typeface="Calibri Light" pitchFamily="34" charset="0"/>
                <a:cs typeface="Andalus" pitchFamily="18" charset="-78"/>
              </a:rPr>
              <a:t>строением </a:t>
            </a:r>
            <a:r>
              <a:rPr lang="ru-RU" sz="2400" dirty="0">
                <a:latin typeface="Calibri Light" pitchFamily="34" charset="0"/>
                <a:cs typeface="Andalus" pitchFamily="18" charset="-78"/>
              </a:rPr>
              <a:t>семян</a:t>
            </a:r>
            <a:r>
              <a:rPr lang="ru-RU" sz="2400" dirty="0" smtClean="0">
                <a:latin typeface="Calibri Light" pitchFamily="34" charset="0"/>
                <a:cs typeface="Andalus" pitchFamily="18" charset="-78"/>
              </a:rPr>
              <a:t>.</a:t>
            </a:r>
          </a:p>
          <a:p>
            <a:pPr algn="just">
              <a:buNone/>
            </a:pPr>
            <a:endParaRPr lang="ru-RU" sz="2400" dirty="0">
              <a:latin typeface="Calibri Light" pitchFamily="34" charset="0"/>
              <a:cs typeface="Andalus" pitchFamily="18" charset="-78"/>
            </a:endParaRPr>
          </a:p>
          <a:p>
            <a:pPr algn="just"/>
            <a:r>
              <a:rPr lang="ru-RU" sz="2400" dirty="0" smtClean="0">
                <a:latin typeface="Calibri Light" pitchFamily="34" charset="0"/>
                <a:cs typeface="Andalus" pitchFamily="18" charset="-78"/>
              </a:rPr>
              <a:t>устанавливать </a:t>
            </a:r>
            <a:r>
              <a:rPr lang="ru-RU" sz="2400" dirty="0">
                <a:latin typeface="Calibri Light" pitchFamily="34" charset="0"/>
                <a:cs typeface="Andalus" pitchFamily="18" charset="-78"/>
              </a:rPr>
              <a:t>причинно-следственные </a:t>
            </a:r>
            <a:r>
              <a:rPr lang="ru-RU" sz="2400" dirty="0" smtClean="0">
                <a:latin typeface="Calibri Light" pitchFamily="34" charset="0"/>
                <a:cs typeface="Andalus" pitchFamily="18" charset="-78"/>
              </a:rPr>
              <a:t>связи: зависимость </a:t>
            </a:r>
            <a:r>
              <a:rPr lang="ru-RU" sz="2400" dirty="0">
                <a:latin typeface="Calibri Light" pitchFamily="34" charset="0"/>
                <a:cs typeface="Andalus" pitchFamily="18" charset="-78"/>
              </a:rPr>
              <a:t>будущего урожая от условий роста растений</a:t>
            </a:r>
            <a:r>
              <a:rPr lang="ru-RU" sz="2400" dirty="0" smtClean="0">
                <a:latin typeface="Calibri Light" pitchFamily="34" charset="0"/>
                <a:cs typeface="Andalus" pitchFamily="18" charset="-78"/>
              </a:rPr>
              <a:t>.</a:t>
            </a:r>
          </a:p>
          <a:p>
            <a:pPr algn="just">
              <a:buNone/>
            </a:pPr>
            <a:endParaRPr lang="ru-RU" sz="2400" dirty="0">
              <a:latin typeface="Calibri Light" pitchFamily="34" charset="0"/>
              <a:cs typeface="Andalus" pitchFamily="18" charset="-78"/>
            </a:endParaRPr>
          </a:p>
          <a:p>
            <a:pPr algn="just"/>
            <a:r>
              <a:rPr lang="ru-RU" sz="2400" dirty="0" smtClean="0">
                <a:latin typeface="Calibri Light" pitchFamily="34" charset="0"/>
                <a:cs typeface="Andalus" pitchFamily="18" charset="-78"/>
              </a:rPr>
              <a:t>воспитывать </a:t>
            </a:r>
            <a:r>
              <a:rPr lang="ru-RU" sz="2400" dirty="0">
                <a:latin typeface="Calibri Light" pitchFamily="34" charset="0"/>
                <a:cs typeface="Andalus" pitchFamily="18" charset="-78"/>
              </a:rPr>
              <a:t>желание применять свои знания в полезной деятельности.</a:t>
            </a:r>
          </a:p>
          <a:p>
            <a:endParaRPr lang="ru-RU" sz="2400" dirty="0">
              <a:latin typeface="Calibri Light" pitchFamily="34" charset="0"/>
              <a:cs typeface="Andalus" pitchFamily="18" charset="-78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Результат работы над проектом «Кабачок»:</a:t>
            </a:r>
            <a:endParaRPr lang="ru-RU" sz="3200" b="1" i="1" dirty="0">
              <a:solidFill>
                <a:schemeClr val="accent3">
                  <a:lumMod val="1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75048" y="2285992"/>
            <a:ext cx="8354670" cy="4452008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Обогатили словарный запас слов: семечко, росток, стебель, влага, прорастает, растёт, цветёт, плоды.</a:t>
            </a:r>
          </a:p>
          <a:p>
            <a:pPr algn="just"/>
            <a:r>
              <a:rPr lang="ru-RU" sz="2500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Установили причинно-следственные связи: зависимость роста и будущего урожая культуры от полива.</a:t>
            </a:r>
          </a:p>
          <a:p>
            <a:pPr algn="just"/>
            <a:r>
              <a:rPr lang="ru-RU" sz="2500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Дети принимают живое , заинтересованное  участие в образовательном процессе, самостоятельно могут применить усвоенные знания для решения новых проблем.</a:t>
            </a:r>
          </a:p>
          <a:p>
            <a:pPr algn="just"/>
            <a:r>
              <a:rPr lang="ru-RU" sz="2500" dirty="0" smtClean="0">
                <a:solidFill>
                  <a:schemeClr val="accent3">
                    <a:lumMod val="10000"/>
                  </a:schemeClr>
                </a:solidFill>
                <a:latin typeface="Calibri Light" pitchFamily="34" charset="0"/>
              </a:rPr>
              <a:t>Сформировано первичное представление о труде взрослых.</a:t>
            </a:r>
            <a:endParaRPr lang="ru-RU" sz="2500" dirty="0">
              <a:solidFill>
                <a:schemeClr val="accent3">
                  <a:lumMod val="10000"/>
                </a:schemeClr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latin typeface="Segoe Print" pitchFamily="2" charset="0"/>
                <a:ea typeface="PMingLiU-ExtB" pitchFamily="18" charset="-120"/>
                <a:cs typeface="Vani" pitchFamily="34" charset="0"/>
              </a:rPr>
              <a:t>Актуальность</a:t>
            </a:r>
            <a:endParaRPr lang="ru-RU" sz="3200" b="1" dirty="0">
              <a:solidFill>
                <a:schemeClr val="accent3">
                  <a:lumMod val="25000"/>
                </a:schemeClr>
              </a:solidFill>
              <a:latin typeface="Segoe Print" pitchFamily="2" charset="0"/>
              <a:ea typeface="PMingLiU-ExtB" pitchFamily="18" charset="-120"/>
              <a:cs typeface="Vani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-180528" y="2348880"/>
            <a:ext cx="9001000" cy="4389120"/>
          </a:xfrm>
        </p:spPr>
        <p:txBody>
          <a:bodyPr>
            <a:normAutofit/>
          </a:bodyPr>
          <a:lstStyle/>
          <a:p>
            <a:pPr marL="978408" lvl="3" indent="0" algn="just">
              <a:buNone/>
            </a:pPr>
            <a:r>
              <a:rPr lang="ru-RU" sz="2400" dirty="0">
                <a:latin typeface="Calibri Light" pitchFamily="34" charset="0"/>
              </a:rPr>
              <a:t>Недостаточные знания детей о росте и развитии растений. Приобщая ребенка к миру природы с помощью  наблюдения, мы сознательно развиваем </a:t>
            </a:r>
            <a:r>
              <a:rPr lang="ru-RU" sz="2400" dirty="0" smtClean="0">
                <a:latin typeface="Calibri Light" pitchFamily="34" charset="0"/>
              </a:rPr>
              <a:t>различные стороны </a:t>
            </a:r>
            <a:r>
              <a:rPr lang="ru-RU" sz="2400" dirty="0">
                <a:latin typeface="Calibri Light" pitchFamily="34" charset="0"/>
              </a:rPr>
              <a:t>его личности, пробуждаем интерес и желание познавать природное </a:t>
            </a:r>
            <a:r>
              <a:rPr lang="ru-RU" sz="2400" dirty="0" smtClean="0">
                <a:latin typeface="Calibri Light" pitchFamily="34" charset="0"/>
              </a:rPr>
              <a:t>окружение.</a:t>
            </a:r>
            <a:endParaRPr lang="ru-RU" sz="2400" dirty="0">
              <a:latin typeface="Calibri Light" pitchFamily="34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Segoe Print" pitchFamily="2" charset="0"/>
              </a:rPr>
              <a:t>Мотивация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>
            <a:normAutofit/>
          </a:bodyPr>
          <a:lstStyle/>
          <a:p>
            <a:pPr lvl="1" algn="just"/>
            <a:r>
              <a:rPr lang="ru-RU" sz="2400" dirty="0" smtClean="0">
                <a:latin typeface="Calibri Light" pitchFamily="34" charset="0"/>
              </a:rPr>
              <a:t>Дети </a:t>
            </a:r>
            <a:r>
              <a:rPr lang="ru-RU" sz="2400" dirty="0">
                <a:latin typeface="Calibri Light" pitchFamily="34" charset="0"/>
              </a:rPr>
              <a:t>играют в игру «Золушка», сортируют семена по культурам /</a:t>
            </a:r>
            <a:r>
              <a:rPr lang="ru-RU" sz="2400" dirty="0" smtClean="0">
                <a:latin typeface="Calibri Light" pitchFamily="34" charset="0"/>
              </a:rPr>
              <a:t>свёкла, </a:t>
            </a:r>
            <a:r>
              <a:rPr lang="ru-RU" sz="2400" dirty="0">
                <a:latin typeface="Calibri Light" pitchFamily="34" charset="0"/>
              </a:rPr>
              <a:t>фасоль, </a:t>
            </a:r>
            <a:r>
              <a:rPr lang="ru-RU" sz="2400" dirty="0" smtClean="0">
                <a:latin typeface="Calibri Light" pitchFamily="34" charset="0"/>
              </a:rPr>
              <a:t>кабачки , горох/. Рассматривают </a:t>
            </a:r>
            <a:r>
              <a:rPr lang="ru-RU" sz="2400" dirty="0">
                <a:latin typeface="Calibri Light" pitchFamily="34" charset="0"/>
              </a:rPr>
              <a:t>размер и зарисовывают форму семян. Ребята захотели </a:t>
            </a:r>
            <a:r>
              <a:rPr lang="ru-RU" sz="2400" dirty="0" smtClean="0">
                <a:latin typeface="Calibri Light" pitchFamily="34" charset="0"/>
              </a:rPr>
              <a:t>узнать, что </a:t>
            </a:r>
            <a:r>
              <a:rPr lang="ru-RU" sz="2400" dirty="0">
                <a:latin typeface="Calibri Light" pitchFamily="34" charset="0"/>
              </a:rPr>
              <a:t>вырастет из этих семян. Нашли соответствующие картинки плодов этим </a:t>
            </a:r>
            <a:r>
              <a:rPr lang="ru-RU" sz="2400" dirty="0" smtClean="0">
                <a:latin typeface="Calibri Light" pitchFamily="34" charset="0"/>
              </a:rPr>
              <a:t>семенам. Решили </a:t>
            </a:r>
            <a:r>
              <a:rPr lang="ru-RU" sz="2400" dirty="0">
                <a:latin typeface="Calibri Light" pitchFamily="34" charset="0"/>
              </a:rPr>
              <a:t>вырастить горох и кабачок.</a:t>
            </a:r>
          </a:p>
          <a:p>
            <a:endParaRPr lang="ru-RU" sz="2400" dirty="0">
              <a:latin typeface="Calibri Light" pitchFamily="34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В Золушку мы поиграли:</a:t>
            </a:r>
            <a:endParaRPr lang="ru-RU" dirty="0"/>
          </a:p>
        </p:txBody>
      </p:sp>
      <p:pic>
        <p:nvPicPr>
          <p:cNvPr id="5" name="Picture 2" descr="C:\Users\User\Desktop\КАБАЧОК\проект кабачок\DSCF5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310667" cy="4389437"/>
          </a:xfrm>
          <a:prstGeom prst="rect">
            <a:avLst/>
          </a:prstGeom>
          <a:noFill/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611560" y="188640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0" cap="none" spc="0" normalizeH="0" baseline="0" noProof="0" dirty="0" smtClean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В Золушку мы поиграли</a:t>
            </a:r>
            <a:r>
              <a:rPr kumimoji="0" lang="ru-RU" sz="11200" b="0" i="0" u="none" strike="noStrike" kern="0" cap="none" spc="0" normalizeH="0" baseline="0" noProof="0" dirty="0" smtClean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11200" b="0" i="0" u="none" strike="noStrike" kern="0" cap="none" spc="0" normalizeH="0" baseline="0" noProof="0" dirty="0">
              <a:ln>
                <a:noFill/>
              </a:ln>
              <a:solidFill>
                <a:srgbClr val="DAA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DAA600"/>
                </a:solidFill>
                <a:latin typeface="Segoe Print" pitchFamily="2" charset="0"/>
              </a:rPr>
              <a:t>Все семена перемешали</a:t>
            </a: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rgbClr val="DAA600"/>
                </a:solidFill>
                <a:latin typeface="Segoe Print" pitchFamily="2" charset="0"/>
              </a:rPr>
              <a:t> по сортам  сортировали</a:t>
            </a:r>
            <a:endParaRPr lang="ru-RU" sz="2800" dirty="0">
              <a:solidFill>
                <a:srgbClr val="DAA600"/>
              </a:solidFill>
              <a:latin typeface="Segoe Print" pitchFamily="2" charset="0"/>
            </a:endParaRPr>
          </a:p>
        </p:txBody>
      </p:sp>
      <p:pic>
        <p:nvPicPr>
          <p:cNvPr id="5" name="Picture 3" descr="C:\Users\User\Desktop\КАБАЧОК\проект кабачок\DSCF5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ffectLst>
            <a:outerShdw blurRad="50800" dist="38100" sx="105000" sy="105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проект кабачок\DSCF5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2204864"/>
            <a:ext cx="5976663" cy="3888432"/>
          </a:xfrm>
          <a:prstGeom prst="rect">
            <a:avLst/>
          </a:prstGeom>
          <a:noFill/>
          <a:effectLst>
            <a:outerShdw blurRad="50800" dist="38100" dir="13500000" sx="105000" sy="105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DAA600"/>
                </a:solidFill>
                <a:latin typeface="Segoe Print" pitchFamily="2" charset="0"/>
              </a:rPr>
              <a:t>На листочках рисовали</a:t>
            </a: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smtClean="0">
                <a:solidFill>
                  <a:srgbClr val="DAA600"/>
                </a:solidFill>
                <a:latin typeface="Segoe Print" pitchFamily="2" charset="0"/>
              </a:rPr>
              <a:t> </a:t>
            </a:r>
            <a:br>
              <a:rPr lang="ru-RU" sz="2800" dirty="0" smtClean="0">
                <a:solidFill>
                  <a:srgbClr val="DAA600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rgbClr val="DAA600"/>
                </a:solidFill>
                <a:latin typeface="Segoe Print" pitchFamily="2" charset="0"/>
              </a:rPr>
              <a:t>С лупою работали</a:t>
            </a: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2800" dirty="0">
              <a:solidFill>
                <a:srgbClr val="DAA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DAA600"/>
                </a:solidFill>
                <a:latin typeface="Segoe Print" pitchFamily="2" charset="0"/>
              </a:rPr>
              <a:t>На тарелки разложили</a:t>
            </a: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Для посадки замочили.</a:t>
            </a:r>
            <a:endParaRPr lang="ru-RU" sz="2800" dirty="0">
              <a:solidFill>
                <a:srgbClr val="DAA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КАБАЧОК\проект кабачок\DSCF5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ffectLst>
            <a:outerShdw blurRad="50800" dist="38100" sx="105000" sy="105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217024" cy="114300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DAA600"/>
                </a:solidFill>
                <a:latin typeface="Segoe Print" pitchFamily="2" charset="0"/>
              </a:rPr>
              <a:t> </a:t>
            </a:r>
            <a: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Землю </a:t>
            </a:r>
            <a: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солнышко </a:t>
            </a:r>
            <a: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согрело.</a:t>
            </a:r>
            <a:b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Грядку сделали на ней</a:t>
            </a:r>
            <a: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Для посадки </a:t>
            </a:r>
            <a: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готово</a:t>
            </a:r>
            <a:r>
              <a:rPr lang="ru-RU" sz="2600" dirty="0" smtClean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solidFill>
                  <a:srgbClr val="DAA600"/>
                </a:solidFill>
                <a:latin typeface="Times New Roman" pitchFamily="18" charset="0"/>
                <a:cs typeface="Times New Roman" pitchFamily="18" charset="0"/>
              </a:rPr>
              <a:t>не зевай и не робей!</a:t>
            </a:r>
          </a:p>
        </p:txBody>
      </p:sp>
      <p:pic>
        <p:nvPicPr>
          <p:cNvPr id="5" name="Picture 2" descr="C:\Documents and Settings\Администратор\Рабочий стол\проект кабачок\DSCF5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2132856"/>
            <a:ext cx="5980432" cy="3910457"/>
          </a:xfrm>
          <a:prstGeom prst="rect">
            <a:avLst/>
          </a:prstGeom>
          <a:noFill/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8">
  <a:themeElements>
    <a:clrScheme name="tripoly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tripo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ipoly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poly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poly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ripoly">
  <a:themeElements>
    <a:clrScheme name="1_tripoly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tripo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ipoly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ipoly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ipoly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ipoly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ipoly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ipoly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ipoly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ipoly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ipoly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ipoly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ipoly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ipoly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ipoly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ipoly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ipoly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ipoly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ripoly">
  <a:themeElements>
    <a:clrScheme name="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CC66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E2B8"/>
      </a:accent5>
      <a:accent6>
        <a:srgbClr val="B9B9E7"/>
      </a:accent6>
      <a:hlink>
        <a:srgbClr val="FF0066"/>
      </a:hlink>
      <a:folHlink>
        <a:srgbClr val="66CCFF"/>
      </a:folHlink>
    </a:clrScheme>
    <a:fontScheme name="2_tripo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ripoly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ipoly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ipoly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ipoly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ipoly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ipoly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ipoly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ipoly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ipoly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ipoly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ipoly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ipoly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ipoly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ipoly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ipoly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ipoly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CC66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E2B8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CC66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E2B8"/>
      </a:accent5>
      <a:accent6>
        <a:srgbClr val="B9B9E7"/>
      </a:accent6>
      <a:hlink>
        <a:srgbClr val="FF0066"/>
      </a:hlink>
      <a:folHlink>
        <a:srgbClr val="66CC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108</Template>
  <TotalTime>245</TotalTime>
  <Words>343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108</vt:lpstr>
      <vt:lpstr>1_colormaster</vt:lpstr>
      <vt:lpstr>2_colormaster</vt:lpstr>
      <vt:lpstr>1_tripoly</vt:lpstr>
      <vt:lpstr>3_colormaster</vt:lpstr>
      <vt:lpstr>4_colormaster</vt:lpstr>
      <vt:lpstr>2_tripoly</vt:lpstr>
      <vt:lpstr>5_colormaster</vt:lpstr>
      <vt:lpstr>6_colormaster</vt:lpstr>
      <vt:lpstr>Презентация PowerPoint</vt:lpstr>
      <vt:lpstr>Цель:       Формирование целостной картины мира – от семян до плодов. </vt:lpstr>
      <vt:lpstr>Актуальность</vt:lpstr>
      <vt:lpstr>Мотивация</vt:lpstr>
      <vt:lpstr>   В Золушку мы поиграли:</vt:lpstr>
      <vt:lpstr>Все семена перемешали, по сортам  сортировали</vt:lpstr>
      <vt:lpstr>Презентация PowerPoint</vt:lpstr>
      <vt:lpstr>На тарелки разложили, Для посадки замочили.</vt:lpstr>
      <vt:lpstr> Землю солнышко согрело.  Грядку сделали на ней,  Для посадки всё готово, не зевай и не робей!</vt:lpstr>
      <vt:lpstr> Интересная работа: в землю семечки садить,  а потом,  за этой грядкой наблюденье проводить.</vt:lpstr>
      <vt:lpstr> Не лениться, а трудиться: Поливать в жару водой. И от сорных трав оберегать, пока росточек молодой.</vt:lpstr>
      <vt:lpstr>Стал наш кабачок расти </vt:lpstr>
      <vt:lpstr>И цветочками цвести</vt:lpstr>
      <vt:lpstr>Мы с ребятами собрали Много-много кабачков, Отнесли их все на кухню и обед наш был готов.  </vt:lpstr>
      <vt:lpstr>: Овощное то рагу, ах , как я его люблю, И с морковкой и с мяском И с приправой, с чесноком. </vt:lpstr>
      <vt:lpstr>На празднике Осени кабачок занял почётное место.</vt:lpstr>
      <vt:lpstr>Поделки готовили вместе с родителями, без кабачка здесь не обошлось.</vt:lpstr>
      <vt:lpstr>Славный Баба-Кабачок! Мы его принарядили и на выставку определили</vt:lpstr>
      <vt:lpstr>В проекте интегрировали образовательные области:</vt:lpstr>
      <vt:lpstr>Результат работы над проектом «Кабачок»: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KOKO</dc:creator>
  <cp:lastModifiedBy>OEM-6TDGM</cp:lastModifiedBy>
  <cp:revision>41</cp:revision>
  <dcterms:created xsi:type="dcterms:W3CDTF">2013-11-09T15:17:22Z</dcterms:created>
  <dcterms:modified xsi:type="dcterms:W3CDTF">2013-11-12T09:57:03Z</dcterms:modified>
</cp:coreProperties>
</file>