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62" r:id="rId4"/>
    <p:sldId id="274" r:id="rId5"/>
    <p:sldId id="269" r:id="rId6"/>
    <p:sldId id="271" r:id="rId7"/>
    <p:sldId id="272" r:id="rId8"/>
    <p:sldId id="266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800000"/>
    <a:srgbClr val="003399"/>
    <a:srgbClr val="000066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A8B8-CC81-477C-97CC-D17FD0387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1E849-D56F-4101-96AE-DFCAB2E65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04693-6414-481E-AC6B-29059ADD8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23EED-689F-405F-B272-F244FFBE7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CE880-3D5A-4839-9E47-2A6D78834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C1168-BDE8-4B08-8A51-5F0519F899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B2D88-59DA-4521-B46B-0D6933ECB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6289C-6334-4499-9F93-91B8A24523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6B188-7D51-470B-AF67-6C9180DD9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3CFCD-382B-4CA9-BF28-8B74424E4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05B0C-DC26-41E2-8DB6-69DB3099AB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28B6AC-CEB4-4131-B281-E9C327B1D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8132763" cy="865188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003399"/>
                </a:solidFill>
              </a:rPr>
              <a:t>Урок литературы в 5 классе «Просто чудо» по рассказу А.И.Куприна «Чудесный доктор»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96875" y="6065838"/>
            <a:ext cx="5435600" cy="7921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262673"/>
                </a:solidFill>
                <a:latin typeface="Franklin Gothic Medium" pitchFamily="34" charset="0"/>
              </a:rPr>
              <a:t>«Каждый человек может быть добрым, сострадательным  и красивым душой»</a:t>
            </a:r>
          </a:p>
          <a:p>
            <a:pPr eaLnBrk="1" hangingPunct="1"/>
            <a:endParaRPr lang="ru-RU" sz="180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14742" y="1304541"/>
            <a:ext cx="3510688" cy="468515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5" descr="Безымянн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276475"/>
            <a:ext cx="4125913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mtClean="0"/>
              <a:t>      </a:t>
            </a:r>
            <a:r>
              <a:rPr lang="ru-RU" b="1" smtClean="0"/>
              <a:t>ЧУДО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ru-RU" smtClean="0"/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 flipH="1">
            <a:off x="900113" y="1268413"/>
            <a:ext cx="1295400" cy="216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2195513" y="1268413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>
            <a:off x="2195513" y="1268413"/>
            <a:ext cx="1296987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4342" name="Picture 7" descr="why-question-2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2492375"/>
            <a:ext cx="41402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0200" y="404813"/>
            <a:ext cx="5003800" cy="39211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400" smtClean="0">
                <a:latin typeface="Franklin Gothic Medium" pitchFamily="34" charset="0"/>
              </a:rPr>
              <a:t>«</a:t>
            </a:r>
            <a:r>
              <a:rPr lang="ru-RU" sz="24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Рождество – </a:t>
            </a:r>
            <a:r>
              <a:rPr lang="ru-RU" sz="2000" smtClean="0">
                <a:latin typeface="Franklin Gothic Medium" pitchFamily="34" charset="0"/>
              </a:rPr>
              <a:t>это время </a:t>
            </a:r>
          </a:p>
          <a:p>
            <a:pPr eaLnBrk="1" hangingPunct="1">
              <a:buFontTx/>
              <a:buNone/>
              <a:defRPr/>
            </a:pPr>
            <a:r>
              <a:rPr lang="ru-RU" sz="2000" smtClean="0">
                <a:latin typeface="Franklin Gothic Medium" pitchFamily="34" charset="0"/>
              </a:rPr>
              <a:t>милосердия, доброты и </a:t>
            </a:r>
          </a:p>
          <a:p>
            <a:pPr eaLnBrk="1" hangingPunct="1">
              <a:buFontTx/>
              <a:buNone/>
              <a:defRPr/>
            </a:pPr>
            <a:r>
              <a:rPr lang="ru-RU" sz="2000" smtClean="0">
                <a:latin typeface="Franklin Gothic Medium" pitchFamily="34" charset="0"/>
              </a:rPr>
              <a:t>всепрощения, это </a:t>
            </a:r>
          </a:p>
          <a:p>
            <a:pPr eaLnBrk="1" hangingPunct="1">
              <a:buFontTx/>
              <a:buNone/>
              <a:defRPr/>
            </a:pPr>
            <a:r>
              <a:rPr lang="ru-RU" sz="2000" smtClean="0">
                <a:latin typeface="Franklin Gothic Medium" pitchFamily="34" charset="0"/>
              </a:rPr>
              <a:t>единственные дни в календаре, </a:t>
            </a:r>
          </a:p>
          <a:p>
            <a:pPr eaLnBrk="1" hangingPunct="1">
              <a:buFontTx/>
              <a:buNone/>
              <a:defRPr/>
            </a:pPr>
            <a:r>
              <a:rPr lang="ru-RU" sz="2000" smtClean="0">
                <a:latin typeface="Franklin Gothic Medium" pitchFamily="34" charset="0"/>
              </a:rPr>
              <a:t>когда люди … свободно </a:t>
            </a:r>
          </a:p>
          <a:p>
            <a:pPr eaLnBrk="1" hangingPunct="1">
              <a:buFontTx/>
              <a:buNone/>
              <a:defRPr/>
            </a:pPr>
            <a:r>
              <a:rPr lang="ru-RU" sz="2000" smtClean="0">
                <a:latin typeface="Franklin Gothic Medium" pitchFamily="34" charset="0"/>
              </a:rPr>
              <a:t>раскрывают друг другу сердца…»</a:t>
            </a:r>
            <a:r>
              <a:rPr lang="ru-RU" sz="2400" smtClean="0">
                <a:latin typeface="Franklin Gothic Medium" pitchFamily="34" charset="0"/>
              </a:rPr>
              <a:t> </a:t>
            </a:r>
          </a:p>
          <a:p>
            <a:pPr algn="r" eaLnBrk="1" hangingPunct="1">
              <a:buFontTx/>
              <a:buNone/>
              <a:defRPr/>
            </a:pPr>
            <a:r>
              <a:rPr lang="ru-RU" sz="2000" smtClean="0"/>
              <a:t>(Чарльз Диккенс)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268413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5" descr="аним с рождеством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402013"/>
            <a:ext cx="46085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163" y="3790461"/>
            <a:ext cx="4695935" cy="306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857" y="265385"/>
            <a:ext cx="4233147" cy="345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2349500"/>
            <a:ext cx="3024187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572000" y="333375"/>
            <a:ext cx="4270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Monotype Corsiva" pitchFamily="66" charset="0"/>
              </a:rPr>
              <a:t>Могут ли Гриша и Володя </a:t>
            </a:r>
          </a:p>
          <a:p>
            <a:r>
              <a:rPr lang="ru-RU" sz="2400" b="1" i="1">
                <a:latin typeface="Monotype Corsiva" pitchFamily="66" charset="0"/>
              </a:rPr>
              <a:t>надеяться на подарки?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3563938" y="0"/>
            <a:ext cx="4978400" cy="11430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003399"/>
                </a:solidFill>
                <a:latin typeface="Franklin Gothic Medium" pitchFamily="34" charset="0"/>
              </a:rPr>
              <a:t>Почему</a:t>
            </a:r>
            <a:r>
              <a:rPr lang="ru-RU" sz="2400" smtClean="0">
                <a:solidFill>
                  <a:srgbClr val="003399"/>
                </a:solidFill>
              </a:rPr>
              <a:t> незнакомец не испугался озлобленных криков Мерцалова?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t="36612"/>
          <a:stretch>
            <a:fillRect/>
          </a:stretch>
        </p:blipFill>
        <p:spPr bwMode="auto">
          <a:xfrm>
            <a:off x="3203575" y="3068638"/>
            <a:ext cx="3095625" cy="294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C:\Users\Игорь\Desktop\чудесный доктор\Чудесный доктор\109572_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1" y="841439"/>
            <a:ext cx="3568351" cy="477788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9459" name="Picture 3" descr="C:\Users\Игорь\Desktop\чудесный доктор\Чудесный доктор\109572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6523" y="2131948"/>
            <a:ext cx="3423354" cy="4721338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ердце 4"/>
          <p:cNvSpPr/>
          <p:nvPr/>
        </p:nvSpPr>
        <p:spPr>
          <a:xfrm>
            <a:off x="3708400" y="2349500"/>
            <a:ext cx="1727200" cy="1511300"/>
          </a:xfrm>
          <a:prstGeom prst="hear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Чудо</a:t>
            </a:r>
          </a:p>
        </p:txBody>
      </p:sp>
      <p:sp>
        <p:nvSpPr>
          <p:cNvPr id="18434" name="Прямоугольник 6"/>
          <p:cNvSpPr>
            <a:spLocks noChangeArrowheads="1"/>
          </p:cNvSpPr>
          <p:nvPr/>
        </p:nvSpPr>
        <p:spPr bwMode="auto">
          <a:xfrm>
            <a:off x="2771775" y="0"/>
            <a:ext cx="58324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262673"/>
                </a:solidFill>
              </a:rPr>
              <a:t>«</a:t>
            </a:r>
            <a:r>
              <a:rPr lang="ru-RU" sz="2400" b="1">
                <a:solidFill>
                  <a:srgbClr val="262673"/>
                </a:solidFill>
                <a:latin typeface="Franklin Gothic Medium" pitchFamily="34" charset="0"/>
              </a:rPr>
              <a:t>Подождите...Не волнуйтесь!</a:t>
            </a:r>
          </a:p>
          <a:p>
            <a:r>
              <a:rPr lang="ru-RU" sz="2400" b="1">
                <a:solidFill>
                  <a:srgbClr val="262673"/>
                </a:solidFill>
                <a:latin typeface="Franklin Gothic Medium" pitchFamily="34" charset="0"/>
              </a:rPr>
              <a:t>Расскажите мне всё по порядку и как можно короче. Может быть, вместе мы придумаем что-нибудь для вас...</a:t>
            </a:r>
            <a:r>
              <a:rPr lang="ru-RU" sz="2400" b="1">
                <a:solidFill>
                  <a:srgbClr val="262673"/>
                </a:solidFill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844824"/>
            <a:ext cx="3672408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"</a:t>
            </a:r>
            <a:r>
              <a:rPr lang="ru-RU" sz="2000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На три </a:t>
            </a:r>
            <a:r>
              <a:rPr lang="ru-RU" sz="2000" b="1" kern="10" dirty="0" err="1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рубля,полученные</a:t>
            </a:r>
            <a:r>
              <a:rPr lang="ru-RU" sz="2000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 от</a:t>
            </a:r>
          </a:p>
          <a:p>
            <a:pPr>
              <a:defRPr/>
            </a:pPr>
            <a:r>
              <a:rPr lang="ru-RU" sz="2000" b="1" kern="10" dirty="0" err="1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доктора,он</a:t>
            </a:r>
            <a:r>
              <a:rPr lang="ru-RU" sz="2000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 (</a:t>
            </a:r>
            <a:r>
              <a:rPr lang="ru-RU" sz="2000" b="1" kern="10" dirty="0" err="1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Мерцалов</a:t>
            </a:r>
            <a:r>
              <a:rPr lang="ru-RU" sz="2000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) успел</a:t>
            </a:r>
          </a:p>
          <a:p>
            <a:pPr>
              <a:defRPr/>
            </a:pPr>
            <a:r>
              <a:rPr lang="ru-RU" sz="2000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купить за это время </a:t>
            </a:r>
            <a:r>
              <a:rPr lang="ru-RU" sz="2000" b="1" kern="10" dirty="0" err="1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чаю,сахару</a:t>
            </a:r>
            <a:r>
              <a:rPr lang="ru-RU" sz="2000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, булок и достать в </a:t>
            </a:r>
            <a:r>
              <a:rPr lang="ru-RU" sz="2000" b="1" kern="10" dirty="0" err="1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ближайщем</a:t>
            </a:r>
            <a:r>
              <a:rPr lang="ru-RU" sz="2000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 трактире горячей пищи."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88013" y="1844675"/>
            <a:ext cx="3455987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kern="10" dirty="0">
                <a:solidFill>
                  <a:srgbClr val="000066"/>
                </a:solidFill>
                <a:latin typeface="Franklin Gothic Medium" pitchFamily="34" charset="0"/>
                <a:cs typeface="Arial"/>
              </a:rPr>
              <a:t>-Ну, полно, полно, голубушка,-</a:t>
            </a:r>
          </a:p>
          <a:p>
            <a:pPr>
              <a:defRPr/>
            </a:pPr>
            <a:r>
              <a:rPr lang="ru-RU" b="1" kern="10" dirty="0">
                <a:solidFill>
                  <a:srgbClr val="000066"/>
                </a:solidFill>
                <a:latin typeface="Franklin Gothic Medium" pitchFamily="34" charset="0"/>
                <a:cs typeface="Arial"/>
              </a:rPr>
              <a:t>заговорил доктор,  ласково</a:t>
            </a:r>
          </a:p>
          <a:p>
            <a:pPr>
              <a:defRPr/>
            </a:pPr>
            <a:r>
              <a:rPr lang="ru-RU" b="1" kern="10" dirty="0">
                <a:solidFill>
                  <a:srgbClr val="000066"/>
                </a:solidFill>
                <a:latin typeface="Franklin Gothic Medium" pitchFamily="34" charset="0"/>
                <a:cs typeface="Arial"/>
              </a:rPr>
              <a:t>погладив женщину по спине.</a:t>
            </a:r>
          </a:p>
          <a:p>
            <a:pPr>
              <a:defRPr/>
            </a:pPr>
            <a:r>
              <a:rPr lang="ru-RU" b="1" kern="10" dirty="0">
                <a:solidFill>
                  <a:srgbClr val="000066"/>
                </a:solidFill>
                <a:latin typeface="Franklin Gothic Medium" pitchFamily="34" charset="0"/>
                <a:cs typeface="Arial"/>
              </a:rPr>
              <a:t>-Встаньте-ка! Покажите мне вашу  больную."Что-то ласковое и убедительное  звучало а его голосе..."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0825" y="4365625"/>
            <a:ext cx="3600450" cy="1630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kern="10" dirty="0">
                <a:latin typeface="Franklin Gothic Medium" pitchFamily="34" charset="0"/>
                <a:cs typeface="Arial"/>
              </a:rPr>
              <a:t>Дай бог, чтобы наступающий</a:t>
            </a:r>
          </a:p>
          <a:p>
            <a:pPr>
              <a:defRPr/>
            </a:pPr>
            <a:r>
              <a:rPr lang="ru-RU" sz="2000" b="1" kern="10" dirty="0">
                <a:latin typeface="Franklin Gothic Medium" pitchFamily="34" charset="0"/>
                <a:cs typeface="Arial"/>
              </a:rPr>
              <a:t>год немного снисходительнее</a:t>
            </a:r>
          </a:p>
          <a:p>
            <a:pPr>
              <a:defRPr/>
            </a:pPr>
            <a:r>
              <a:rPr lang="ru-RU" sz="2000" b="1" kern="10" dirty="0">
                <a:latin typeface="Franklin Gothic Medium" pitchFamily="34" charset="0"/>
                <a:cs typeface="Arial"/>
              </a:rPr>
              <a:t>отнёсся к вам, чем этот, а </a:t>
            </a:r>
          </a:p>
          <a:p>
            <a:pPr>
              <a:defRPr/>
            </a:pPr>
            <a:r>
              <a:rPr lang="ru-RU" sz="2000" b="1" kern="10" dirty="0">
                <a:latin typeface="Franklin Gothic Medium" pitchFamily="34" charset="0"/>
                <a:cs typeface="Arial"/>
              </a:rPr>
              <a:t>главное- не падайте никогда духом".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79838" y="5157788"/>
            <a:ext cx="4572000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"Когда он (</a:t>
            </a:r>
            <a:r>
              <a:rPr lang="ru-RU" b="1" kern="10" dirty="0" err="1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Мерцалов</a:t>
            </a:r>
            <a:r>
              <a:rPr lang="ru-RU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) возвратился,</a:t>
            </a:r>
          </a:p>
          <a:p>
            <a:pPr>
              <a:defRPr/>
            </a:pPr>
            <a:r>
              <a:rPr lang="ru-RU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его ожидал сюрприз: под чайным</a:t>
            </a:r>
          </a:p>
          <a:p>
            <a:pPr>
              <a:defRPr/>
            </a:pPr>
            <a:r>
              <a:rPr lang="ru-RU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блюдцем вместе с рецептом</a:t>
            </a:r>
          </a:p>
          <a:p>
            <a:pPr>
              <a:defRPr/>
            </a:pPr>
            <a:r>
              <a:rPr lang="ru-RU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чудесного доктора лежало </a:t>
            </a:r>
          </a:p>
          <a:p>
            <a:pPr>
              <a:defRPr/>
            </a:pPr>
            <a:r>
              <a:rPr lang="ru-RU" b="1" kern="10" dirty="0">
                <a:solidFill>
                  <a:srgbClr val="003399"/>
                </a:solidFill>
                <a:latin typeface="Franklin Gothic Medium" pitchFamily="34" charset="0"/>
                <a:cs typeface="Arial"/>
              </a:rPr>
              <a:t>несколько крупных кредитных билетов".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40313" y="4076700"/>
            <a:ext cx="41036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kern="10" dirty="0">
                <a:solidFill>
                  <a:schemeClr val="accent6">
                    <a:lumMod val="75000"/>
                  </a:schemeClr>
                </a:solidFill>
                <a:latin typeface="Franklin Gothic Medium" pitchFamily="34" charset="0"/>
                <a:cs typeface="Arial"/>
              </a:rPr>
              <a:t>"Вот с этой бумажкой вы войдете в аптеку... давайте через два часа</a:t>
            </a:r>
          </a:p>
          <a:p>
            <a:pPr>
              <a:defRPr/>
            </a:pPr>
            <a:r>
              <a:rPr lang="ru-RU" sz="2000" b="1" i="1" kern="10" dirty="0">
                <a:solidFill>
                  <a:schemeClr val="accent6">
                    <a:lumMod val="75000"/>
                  </a:schemeClr>
                </a:solidFill>
                <a:latin typeface="Franklin Gothic Medium" pitchFamily="34" charset="0"/>
                <a:cs typeface="Arial"/>
              </a:rPr>
              <a:t>по чайной ложке..."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16113"/>
            <a:ext cx="3529013" cy="1873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Накормил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24525" y="1628775"/>
            <a:ext cx="3419475" cy="2203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3600" b="1">
              <a:solidFill>
                <a:srgbClr val="800000"/>
              </a:solidFill>
              <a:latin typeface="Franklin Gothic Medium" pitchFamily="34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800000"/>
                </a:solidFill>
                <a:latin typeface="Franklin Gothic Medium" pitchFamily="34" charset="0"/>
              </a:rPr>
              <a:t>Помо</a:t>
            </a:r>
            <a:r>
              <a:rPr lang="ru-RU" sz="3200" b="1">
                <a:solidFill>
                  <a:srgbClr val="800000"/>
                </a:solidFill>
              </a:rPr>
              <a:t>г</a:t>
            </a:r>
            <a:r>
              <a:rPr lang="ru-RU" sz="3200" b="1">
                <a:solidFill>
                  <a:srgbClr val="800000"/>
                </a:solidFill>
                <a:latin typeface="Franklin Gothic Medium" pitchFamily="34" charset="0"/>
              </a:rPr>
              <a:t> </a:t>
            </a:r>
          </a:p>
          <a:p>
            <a:pPr algn="ctr">
              <a:defRPr/>
            </a:pPr>
            <a:r>
              <a:rPr lang="ru-RU" sz="3200" b="1">
                <a:solidFill>
                  <a:srgbClr val="800000"/>
                </a:solidFill>
                <a:latin typeface="Franklin Gothic Medium" pitchFamily="34" charset="0"/>
              </a:rPr>
              <a:t>словом</a:t>
            </a:r>
          </a:p>
          <a:p>
            <a:pPr algn="ctr">
              <a:defRPr/>
            </a:pPr>
            <a:endParaRPr lang="ru-RU" sz="3600" b="1">
              <a:solidFill>
                <a:srgbClr val="800000"/>
              </a:solidFill>
              <a:latin typeface="Franklin Gothic Medium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292600"/>
            <a:ext cx="3457575" cy="20796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rgbClr val="800000"/>
              </a:solidFill>
              <a:latin typeface="Franklin Gothic Medium" pitchFamily="34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800000"/>
                </a:solidFill>
                <a:latin typeface="Franklin Gothic Medium" pitchFamily="34" charset="0"/>
              </a:rPr>
              <a:t>Поддер</a:t>
            </a:r>
            <a:r>
              <a:rPr lang="ru-RU" sz="3200" b="1">
                <a:solidFill>
                  <a:srgbClr val="800000"/>
                </a:solidFill>
              </a:rPr>
              <a:t>жал</a:t>
            </a:r>
          </a:p>
          <a:p>
            <a:pPr algn="ctr">
              <a:defRPr/>
            </a:pPr>
            <a:endParaRPr lang="ru-RU" sz="3200" b="1">
              <a:solidFill>
                <a:srgbClr val="800000"/>
              </a:solidFill>
              <a:latin typeface="Franklin Gothic Medium" pitchFamily="34" charset="0"/>
            </a:endParaRPr>
          </a:p>
          <a:p>
            <a:pPr algn="ctr">
              <a:defRPr/>
            </a:pPr>
            <a:endParaRPr lang="ru-RU" sz="3200" b="1">
              <a:solidFill>
                <a:srgbClr val="800000"/>
              </a:solidFill>
              <a:latin typeface="Franklin Gothic Medium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83188" y="4076700"/>
            <a:ext cx="3960812" cy="1104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800000"/>
                </a:solidFill>
              </a:rPr>
              <a:t>Вылечил</a:t>
            </a:r>
          </a:p>
          <a:p>
            <a:pPr algn="ctr">
              <a:defRPr/>
            </a:pPr>
            <a:endParaRPr lang="ru-RU" sz="3200" b="1">
              <a:solidFill>
                <a:srgbClr val="800000"/>
              </a:solidFill>
              <a:latin typeface="Franklin Gothic Medium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51275" y="5300663"/>
            <a:ext cx="4465638" cy="15922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3200" b="1">
              <a:solidFill>
                <a:srgbClr val="800000"/>
              </a:solidFill>
              <a:latin typeface="Franklin Gothic Medium" pitchFamily="34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800000"/>
                </a:solidFill>
              </a:rPr>
              <a:t>Оставил сюрприз…</a:t>
            </a:r>
          </a:p>
          <a:p>
            <a:pPr algn="ctr">
              <a:defRPr/>
            </a:pPr>
            <a:endParaRPr lang="ru-RU" sz="3200" b="1">
              <a:solidFill>
                <a:srgbClr val="80000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8175" y="4941888"/>
            <a:ext cx="6408738" cy="1582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>
                <a:solidFill>
                  <a:schemeClr val="tx1"/>
                </a:solidFill>
              </a:rPr>
              <a:t>Домашнее задание: какой </a:t>
            </a:r>
            <a:r>
              <a:rPr lang="ru-RU" sz="2400" b="1" i="1">
                <a:solidFill>
                  <a:schemeClr val="tx1"/>
                </a:solidFill>
              </a:rPr>
              <a:t>жизненный</a:t>
            </a:r>
            <a:r>
              <a:rPr lang="ru-RU" sz="2400">
                <a:solidFill>
                  <a:schemeClr val="tx1"/>
                </a:solidFill>
              </a:rPr>
              <a:t> рецепт дал профессор Пирогов Мерцалову?</a:t>
            </a:r>
          </a:p>
        </p:txBody>
      </p:sp>
      <p:pic>
        <p:nvPicPr>
          <p:cNvPr id="19459" name="Picture 3" descr="P11407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88913"/>
            <a:ext cx="4059237" cy="4176712"/>
          </a:xfrm>
          <a:prstGeom prst="rect">
            <a:avLst/>
          </a:prstGeom>
          <a:noFill/>
        </p:spPr>
      </p:pic>
      <p:pic>
        <p:nvPicPr>
          <p:cNvPr id="19460" name="Picture 4" descr="P11407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844675"/>
            <a:ext cx="2516188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79838" y="1125538"/>
            <a:ext cx="2760662" cy="3311525"/>
          </a:xfrm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5938" y="0"/>
            <a:ext cx="227806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03625"/>
            <a:ext cx="3708400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70840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2038" y="3567113"/>
            <a:ext cx="3001962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Прямоугольник 8"/>
          <p:cNvSpPr>
            <a:spLocks noChangeArrowheads="1"/>
          </p:cNvSpPr>
          <p:nvPr/>
        </p:nvSpPr>
        <p:spPr bwMode="auto">
          <a:xfrm>
            <a:off x="3959225" y="260350"/>
            <a:ext cx="264001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800000"/>
                </a:solidFill>
                <a:latin typeface="Franklin Gothic Medium" pitchFamily="34" charset="0"/>
              </a:rPr>
              <a:t>Николай Иванович </a:t>
            </a:r>
          </a:p>
          <a:p>
            <a:pPr algn="ctr"/>
            <a:r>
              <a:rPr lang="ru-RU" sz="2000" b="1">
                <a:solidFill>
                  <a:srgbClr val="800000"/>
                </a:solidFill>
                <a:latin typeface="Franklin Gothic Medium" pitchFamily="34" charset="0"/>
              </a:rPr>
              <a:t>Пирогов</a:t>
            </a:r>
            <a:r>
              <a:rPr lang="ru-RU" sz="2800" b="1">
                <a:solidFill>
                  <a:srgbClr val="800000"/>
                </a:solidFill>
                <a:latin typeface="Franklin Gothic Medium" pitchFamily="34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1124744"/>
            <a:ext cx="4176464" cy="50188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>
                <a:solidFill>
                  <a:srgbClr val="800000"/>
                </a:solidFill>
                <a:latin typeface="Franklin Gothic Medium" pitchFamily="34" charset="0"/>
              </a:rPr>
              <a:t>Николай Иванович Пирогов</a:t>
            </a:r>
          </a:p>
          <a:p>
            <a:pPr algn="ctr">
              <a:defRPr/>
            </a:pPr>
            <a:r>
              <a:rPr lang="ru-RU" sz="2000" b="1" i="1">
                <a:solidFill>
                  <a:srgbClr val="262673"/>
                </a:solidFill>
                <a:latin typeface="Franklin Gothic Medium" pitchFamily="34" charset="0"/>
              </a:rPr>
              <a:t>      (1810-1881г.) – </a:t>
            </a:r>
          </a:p>
          <a:p>
            <a:pPr algn="ctr">
              <a:defRPr/>
            </a:pPr>
            <a:r>
              <a:rPr lang="ru-RU" sz="2000" b="1" i="1">
                <a:solidFill>
                  <a:srgbClr val="262673"/>
                </a:solidFill>
                <a:latin typeface="Franklin Gothic Medium" pitchFamily="34" charset="0"/>
              </a:rPr>
              <a:t>хирург, педагог, основоположник военно-полевой хирургии, способствовал подготовке сестер милосердия в России</a:t>
            </a:r>
            <a:r>
              <a:rPr lang="ru-RU" sz="2000" b="1" i="1">
                <a:solidFill>
                  <a:srgbClr val="262673"/>
                </a:solidFill>
              </a:rPr>
              <a:t>.</a:t>
            </a:r>
            <a:r>
              <a:rPr lang="ru-RU" sz="2000" b="1" i="1">
                <a:solidFill>
                  <a:srgbClr val="262673"/>
                </a:solidFill>
                <a:latin typeface="Franklin Gothic Medium" pitchFamily="34" charset="0"/>
              </a:rPr>
              <a:t> Позднее это движение  оформилось в Российской общество попечения о раненых и больных. В 1879 году переименовали в Российское общество Красного Креста.</a:t>
            </a:r>
            <a:endParaRPr lang="ru-RU" sz="2000" i="1">
              <a:solidFill>
                <a:srgbClr val="262673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чайка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чайка</Template>
  <TotalTime>220</TotalTime>
  <Words>211</Words>
  <Application>Microsoft Office PowerPoint</Application>
  <PresentationFormat>Экран (4:3)</PresentationFormat>
  <Paragraphs>46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Franklin Gothic Medium</vt:lpstr>
      <vt:lpstr>Monotype Corsiva</vt:lpstr>
      <vt:lpstr>чайка</vt:lpstr>
      <vt:lpstr>Урок литературы в 5 классе «Просто чудо» по рассказу А.И.Куприна «Чудесный доктор»</vt:lpstr>
      <vt:lpstr>      ЧУДО</vt:lpstr>
      <vt:lpstr>Слайд 3</vt:lpstr>
      <vt:lpstr>Слайд 4</vt:lpstr>
      <vt:lpstr>Почему незнакомец не испугался озлобленных криков Мерцалова?</vt:lpstr>
      <vt:lpstr>Слайд 6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Natalya Sergeevna</cp:lastModifiedBy>
  <cp:revision>30</cp:revision>
  <dcterms:created xsi:type="dcterms:W3CDTF">2012-03-29T07:50:39Z</dcterms:created>
  <dcterms:modified xsi:type="dcterms:W3CDTF">2017-02-27T10:10:38Z</dcterms:modified>
</cp:coreProperties>
</file>