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3" r:id="rId3"/>
    <p:sldId id="276" r:id="rId4"/>
    <p:sldId id="275" r:id="rId5"/>
    <p:sldId id="257" r:id="rId6"/>
    <p:sldId id="259" r:id="rId7"/>
    <p:sldId id="260" r:id="rId8"/>
    <p:sldId id="261" r:id="rId9"/>
    <p:sldId id="262" r:id="rId10"/>
    <p:sldId id="263" r:id="rId11"/>
    <p:sldId id="264" r:id="rId12"/>
    <p:sldId id="265" r:id="rId13"/>
    <p:sldId id="266" r:id="rId14"/>
    <p:sldId id="278" r:id="rId15"/>
    <p:sldId id="267" r:id="rId16"/>
    <p:sldId id="268" r:id="rId17"/>
    <p:sldId id="269" r:id="rId18"/>
    <p:sldId id="270" r:id="rId19"/>
    <p:sldId id="272" r:id="rId20"/>
    <p:sldId id="277"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18" autoAdjust="0"/>
  </p:normalViewPr>
  <p:slideViewPr>
    <p:cSldViewPr>
      <p:cViewPr varScale="1">
        <p:scale>
          <a:sx n="74" d="100"/>
          <a:sy n="74" d="100"/>
        </p:scale>
        <p:origin x="-75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Заголовок, клип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Клип 2"/>
          <p:cNvSpPr>
            <a:spLocks noGrp="1"/>
          </p:cNvSpPr>
          <p:nvPr>
            <p:ph type="clipArt" sz="half" idx="1"/>
          </p:nvPr>
        </p:nvSpPr>
        <p:spPr>
          <a:xfrm>
            <a:off x="457200" y="1600200"/>
            <a:ext cx="4038600" cy="4525963"/>
          </a:xfrm>
        </p:spPr>
        <p:txBody>
          <a:bodyPr/>
          <a:lstStyle/>
          <a:p>
            <a:endParaRPr lang="ru-RU"/>
          </a:p>
        </p:txBody>
      </p:sp>
      <p:sp>
        <p:nvSpPr>
          <p:cNvPr id="4" name="Текст 3"/>
          <p:cNvSpPr>
            <a:spLocks noGrp="1"/>
          </p:cNvSpPr>
          <p:nvPr>
            <p:ph type="body"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5E6C7611-D23A-44BD-A1D3-21E85C8E738F}"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25.04.2014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25.04.2014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25.04.2014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25.04.2014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 Id="rId5" Type="http://schemas.openxmlformats.org/officeDocument/2006/relationships/image" Target="../media/image12.jpeg"/><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 Id="rId5" Type="http://schemas.openxmlformats.org/officeDocument/2006/relationships/image" Target="../media/image14.jpeg"/><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15.jpe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16.jpe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785786" y="928670"/>
            <a:ext cx="7672414" cy="5286412"/>
          </a:xfrm>
        </p:spPr>
        <p:txBody>
          <a:bodyPr>
            <a:noAutofit/>
          </a:bodyPr>
          <a:lstStyle/>
          <a:p>
            <a:pPr lvl="0"/>
            <a:r>
              <a:rPr lang="ru-RU" sz="2800" dirty="0" smtClean="0"/>
              <a:t/>
            </a:r>
            <a:br>
              <a:rPr lang="ru-RU" sz="2800" dirty="0" smtClean="0"/>
            </a:br>
            <a:r>
              <a:rPr lang="ru-RU" sz="2540" dirty="0" smtClean="0"/>
              <a:t>1.Наличие правового государства.</a:t>
            </a:r>
            <a:br>
              <a:rPr lang="ru-RU" sz="2540" dirty="0" smtClean="0"/>
            </a:br>
            <a:r>
              <a:rPr lang="ru-RU" sz="2540" dirty="0" smtClean="0"/>
              <a:t>2.Одна идеология.</a:t>
            </a:r>
            <a:br>
              <a:rPr lang="ru-RU" sz="2540" dirty="0" smtClean="0"/>
            </a:br>
            <a:r>
              <a:rPr lang="ru-RU" sz="2540" dirty="0" smtClean="0"/>
              <a:t>3.Монополизация политической жизни.</a:t>
            </a:r>
            <a:br>
              <a:rPr lang="ru-RU" sz="2540" dirty="0" smtClean="0"/>
            </a:br>
            <a:r>
              <a:rPr lang="ru-RU" sz="2540" dirty="0" smtClean="0"/>
              <a:t>4.Централизация экономики.</a:t>
            </a:r>
            <a:br>
              <a:rPr lang="ru-RU" sz="2540" dirty="0" smtClean="0"/>
            </a:br>
            <a:r>
              <a:rPr lang="ru-RU" sz="2540" dirty="0" smtClean="0"/>
              <a:t>5. Реальное разделение властей.</a:t>
            </a:r>
            <a:br>
              <a:rPr lang="ru-RU" sz="2540" dirty="0" smtClean="0"/>
            </a:br>
            <a:r>
              <a:rPr lang="ru-RU" sz="2540" dirty="0" smtClean="0"/>
              <a:t>6. Отсутствие политических свобод граждан.</a:t>
            </a:r>
            <a:br>
              <a:rPr lang="ru-RU" sz="2540" dirty="0" smtClean="0"/>
            </a:br>
            <a:r>
              <a:rPr lang="ru-RU" sz="2540" dirty="0" smtClean="0"/>
              <a:t>7. Свободные демократические выборы органов власти.</a:t>
            </a:r>
            <a:br>
              <a:rPr lang="ru-RU" sz="2540" dirty="0" smtClean="0"/>
            </a:br>
            <a:r>
              <a:rPr lang="ru-RU" sz="2540" dirty="0" smtClean="0"/>
              <a:t>8.Гарантированные политические свободы личности.</a:t>
            </a:r>
            <a:br>
              <a:rPr lang="ru-RU" sz="2540" dirty="0" smtClean="0"/>
            </a:br>
            <a:r>
              <a:rPr lang="ru-RU" sz="2540" dirty="0" smtClean="0"/>
              <a:t>9.Многопартийная политическая система.</a:t>
            </a:r>
            <a:br>
              <a:rPr lang="ru-RU" sz="2540" dirty="0" smtClean="0"/>
            </a:br>
            <a:r>
              <a:rPr lang="ru-RU" sz="2540" dirty="0" smtClean="0"/>
              <a:t>10.Монополия политической власти на информацию.</a:t>
            </a:r>
            <a:br>
              <a:rPr lang="ru-RU" sz="2540" dirty="0" smtClean="0"/>
            </a:br>
            <a:r>
              <a:rPr lang="ru-RU" sz="2540" dirty="0" smtClean="0"/>
              <a:t>11.Милитаризация общества, опора на репрессивные органы.</a:t>
            </a:r>
            <a:br>
              <a:rPr lang="ru-RU" sz="2540" dirty="0" smtClean="0"/>
            </a:br>
            <a:r>
              <a:rPr lang="ru-RU" sz="2540" dirty="0" smtClean="0"/>
              <a:t/>
            </a:r>
            <a:br>
              <a:rPr lang="ru-RU" sz="2540" dirty="0" smtClean="0"/>
            </a:br>
            <a:endParaRPr lang="ru-RU" sz="2540" dirty="0"/>
          </a:p>
        </p:txBody>
      </p:sp>
      <p:sp>
        <p:nvSpPr>
          <p:cNvPr id="5" name="Подзаголовок 4"/>
          <p:cNvSpPr>
            <a:spLocks noGrp="1"/>
          </p:cNvSpPr>
          <p:nvPr>
            <p:ph type="subTitle" idx="1"/>
          </p:nvPr>
        </p:nvSpPr>
        <p:spPr>
          <a:xfrm>
            <a:off x="1371600" y="0"/>
            <a:ext cx="6400800" cy="785794"/>
          </a:xfrm>
        </p:spPr>
        <p:txBody>
          <a:bodyPr>
            <a:normAutofit/>
          </a:bodyPr>
          <a:lstStyle/>
          <a:p>
            <a:r>
              <a:rPr lang="ru-RU" sz="4400" dirty="0" smtClean="0">
                <a:solidFill>
                  <a:srgbClr val="FF0000"/>
                </a:solidFill>
              </a:rPr>
              <a:t>Распределительный тест</a:t>
            </a:r>
            <a:endParaRPr lang="ru-RU" sz="44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descr="Розовая тисненая бумага"/>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a:effectLst/>
        </p:spPr>
        <p:txBody>
          <a:bodyPr wrap="none" anchor="ctr"/>
          <a:lstStyle/>
          <a:p>
            <a:pPr algn="ctr"/>
            <a:endParaRPr lang="ru-RU" b="0">
              <a:solidFill>
                <a:srgbClr val="FFCC00"/>
              </a:solidFill>
            </a:endParaRPr>
          </a:p>
        </p:txBody>
      </p:sp>
      <p:sp>
        <p:nvSpPr>
          <p:cNvPr id="30724" name="Rectangle 4"/>
          <p:cNvSpPr>
            <a:spLocks noGrp="1" noChangeArrowheads="1"/>
          </p:cNvSpPr>
          <p:nvPr>
            <p:ph type="body" sz="half" idx="2"/>
          </p:nvPr>
        </p:nvSpPr>
        <p:spPr>
          <a:xfrm>
            <a:off x="1331913" y="3500438"/>
            <a:ext cx="7777162" cy="3313112"/>
          </a:xfrm>
          <a:gradFill rotWithShape="1">
            <a:gsLst>
              <a:gs pos="0">
                <a:srgbClr val="993366">
                  <a:gamma/>
                  <a:shade val="46275"/>
                  <a:invGamma/>
                </a:srgbClr>
              </a:gs>
              <a:gs pos="50000">
                <a:srgbClr val="993366"/>
              </a:gs>
              <a:gs pos="100000">
                <a:srgbClr val="993366">
                  <a:gamma/>
                  <a:shade val="46275"/>
                  <a:invGamma/>
                </a:srgbClr>
              </a:gs>
            </a:gsLst>
            <a:lin ang="5400000" scaled="1"/>
          </a:gradFill>
          <a:ln w="76200">
            <a:solidFill>
              <a:schemeClr val="bg1"/>
            </a:solidFill>
          </a:ln>
        </p:spPr>
        <p:txBody>
          <a:bodyPr/>
          <a:lstStyle/>
          <a:p>
            <a:pPr>
              <a:lnSpc>
                <a:spcPct val="90000"/>
              </a:lnSpc>
              <a:buFontTx/>
              <a:buNone/>
            </a:pPr>
            <a:r>
              <a:rPr lang="ru-RU" sz="2400" b="1">
                <a:solidFill>
                  <a:srgbClr val="FFFF99"/>
                </a:solidFill>
                <a:latin typeface="Times New Roman" pitchFamily="18" charset="0"/>
              </a:rPr>
              <a:t>Впоследствии аналогичные союзы возникли у кине-матографистов, художников, композиторов.Тех кто работал в рамках официальной идеологии  поддер-живали материальными благами и привилегиями. Остальное население так же состояло в обществен-ных организациях-профсоюзах, комсомоле,пионер-ской и октябрятской организациях. В различные организации объединялись физкультурники, изоб-ретатели, женщины и т.д.</a:t>
            </a:r>
          </a:p>
        </p:txBody>
      </p:sp>
      <p:pic>
        <p:nvPicPr>
          <p:cNvPr id="30725" name="Picture 5"/>
          <p:cNvPicPr>
            <a:picLocks noChangeAspect="1" noChangeArrowheads="1"/>
          </p:cNvPicPr>
          <p:nvPr/>
        </p:nvPicPr>
        <p:blipFill>
          <a:blip r:embed="rId3" cstate="print"/>
          <a:srcRect/>
          <a:stretch>
            <a:fillRect/>
          </a:stretch>
        </p:blipFill>
        <p:spPr bwMode="auto">
          <a:xfrm>
            <a:off x="0" y="0"/>
            <a:ext cx="1271588" cy="6858000"/>
          </a:xfrm>
          <a:prstGeom prst="rect">
            <a:avLst/>
          </a:prstGeom>
          <a:noFill/>
          <a:ln w="9525">
            <a:noFill/>
            <a:miter lim="800000"/>
            <a:headEnd/>
            <a:tailEnd/>
          </a:ln>
          <a:effectLst/>
        </p:spPr>
      </p:pic>
      <p:sp>
        <p:nvSpPr>
          <p:cNvPr id="30726" name="Rectangle 6"/>
          <p:cNvSpPr>
            <a:spLocks noChangeArrowheads="1"/>
          </p:cNvSpPr>
          <p:nvPr/>
        </p:nvSpPr>
        <p:spPr bwMode="auto">
          <a:xfrm>
            <a:off x="1368425" y="44450"/>
            <a:ext cx="7667625" cy="433388"/>
          </a:xfrm>
          <a:prstGeom prst="rect">
            <a:avLst/>
          </a:prstGeom>
          <a:solidFill>
            <a:srgbClr val="990033"/>
          </a:solidFill>
          <a:ln w="76200">
            <a:solidFill>
              <a:schemeClr val="bg1"/>
            </a:solidFill>
            <a:miter lim="800000"/>
            <a:headEnd/>
            <a:tailEnd/>
          </a:ln>
          <a:effectLst/>
        </p:spPr>
        <p:txBody>
          <a:bodyPr wrap="none" anchor="ctr"/>
          <a:lstStyle/>
          <a:p>
            <a:pPr algn="ctr">
              <a:spcBef>
                <a:spcPct val="20000"/>
              </a:spcBef>
            </a:pPr>
            <a:r>
              <a:rPr lang="ru-RU" sz="3200">
                <a:solidFill>
                  <a:srgbClr val="FFCC00"/>
                </a:solidFill>
                <a:latin typeface="Monotype Corsiva" pitchFamily="66" charset="0"/>
              </a:rPr>
              <a:t>2.Идеологизация общественной жизни.</a:t>
            </a:r>
          </a:p>
        </p:txBody>
      </p:sp>
      <p:sp>
        <p:nvSpPr>
          <p:cNvPr id="30727" name="Text Box 7"/>
          <p:cNvSpPr txBox="1">
            <a:spLocks noChangeArrowheads="1"/>
          </p:cNvSpPr>
          <p:nvPr/>
        </p:nvSpPr>
        <p:spPr bwMode="auto">
          <a:xfrm>
            <a:off x="1763713" y="1643063"/>
            <a:ext cx="1971675" cy="777875"/>
          </a:xfrm>
          <a:prstGeom prst="rect">
            <a:avLst/>
          </a:prstGeom>
          <a:solidFill>
            <a:srgbClr val="FFCCFF"/>
          </a:solidFill>
          <a:ln w="76200">
            <a:solidFill>
              <a:schemeClr val="bg1"/>
            </a:solidFill>
            <a:miter lim="800000"/>
            <a:headEnd/>
            <a:tailEnd/>
          </a:ln>
          <a:effectLst/>
        </p:spPr>
        <p:txBody>
          <a:bodyPr wrap="none">
            <a:spAutoFit/>
          </a:bodyPr>
          <a:lstStyle/>
          <a:p>
            <a:pPr algn="ctr"/>
            <a:r>
              <a:rPr lang="ru-RU" sz="2000">
                <a:solidFill>
                  <a:srgbClr val="990033"/>
                </a:solidFill>
              </a:rPr>
              <a:t>Конфискация</a:t>
            </a:r>
          </a:p>
          <a:p>
            <a:pPr algn="ctr"/>
            <a:r>
              <a:rPr lang="ru-RU" sz="2000">
                <a:solidFill>
                  <a:srgbClr val="990033"/>
                </a:solidFill>
              </a:rPr>
              <a:t>икон.</a:t>
            </a:r>
          </a:p>
        </p:txBody>
      </p:sp>
      <p:pic>
        <p:nvPicPr>
          <p:cNvPr id="30728" name="Picture 8" descr="Рисунок10"/>
          <p:cNvPicPr>
            <a:picLocks noChangeAspect="1" noChangeArrowheads="1"/>
          </p:cNvPicPr>
          <p:nvPr/>
        </p:nvPicPr>
        <p:blipFill>
          <a:blip r:embed="rId4" cstate="print">
            <a:lum bright="12000" contrast="18000"/>
          </a:blip>
          <a:srcRect/>
          <a:stretch>
            <a:fillRect/>
          </a:stretch>
        </p:blipFill>
        <p:spPr bwMode="auto">
          <a:xfrm>
            <a:off x="4427538" y="579438"/>
            <a:ext cx="4392612" cy="2849562"/>
          </a:xfrm>
          <a:prstGeom prst="rect">
            <a:avLst/>
          </a:prstGeom>
          <a:noFill/>
          <a:ln w="76200">
            <a:solidFill>
              <a:schemeClr val="bg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descr="Розовая тисненая бумага"/>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a:effectLst/>
        </p:spPr>
        <p:txBody>
          <a:bodyPr wrap="none" anchor="ctr"/>
          <a:lstStyle/>
          <a:p>
            <a:pPr algn="ctr"/>
            <a:endParaRPr lang="ru-RU" b="0">
              <a:solidFill>
                <a:srgbClr val="FFCC00"/>
              </a:solidFill>
            </a:endParaRPr>
          </a:p>
        </p:txBody>
      </p:sp>
      <p:sp>
        <p:nvSpPr>
          <p:cNvPr id="21507" name="Rectangle 3"/>
          <p:cNvSpPr>
            <a:spLocks noGrp="1" noChangeArrowheads="1"/>
          </p:cNvSpPr>
          <p:nvPr>
            <p:ph type="body" sz="half" idx="2"/>
          </p:nvPr>
        </p:nvSpPr>
        <p:spPr>
          <a:xfrm>
            <a:off x="5148263" y="476250"/>
            <a:ext cx="3960812" cy="6337300"/>
          </a:xfrm>
          <a:gradFill rotWithShape="1">
            <a:gsLst>
              <a:gs pos="0">
                <a:srgbClr val="993366">
                  <a:gamma/>
                  <a:shade val="46275"/>
                  <a:invGamma/>
                </a:srgbClr>
              </a:gs>
              <a:gs pos="50000">
                <a:srgbClr val="993366"/>
              </a:gs>
              <a:gs pos="100000">
                <a:srgbClr val="993366">
                  <a:gamma/>
                  <a:shade val="46275"/>
                  <a:invGamma/>
                </a:srgbClr>
              </a:gs>
            </a:gsLst>
            <a:lin ang="5400000" scaled="1"/>
          </a:gradFill>
          <a:ln w="76200">
            <a:solidFill>
              <a:schemeClr val="bg1"/>
            </a:solidFill>
          </a:ln>
        </p:spPr>
        <p:txBody>
          <a:bodyPr/>
          <a:lstStyle/>
          <a:p>
            <a:pPr>
              <a:buFontTx/>
              <a:buNone/>
            </a:pPr>
            <a:r>
              <a:rPr lang="ru-RU" sz="2400" b="1">
                <a:solidFill>
                  <a:srgbClr val="FFFF99"/>
                </a:solidFill>
                <a:latin typeface="Times New Roman" pitchFamily="18" charset="0"/>
              </a:rPr>
              <a:t>Характерной чертой поли тической жизни этого периода стал культ лич ности И.Сталина.21 де-кабря 1929 г.,в день 50-летия Сталина, страна узнала,что у нее есть ве ликий вождь.Он был объявлен «первым уче- ником Ленина».Вскоре Сталину стали припи-сывать все успехи стра-ны.Он именовался «ве-ликим», «мудрым», «во ждем мирового пролета риата», «великим стра-тегом пятилетки.</a:t>
            </a:r>
          </a:p>
        </p:txBody>
      </p:sp>
      <p:pic>
        <p:nvPicPr>
          <p:cNvPr id="21508" name="Picture 4"/>
          <p:cNvPicPr>
            <a:picLocks noChangeAspect="1" noChangeArrowheads="1"/>
          </p:cNvPicPr>
          <p:nvPr/>
        </p:nvPicPr>
        <p:blipFill>
          <a:blip r:embed="rId3" cstate="print"/>
          <a:srcRect/>
          <a:stretch>
            <a:fillRect/>
          </a:stretch>
        </p:blipFill>
        <p:spPr bwMode="auto">
          <a:xfrm>
            <a:off x="0" y="0"/>
            <a:ext cx="1271588" cy="6858000"/>
          </a:xfrm>
          <a:prstGeom prst="rect">
            <a:avLst/>
          </a:prstGeom>
          <a:noFill/>
          <a:ln w="9525">
            <a:noFill/>
            <a:miter lim="800000"/>
            <a:headEnd/>
            <a:tailEnd/>
          </a:ln>
          <a:effectLst/>
        </p:spPr>
      </p:pic>
      <p:sp>
        <p:nvSpPr>
          <p:cNvPr id="21509" name="Rectangle 5"/>
          <p:cNvSpPr>
            <a:spLocks noChangeArrowheads="1"/>
          </p:cNvSpPr>
          <p:nvPr/>
        </p:nvSpPr>
        <p:spPr bwMode="auto">
          <a:xfrm>
            <a:off x="1368425" y="44450"/>
            <a:ext cx="7667625" cy="433388"/>
          </a:xfrm>
          <a:prstGeom prst="rect">
            <a:avLst/>
          </a:prstGeom>
          <a:solidFill>
            <a:srgbClr val="990033"/>
          </a:solidFill>
          <a:ln w="76200">
            <a:solidFill>
              <a:schemeClr val="bg1"/>
            </a:solidFill>
            <a:miter lim="800000"/>
            <a:headEnd/>
            <a:tailEnd/>
          </a:ln>
          <a:effectLst/>
        </p:spPr>
        <p:txBody>
          <a:bodyPr wrap="none" anchor="ctr"/>
          <a:lstStyle/>
          <a:p>
            <a:pPr algn="ctr">
              <a:spcBef>
                <a:spcPct val="20000"/>
              </a:spcBef>
            </a:pPr>
            <a:r>
              <a:rPr lang="ru-RU" sz="3200">
                <a:solidFill>
                  <a:srgbClr val="FFCC00"/>
                </a:solidFill>
                <a:latin typeface="Monotype Corsiva" pitchFamily="66" charset="0"/>
              </a:rPr>
              <a:t>3.Формирование культа личности Сталина.</a:t>
            </a:r>
          </a:p>
        </p:txBody>
      </p:sp>
      <p:sp>
        <p:nvSpPr>
          <p:cNvPr id="21510" name="Text Box 6"/>
          <p:cNvSpPr txBox="1">
            <a:spLocks noChangeArrowheads="1"/>
          </p:cNvSpPr>
          <p:nvPr/>
        </p:nvSpPr>
        <p:spPr bwMode="auto">
          <a:xfrm>
            <a:off x="2124075" y="6021388"/>
            <a:ext cx="2019300" cy="473075"/>
          </a:xfrm>
          <a:prstGeom prst="rect">
            <a:avLst/>
          </a:prstGeom>
          <a:solidFill>
            <a:srgbClr val="FFCCFF"/>
          </a:solidFill>
          <a:ln w="76200">
            <a:solidFill>
              <a:schemeClr val="bg1"/>
            </a:solidFill>
            <a:miter lim="800000"/>
            <a:headEnd/>
            <a:tailEnd/>
          </a:ln>
          <a:effectLst/>
        </p:spPr>
        <p:txBody>
          <a:bodyPr wrap="none">
            <a:spAutoFit/>
          </a:bodyPr>
          <a:lstStyle/>
          <a:p>
            <a:pPr algn="ctr"/>
            <a:r>
              <a:rPr lang="ru-RU" sz="2000">
                <a:solidFill>
                  <a:srgbClr val="990033"/>
                </a:solidFill>
              </a:rPr>
              <a:t>Плакат 1932 г.</a:t>
            </a:r>
          </a:p>
        </p:txBody>
      </p:sp>
      <p:pic>
        <p:nvPicPr>
          <p:cNvPr id="21513" name="Picture 9" descr="Рисунок9"/>
          <p:cNvPicPr>
            <a:picLocks noChangeAspect="1" noChangeArrowheads="1"/>
          </p:cNvPicPr>
          <p:nvPr/>
        </p:nvPicPr>
        <p:blipFill>
          <a:blip r:embed="rId4" cstate="print"/>
          <a:srcRect/>
          <a:stretch>
            <a:fillRect/>
          </a:stretch>
        </p:blipFill>
        <p:spPr bwMode="auto">
          <a:xfrm>
            <a:off x="1476375" y="908050"/>
            <a:ext cx="3465513" cy="4724400"/>
          </a:xfrm>
          <a:prstGeom prst="rect">
            <a:avLst/>
          </a:prstGeom>
          <a:noFill/>
          <a:ln w="76200">
            <a:solidFill>
              <a:schemeClr val="bg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descr="Розовая тисненая бумага"/>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a:effectLst/>
        </p:spPr>
        <p:txBody>
          <a:bodyPr wrap="none" anchor="ctr"/>
          <a:lstStyle/>
          <a:p>
            <a:pPr algn="ctr"/>
            <a:endParaRPr lang="ru-RU" b="0"/>
          </a:p>
        </p:txBody>
      </p:sp>
      <p:pic>
        <p:nvPicPr>
          <p:cNvPr id="28676" name="Picture 4"/>
          <p:cNvPicPr>
            <a:picLocks noChangeAspect="1" noChangeArrowheads="1"/>
          </p:cNvPicPr>
          <p:nvPr/>
        </p:nvPicPr>
        <p:blipFill>
          <a:blip r:embed="rId3" cstate="print"/>
          <a:srcRect/>
          <a:stretch>
            <a:fillRect/>
          </a:stretch>
        </p:blipFill>
        <p:spPr bwMode="auto">
          <a:xfrm>
            <a:off x="0" y="0"/>
            <a:ext cx="1271588" cy="6858000"/>
          </a:xfrm>
          <a:prstGeom prst="rect">
            <a:avLst/>
          </a:prstGeom>
          <a:noFill/>
          <a:ln w="9525">
            <a:noFill/>
            <a:miter lim="800000"/>
            <a:headEnd/>
            <a:tailEnd/>
          </a:ln>
          <a:effectLst/>
        </p:spPr>
      </p:pic>
      <p:sp>
        <p:nvSpPr>
          <p:cNvPr id="28677" name="Rectangle 5"/>
          <p:cNvSpPr>
            <a:spLocks noGrp="1" noChangeArrowheads="1"/>
          </p:cNvSpPr>
          <p:nvPr>
            <p:ph type="body" sz="half" idx="2"/>
          </p:nvPr>
        </p:nvSpPr>
        <p:spPr>
          <a:xfrm>
            <a:off x="1331913" y="3429000"/>
            <a:ext cx="7777162" cy="3384550"/>
          </a:xfrm>
          <a:gradFill rotWithShape="1">
            <a:gsLst>
              <a:gs pos="0">
                <a:srgbClr val="993366">
                  <a:gamma/>
                  <a:shade val="46275"/>
                  <a:invGamma/>
                </a:srgbClr>
              </a:gs>
              <a:gs pos="50000">
                <a:srgbClr val="993366"/>
              </a:gs>
              <a:gs pos="100000">
                <a:srgbClr val="993366">
                  <a:gamma/>
                  <a:shade val="46275"/>
                  <a:invGamma/>
                </a:srgbClr>
              </a:gs>
            </a:gsLst>
            <a:lin ang="5400000" scaled="1"/>
          </a:gradFill>
          <a:ln w="76200">
            <a:solidFill>
              <a:schemeClr val="bg1"/>
            </a:solidFill>
          </a:ln>
        </p:spPr>
        <p:txBody>
          <a:bodyPr/>
          <a:lstStyle/>
          <a:p>
            <a:pPr>
              <a:lnSpc>
                <a:spcPct val="80000"/>
              </a:lnSpc>
              <a:buFontTx/>
              <a:buNone/>
            </a:pPr>
            <a:r>
              <a:rPr lang="ru-RU" sz="2400" b="1" dirty="0">
                <a:solidFill>
                  <a:srgbClr val="FFFF99"/>
                </a:solidFill>
                <a:latin typeface="Times New Roman" pitchFamily="18" charset="0"/>
              </a:rPr>
              <a:t>В это же время шло формирование карательных </a:t>
            </a:r>
            <a:r>
              <a:rPr lang="ru-RU" sz="2400" b="1" dirty="0" err="1">
                <a:solidFill>
                  <a:srgbClr val="FFFF99"/>
                </a:solidFill>
                <a:latin typeface="Times New Roman" pitchFamily="18" charset="0"/>
              </a:rPr>
              <a:t>ор-ганов</a:t>
            </a:r>
            <a:r>
              <a:rPr lang="ru-RU" sz="2400" b="1" dirty="0">
                <a:solidFill>
                  <a:srgbClr val="FFFF99"/>
                </a:solidFill>
                <a:latin typeface="Times New Roman" pitchFamily="18" charset="0"/>
              </a:rPr>
              <a:t> для преследования </a:t>
            </a:r>
            <a:r>
              <a:rPr lang="ru-RU" sz="2400" b="1" dirty="0" err="1">
                <a:solidFill>
                  <a:srgbClr val="FFFF99"/>
                </a:solidFill>
                <a:latin typeface="Times New Roman" pitchFamily="18" charset="0"/>
              </a:rPr>
              <a:t>инакомыслящих.В</a:t>
            </a:r>
            <a:r>
              <a:rPr lang="ru-RU" sz="2400" b="1" dirty="0">
                <a:solidFill>
                  <a:srgbClr val="FFFF99"/>
                </a:solidFill>
                <a:latin typeface="Times New Roman" pitchFamily="18" charset="0"/>
              </a:rPr>
              <a:t> н. 30-х прошли последние процессы над </a:t>
            </a:r>
            <a:r>
              <a:rPr lang="ru-RU" sz="2400" b="1" dirty="0" smtClean="0">
                <a:solidFill>
                  <a:srgbClr val="FFFF99"/>
                </a:solidFill>
                <a:latin typeface="Times New Roman" pitchFamily="18" charset="0"/>
              </a:rPr>
              <a:t>эсерами </a:t>
            </a:r>
            <a:r>
              <a:rPr lang="ru-RU" sz="2400" b="1" dirty="0">
                <a:solidFill>
                  <a:srgbClr val="FFFF99"/>
                </a:solidFill>
                <a:latin typeface="Times New Roman" pitchFamily="18" charset="0"/>
              </a:rPr>
              <a:t>и </a:t>
            </a:r>
            <a:r>
              <a:rPr lang="ru-RU" sz="2400" b="1" dirty="0" err="1">
                <a:solidFill>
                  <a:srgbClr val="FFFF99"/>
                </a:solidFill>
                <a:latin typeface="Times New Roman" pitchFamily="18" charset="0"/>
              </a:rPr>
              <a:t>мень-шевиками</a:t>
            </a:r>
            <a:r>
              <a:rPr lang="ru-RU" sz="2400" b="1" dirty="0">
                <a:solidFill>
                  <a:srgbClr val="FFFF99"/>
                </a:solidFill>
                <a:latin typeface="Times New Roman" pitchFamily="18" charset="0"/>
              </a:rPr>
              <a:t>. «</a:t>
            </a:r>
            <a:r>
              <a:rPr lang="ru-RU" sz="2400" b="1" dirty="0" err="1">
                <a:solidFill>
                  <a:srgbClr val="FFFF99"/>
                </a:solidFill>
                <a:latin typeface="Times New Roman" pitchFamily="18" charset="0"/>
              </a:rPr>
              <a:t>Шахтинское</a:t>
            </a:r>
            <a:r>
              <a:rPr lang="ru-RU" sz="2400" b="1" dirty="0">
                <a:solidFill>
                  <a:srgbClr val="FFFF99"/>
                </a:solidFill>
                <a:latin typeface="Times New Roman" pitchFamily="18" charset="0"/>
              </a:rPr>
              <a:t> дело»1928 г. привело к ре </a:t>
            </a:r>
            <a:r>
              <a:rPr lang="ru-RU" sz="2400" b="1" dirty="0" err="1">
                <a:solidFill>
                  <a:srgbClr val="FFFF99"/>
                </a:solidFill>
                <a:latin typeface="Times New Roman" pitchFamily="18" charset="0"/>
              </a:rPr>
              <a:t>прессиям</a:t>
            </a:r>
            <a:r>
              <a:rPr lang="ru-RU" sz="2400" b="1" dirty="0">
                <a:solidFill>
                  <a:srgbClr val="FFFF99"/>
                </a:solidFill>
                <a:latin typeface="Times New Roman" pitchFamily="18" charset="0"/>
              </a:rPr>
              <a:t> в отношении буржуазных специалистов. Затем последовала кампания против </a:t>
            </a:r>
            <a:r>
              <a:rPr lang="ru-RU" sz="2400" b="1" dirty="0" err="1" smtClean="0">
                <a:solidFill>
                  <a:srgbClr val="FFFF99"/>
                </a:solidFill>
                <a:latin typeface="Times New Roman" pitchFamily="18" charset="0"/>
              </a:rPr>
              <a:t>кулачества.В</a:t>
            </a:r>
            <a:r>
              <a:rPr lang="ru-RU" sz="2400" b="1" dirty="0" smtClean="0">
                <a:solidFill>
                  <a:srgbClr val="FFFF99"/>
                </a:solidFill>
                <a:latin typeface="Times New Roman" pitchFamily="18" charset="0"/>
              </a:rPr>
              <a:t> </a:t>
            </a:r>
            <a:r>
              <a:rPr lang="ru-RU" sz="2400" b="1" dirty="0">
                <a:solidFill>
                  <a:srgbClr val="FFFF99"/>
                </a:solidFill>
                <a:latin typeface="Times New Roman" pitchFamily="18" charset="0"/>
              </a:rPr>
              <a:t>1932 г. «Закон о трех колосках» дал начало </a:t>
            </a:r>
            <a:r>
              <a:rPr lang="ru-RU" sz="2400" b="1" dirty="0" err="1">
                <a:solidFill>
                  <a:srgbClr val="FFFF99"/>
                </a:solidFill>
                <a:latin typeface="Times New Roman" pitchFamily="18" charset="0"/>
              </a:rPr>
              <a:t>пресле-дованию</a:t>
            </a:r>
            <a:r>
              <a:rPr lang="ru-RU" sz="2400" b="1" dirty="0">
                <a:solidFill>
                  <a:srgbClr val="FFFF99"/>
                </a:solidFill>
                <a:latin typeface="Times New Roman" pitchFamily="18" charset="0"/>
              </a:rPr>
              <a:t> даже беднейшего </a:t>
            </a:r>
            <a:r>
              <a:rPr lang="ru-RU" sz="2400" b="1" dirty="0" err="1">
                <a:solidFill>
                  <a:srgbClr val="FFFF99"/>
                </a:solidFill>
                <a:latin typeface="Times New Roman" pitchFamily="18" charset="0"/>
              </a:rPr>
              <a:t>крестьянства.В</a:t>
            </a:r>
            <a:r>
              <a:rPr lang="ru-RU" sz="2400" b="1" dirty="0">
                <a:solidFill>
                  <a:srgbClr val="FFFF99"/>
                </a:solidFill>
                <a:latin typeface="Times New Roman" pitchFamily="18" charset="0"/>
              </a:rPr>
              <a:t> 1934 г. Особое </a:t>
            </a:r>
            <a:r>
              <a:rPr lang="ru-RU" sz="2400" b="1" dirty="0" err="1">
                <a:solidFill>
                  <a:srgbClr val="FFFF99"/>
                </a:solidFill>
                <a:latin typeface="Times New Roman" pitchFamily="18" charset="0"/>
              </a:rPr>
              <a:t>совещани</a:t>
            </a:r>
            <a:r>
              <a:rPr lang="ru-RU" sz="2400" b="1" dirty="0">
                <a:solidFill>
                  <a:srgbClr val="FFFF99"/>
                </a:solidFill>
                <a:latin typeface="Times New Roman" pitchFamily="18" charset="0"/>
              </a:rPr>
              <a:t> в НКВД получило право во </a:t>
            </a:r>
            <a:r>
              <a:rPr lang="ru-RU" sz="2400" b="1" dirty="0" err="1">
                <a:solidFill>
                  <a:srgbClr val="FFFF99"/>
                </a:solidFill>
                <a:latin typeface="Times New Roman" pitchFamily="18" charset="0"/>
              </a:rPr>
              <a:t>вне-судебном</a:t>
            </a:r>
            <a:r>
              <a:rPr lang="ru-RU" sz="2400" b="1" dirty="0">
                <a:solidFill>
                  <a:srgbClr val="FFFF99"/>
                </a:solidFill>
                <a:latin typeface="Times New Roman" pitchFamily="18" charset="0"/>
              </a:rPr>
              <a:t> порядке отправлять «врагов народа» в колонии.</a:t>
            </a:r>
          </a:p>
        </p:txBody>
      </p:sp>
      <p:sp>
        <p:nvSpPr>
          <p:cNvPr id="28678" name="Rectangle 6"/>
          <p:cNvSpPr>
            <a:spLocks noChangeArrowheads="1"/>
          </p:cNvSpPr>
          <p:nvPr/>
        </p:nvSpPr>
        <p:spPr bwMode="auto">
          <a:xfrm>
            <a:off x="1368425" y="44450"/>
            <a:ext cx="7667625" cy="433388"/>
          </a:xfrm>
          <a:prstGeom prst="rect">
            <a:avLst/>
          </a:prstGeom>
          <a:solidFill>
            <a:srgbClr val="990033"/>
          </a:solidFill>
          <a:ln w="76200">
            <a:solidFill>
              <a:schemeClr val="bg1"/>
            </a:solidFill>
            <a:miter lim="800000"/>
            <a:headEnd/>
            <a:tailEnd/>
          </a:ln>
          <a:effectLst/>
        </p:spPr>
        <p:txBody>
          <a:bodyPr wrap="none" anchor="ctr"/>
          <a:lstStyle/>
          <a:p>
            <a:pPr algn="ctr">
              <a:spcBef>
                <a:spcPct val="20000"/>
              </a:spcBef>
            </a:pPr>
            <a:r>
              <a:rPr lang="ru-RU" sz="3200">
                <a:solidFill>
                  <a:srgbClr val="FFCC00"/>
                </a:solidFill>
                <a:latin typeface="Monotype Corsiva" pitchFamily="66" charset="0"/>
              </a:rPr>
              <a:t>4.Массовые репрессии.</a:t>
            </a:r>
          </a:p>
        </p:txBody>
      </p:sp>
      <p:sp>
        <p:nvSpPr>
          <p:cNvPr id="28679" name="Text Box 7"/>
          <p:cNvSpPr txBox="1">
            <a:spLocks noChangeArrowheads="1"/>
          </p:cNvSpPr>
          <p:nvPr/>
        </p:nvSpPr>
        <p:spPr bwMode="auto">
          <a:xfrm>
            <a:off x="1493838" y="1482725"/>
            <a:ext cx="2501900" cy="1082675"/>
          </a:xfrm>
          <a:prstGeom prst="rect">
            <a:avLst/>
          </a:prstGeom>
          <a:solidFill>
            <a:srgbClr val="FFCCFF"/>
          </a:solidFill>
          <a:ln w="76200">
            <a:solidFill>
              <a:schemeClr val="bg1"/>
            </a:solidFill>
            <a:miter lim="800000"/>
            <a:headEnd/>
            <a:tailEnd/>
          </a:ln>
          <a:effectLst/>
        </p:spPr>
        <p:txBody>
          <a:bodyPr wrap="none">
            <a:spAutoFit/>
          </a:bodyPr>
          <a:lstStyle/>
          <a:p>
            <a:pPr algn="ctr"/>
            <a:r>
              <a:rPr lang="ru-RU" sz="2000">
                <a:solidFill>
                  <a:srgbClr val="990033"/>
                </a:solidFill>
              </a:rPr>
              <a:t>Заключенные </a:t>
            </a:r>
          </a:p>
          <a:p>
            <a:pPr algn="ctr"/>
            <a:r>
              <a:rPr lang="ru-RU" sz="2000">
                <a:solidFill>
                  <a:srgbClr val="990033"/>
                </a:solidFill>
              </a:rPr>
              <a:t>на строительстве</a:t>
            </a:r>
          </a:p>
          <a:p>
            <a:pPr algn="ctr"/>
            <a:r>
              <a:rPr lang="ru-RU" sz="2000">
                <a:solidFill>
                  <a:srgbClr val="990033"/>
                </a:solidFill>
              </a:rPr>
              <a:t>Беломорканала.</a:t>
            </a:r>
          </a:p>
        </p:txBody>
      </p:sp>
      <p:pic>
        <p:nvPicPr>
          <p:cNvPr id="28682" name="Picture 10" descr="Рисунок8"/>
          <p:cNvPicPr>
            <a:picLocks noChangeAspect="1" noChangeArrowheads="1"/>
          </p:cNvPicPr>
          <p:nvPr/>
        </p:nvPicPr>
        <p:blipFill>
          <a:blip r:embed="rId4" cstate="print">
            <a:lum bright="6000" contrast="18000"/>
          </a:blip>
          <a:srcRect/>
          <a:stretch>
            <a:fillRect/>
          </a:stretch>
        </p:blipFill>
        <p:spPr bwMode="auto">
          <a:xfrm>
            <a:off x="4354513" y="538163"/>
            <a:ext cx="4321175" cy="2819400"/>
          </a:xfrm>
          <a:prstGeom prst="rect">
            <a:avLst/>
          </a:prstGeom>
          <a:noFill/>
          <a:ln w="76200">
            <a:solidFill>
              <a:schemeClr val="bg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descr="Розовая тисненая бумага"/>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a:effectLst/>
        </p:spPr>
        <p:txBody>
          <a:bodyPr wrap="none" anchor="ctr"/>
          <a:lstStyle/>
          <a:p>
            <a:pPr algn="ctr"/>
            <a:endParaRPr lang="ru-RU" b="0"/>
          </a:p>
        </p:txBody>
      </p:sp>
      <p:pic>
        <p:nvPicPr>
          <p:cNvPr id="10244" name="Picture 4"/>
          <p:cNvPicPr>
            <a:picLocks noChangeAspect="1" noChangeArrowheads="1"/>
          </p:cNvPicPr>
          <p:nvPr/>
        </p:nvPicPr>
        <p:blipFill>
          <a:blip r:embed="rId3" cstate="print"/>
          <a:srcRect/>
          <a:stretch>
            <a:fillRect/>
          </a:stretch>
        </p:blipFill>
        <p:spPr bwMode="auto">
          <a:xfrm>
            <a:off x="0" y="0"/>
            <a:ext cx="1271588" cy="6858000"/>
          </a:xfrm>
          <a:prstGeom prst="rect">
            <a:avLst/>
          </a:prstGeom>
          <a:noFill/>
          <a:ln w="9525">
            <a:noFill/>
            <a:miter lim="800000"/>
            <a:headEnd/>
            <a:tailEnd/>
          </a:ln>
          <a:effectLst/>
        </p:spPr>
      </p:pic>
      <p:sp>
        <p:nvSpPr>
          <p:cNvPr id="10243" name="Rectangle 3"/>
          <p:cNvSpPr>
            <a:spLocks noGrp="1" noChangeArrowheads="1"/>
          </p:cNvSpPr>
          <p:nvPr>
            <p:ph type="body" sz="half" idx="2"/>
          </p:nvPr>
        </p:nvSpPr>
        <p:spPr>
          <a:xfrm>
            <a:off x="1331913" y="3357563"/>
            <a:ext cx="7777162" cy="3455987"/>
          </a:xfrm>
          <a:gradFill rotWithShape="1">
            <a:gsLst>
              <a:gs pos="0">
                <a:srgbClr val="993366">
                  <a:gamma/>
                  <a:shade val="46275"/>
                  <a:invGamma/>
                </a:srgbClr>
              </a:gs>
              <a:gs pos="50000">
                <a:srgbClr val="993366"/>
              </a:gs>
              <a:gs pos="100000">
                <a:srgbClr val="993366">
                  <a:gamma/>
                  <a:shade val="46275"/>
                  <a:invGamma/>
                </a:srgbClr>
              </a:gs>
            </a:gsLst>
            <a:lin ang="5400000" scaled="1"/>
          </a:gradFill>
          <a:ln w="76200">
            <a:solidFill>
              <a:schemeClr val="bg1"/>
            </a:solidFill>
          </a:ln>
        </p:spPr>
        <p:txBody>
          <a:bodyPr>
            <a:normAutofit/>
          </a:bodyPr>
          <a:lstStyle/>
          <a:p>
            <a:pPr>
              <a:lnSpc>
                <a:spcPct val="90000"/>
              </a:lnSpc>
              <a:buFontTx/>
              <a:buNone/>
            </a:pPr>
            <a:r>
              <a:rPr lang="ru-RU" sz="2400" b="1" dirty="0">
                <a:solidFill>
                  <a:srgbClr val="FFFF99"/>
                </a:solidFill>
                <a:latin typeface="Times New Roman" pitchFamily="18" charset="0"/>
              </a:rPr>
              <a:t>Поводом для развертывания массовых репрессий ста </a:t>
            </a:r>
            <a:r>
              <a:rPr lang="ru-RU" sz="2400" b="1" dirty="0" err="1">
                <a:solidFill>
                  <a:srgbClr val="FFFF99"/>
                </a:solidFill>
                <a:latin typeface="Times New Roman" pitchFamily="18" charset="0"/>
              </a:rPr>
              <a:t>ло</a:t>
            </a:r>
            <a:r>
              <a:rPr lang="ru-RU" sz="2400" b="1" dirty="0">
                <a:solidFill>
                  <a:srgbClr val="FFFF99"/>
                </a:solidFill>
                <a:latin typeface="Times New Roman" pitchFamily="18" charset="0"/>
              </a:rPr>
              <a:t> убийство </a:t>
            </a:r>
            <a:r>
              <a:rPr lang="ru-RU" sz="2400" b="1" dirty="0" smtClean="0">
                <a:solidFill>
                  <a:srgbClr val="FFFF99"/>
                </a:solidFill>
                <a:latin typeface="Times New Roman" pitchFamily="18" charset="0"/>
              </a:rPr>
              <a:t>1.12.34 г. </a:t>
            </a:r>
            <a:r>
              <a:rPr lang="ru-RU" sz="2400" b="1" dirty="0" err="1">
                <a:solidFill>
                  <a:srgbClr val="FFFF99"/>
                </a:solidFill>
                <a:latin typeface="Times New Roman" pitchFamily="18" charset="0"/>
              </a:rPr>
              <a:t>С.Кирова-после</a:t>
            </a:r>
            <a:r>
              <a:rPr lang="ru-RU" sz="2400" b="1" dirty="0">
                <a:solidFill>
                  <a:srgbClr val="FFFF99"/>
                </a:solidFill>
                <a:latin typeface="Times New Roman" pitchFamily="18" charset="0"/>
              </a:rPr>
              <a:t> него было </a:t>
            </a:r>
            <a:r>
              <a:rPr lang="ru-RU" sz="2400" b="1" dirty="0" smtClean="0">
                <a:solidFill>
                  <a:srgbClr val="FFFF99"/>
                </a:solidFill>
                <a:latin typeface="Times New Roman" pitchFamily="18" charset="0"/>
              </a:rPr>
              <a:t>принято </a:t>
            </a:r>
            <a:r>
              <a:rPr lang="ru-RU" sz="2400" b="1" dirty="0">
                <a:solidFill>
                  <a:srgbClr val="FFFF99"/>
                </a:solidFill>
                <a:latin typeface="Times New Roman" pitchFamily="18" charset="0"/>
              </a:rPr>
              <a:t>решении о проведении следствия по «</a:t>
            </a:r>
            <a:r>
              <a:rPr lang="ru-RU" sz="2400" b="1" dirty="0" smtClean="0">
                <a:solidFill>
                  <a:srgbClr val="FFFF99"/>
                </a:solidFill>
                <a:latin typeface="Times New Roman" pitchFamily="18" charset="0"/>
              </a:rPr>
              <a:t>террористическим </a:t>
            </a:r>
            <a:r>
              <a:rPr lang="ru-RU" sz="2400" b="1" dirty="0">
                <a:solidFill>
                  <a:srgbClr val="FFFF99"/>
                </a:solidFill>
                <a:latin typeface="Times New Roman" pitchFamily="18" charset="0"/>
              </a:rPr>
              <a:t>делам» в сокращенном </a:t>
            </a:r>
            <a:r>
              <a:rPr lang="ru-RU" sz="2400" b="1" dirty="0" smtClean="0">
                <a:solidFill>
                  <a:srgbClr val="FFFF99"/>
                </a:solidFill>
                <a:latin typeface="Times New Roman" pitchFamily="18" charset="0"/>
              </a:rPr>
              <a:t>порядке в течение </a:t>
            </a:r>
            <a:r>
              <a:rPr lang="ru-RU" sz="2400" b="1" dirty="0">
                <a:solidFill>
                  <a:srgbClr val="FFFF99"/>
                </a:solidFill>
                <a:latin typeface="Times New Roman" pitchFamily="18" charset="0"/>
              </a:rPr>
              <a:t>10 дней</a:t>
            </a:r>
            <a:r>
              <a:rPr lang="ru-RU" sz="2400" b="1" dirty="0" smtClean="0">
                <a:solidFill>
                  <a:srgbClr val="FFFF99"/>
                </a:solidFill>
                <a:latin typeface="Times New Roman" pitchFamily="18" charset="0"/>
              </a:rPr>
              <a:t>, прокурор </a:t>
            </a:r>
            <a:r>
              <a:rPr lang="ru-RU" sz="2400" b="1" dirty="0">
                <a:solidFill>
                  <a:srgbClr val="FFFF99"/>
                </a:solidFill>
                <a:latin typeface="Times New Roman" pitchFamily="18" charset="0"/>
              </a:rPr>
              <a:t>и адвокат на процессе </a:t>
            </a:r>
            <a:r>
              <a:rPr lang="ru-RU" sz="2400" b="1" dirty="0" smtClean="0">
                <a:solidFill>
                  <a:srgbClr val="FFFF99"/>
                </a:solidFill>
                <a:latin typeface="Times New Roman" pitchFamily="18" charset="0"/>
              </a:rPr>
              <a:t>отсутствовали</a:t>
            </a:r>
            <a:r>
              <a:rPr lang="ru-RU" sz="2400" b="1" dirty="0">
                <a:solidFill>
                  <a:srgbClr val="FFFF99"/>
                </a:solidFill>
                <a:latin typeface="Times New Roman" pitchFamily="18" charset="0"/>
              </a:rPr>
              <a:t>, помилование запрещалось, а </a:t>
            </a:r>
            <a:r>
              <a:rPr lang="ru-RU" sz="2400" b="1" dirty="0" err="1">
                <a:solidFill>
                  <a:srgbClr val="FFFF99"/>
                </a:solidFill>
                <a:latin typeface="Times New Roman" pitchFamily="18" charset="0"/>
              </a:rPr>
              <a:t>смерт-ные</a:t>
            </a:r>
            <a:r>
              <a:rPr lang="ru-RU" sz="2400" b="1" dirty="0">
                <a:solidFill>
                  <a:srgbClr val="FFFF99"/>
                </a:solidFill>
                <a:latin typeface="Times New Roman" pitchFamily="18" charset="0"/>
              </a:rPr>
              <a:t> приговоры осуществлялись немедленно</a:t>
            </a:r>
            <a:r>
              <a:rPr lang="ru-RU" sz="2400" b="1" dirty="0" smtClean="0">
                <a:solidFill>
                  <a:srgbClr val="FFFF99"/>
                </a:solidFill>
                <a:latin typeface="Times New Roman" pitchFamily="18" charset="0"/>
              </a:rPr>
              <a:t>. В </a:t>
            </a:r>
            <a:r>
              <a:rPr lang="ru-RU" sz="2400" b="1" dirty="0">
                <a:solidFill>
                  <a:srgbClr val="FFFF99"/>
                </a:solidFill>
                <a:latin typeface="Times New Roman" pitchFamily="18" charset="0"/>
              </a:rPr>
              <a:t>1935 г.закон был дополнен, под его действия попадали и подростки с возраста 12 лет. К семьям «врагов </a:t>
            </a:r>
            <a:r>
              <a:rPr lang="ru-RU" sz="2400" b="1" dirty="0" err="1">
                <a:solidFill>
                  <a:srgbClr val="FFFF99"/>
                </a:solidFill>
                <a:latin typeface="Times New Roman" pitchFamily="18" charset="0"/>
              </a:rPr>
              <a:t>на-рода</a:t>
            </a:r>
            <a:r>
              <a:rPr lang="ru-RU" sz="2400" b="1" dirty="0">
                <a:solidFill>
                  <a:srgbClr val="FFFF99"/>
                </a:solidFill>
                <a:latin typeface="Times New Roman" pitchFamily="18" charset="0"/>
              </a:rPr>
              <a:t>» стали относиться как к преступникам.</a:t>
            </a:r>
          </a:p>
        </p:txBody>
      </p:sp>
      <p:sp>
        <p:nvSpPr>
          <p:cNvPr id="10245" name="Rectangle 5"/>
          <p:cNvSpPr>
            <a:spLocks noChangeArrowheads="1"/>
          </p:cNvSpPr>
          <p:nvPr/>
        </p:nvSpPr>
        <p:spPr bwMode="auto">
          <a:xfrm>
            <a:off x="1368425" y="44450"/>
            <a:ext cx="7667625" cy="433388"/>
          </a:xfrm>
          <a:prstGeom prst="rect">
            <a:avLst/>
          </a:prstGeom>
          <a:solidFill>
            <a:srgbClr val="990033"/>
          </a:solidFill>
          <a:ln w="76200">
            <a:solidFill>
              <a:schemeClr val="bg1"/>
            </a:solidFill>
            <a:miter lim="800000"/>
            <a:headEnd/>
            <a:tailEnd/>
          </a:ln>
          <a:effectLst/>
        </p:spPr>
        <p:txBody>
          <a:bodyPr wrap="none" anchor="ctr"/>
          <a:lstStyle/>
          <a:p>
            <a:pPr algn="ctr">
              <a:spcBef>
                <a:spcPct val="20000"/>
              </a:spcBef>
            </a:pPr>
            <a:r>
              <a:rPr lang="ru-RU" sz="3200">
                <a:solidFill>
                  <a:srgbClr val="FFCC00"/>
                </a:solidFill>
                <a:latin typeface="Monotype Corsiva" pitchFamily="66" charset="0"/>
              </a:rPr>
              <a:t>4.Массовые репрессии.</a:t>
            </a:r>
          </a:p>
        </p:txBody>
      </p:sp>
      <p:sp>
        <p:nvSpPr>
          <p:cNvPr id="10246" name="Text Box 6"/>
          <p:cNvSpPr txBox="1">
            <a:spLocks noChangeArrowheads="1"/>
          </p:cNvSpPr>
          <p:nvPr/>
        </p:nvSpPr>
        <p:spPr bwMode="auto">
          <a:xfrm>
            <a:off x="1908175" y="1643063"/>
            <a:ext cx="1714500" cy="777875"/>
          </a:xfrm>
          <a:prstGeom prst="rect">
            <a:avLst/>
          </a:prstGeom>
          <a:solidFill>
            <a:srgbClr val="FFCCFF"/>
          </a:solidFill>
          <a:ln w="76200">
            <a:solidFill>
              <a:schemeClr val="bg1"/>
            </a:solidFill>
            <a:miter lim="800000"/>
            <a:headEnd/>
            <a:tailEnd/>
          </a:ln>
          <a:effectLst/>
        </p:spPr>
        <p:txBody>
          <a:bodyPr wrap="none">
            <a:spAutoFit/>
          </a:bodyPr>
          <a:lstStyle/>
          <a:p>
            <a:pPr algn="ctr"/>
            <a:r>
              <a:rPr lang="ru-RU" sz="2000">
                <a:solidFill>
                  <a:srgbClr val="990033"/>
                </a:solidFill>
              </a:rPr>
              <a:t>Похороны</a:t>
            </a:r>
          </a:p>
          <a:p>
            <a:pPr algn="ctr"/>
            <a:r>
              <a:rPr lang="ru-RU" sz="2000">
                <a:solidFill>
                  <a:srgbClr val="990033"/>
                </a:solidFill>
              </a:rPr>
              <a:t>С.М.Кирова</a:t>
            </a:r>
          </a:p>
        </p:txBody>
      </p:sp>
      <p:pic>
        <p:nvPicPr>
          <p:cNvPr id="10250" name="Picture 10" descr="Рисунок7"/>
          <p:cNvPicPr>
            <a:picLocks noChangeAspect="1" noChangeArrowheads="1"/>
          </p:cNvPicPr>
          <p:nvPr/>
        </p:nvPicPr>
        <p:blipFill>
          <a:blip r:embed="rId4" cstate="print"/>
          <a:srcRect/>
          <a:stretch>
            <a:fillRect/>
          </a:stretch>
        </p:blipFill>
        <p:spPr bwMode="auto">
          <a:xfrm>
            <a:off x="4354513" y="576263"/>
            <a:ext cx="3889375" cy="2708275"/>
          </a:xfrm>
          <a:prstGeom prst="rect">
            <a:avLst/>
          </a:prstGeom>
          <a:noFill/>
          <a:ln w="76200">
            <a:solidFill>
              <a:schemeClr val="bg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r"/>
            <a:r>
              <a:rPr lang="ru-RU" dirty="0" smtClean="0">
                <a:solidFill>
                  <a:srgbClr val="C92F15"/>
                </a:solidFill>
              </a:rPr>
              <a:t>Логинов Михаил Васильевич</a:t>
            </a:r>
            <a:endParaRPr lang="ru-RU" dirty="0"/>
          </a:p>
        </p:txBody>
      </p:sp>
      <p:sp>
        <p:nvSpPr>
          <p:cNvPr id="4" name="Текст 3"/>
          <p:cNvSpPr>
            <a:spLocks noGrp="1"/>
          </p:cNvSpPr>
          <p:nvPr>
            <p:ph type="body" sz="half" idx="2"/>
          </p:nvPr>
        </p:nvSpPr>
        <p:spPr>
          <a:xfrm>
            <a:off x="1643042" y="1600200"/>
            <a:ext cx="7043758" cy="4525963"/>
          </a:xfrm>
        </p:spPr>
        <p:txBody>
          <a:bodyPr>
            <a:normAutofit fontScale="85000" lnSpcReduction="20000"/>
          </a:bodyPr>
          <a:lstStyle/>
          <a:p>
            <a:r>
              <a:rPr lang="ru-RU" sz="3600" dirty="0" smtClean="0">
                <a:latin typeface="Arial" charset="0"/>
              </a:rPr>
              <a:t> </a:t>
            </a:r>
            <a:r>
              <a:rPr lang="ru-RU" dirty="0" smtClean="0">
                <a:latin typeface="Arial" charset="0"/>
              </a:rPr>
              <a:t>Родился в 1905году, русский, б/п. Бригадир искусственных сооружений 8-й дистанции пути. Арестован 30.09.1944года ОПТО НКГБ ст. Шумиха. Обвинение: антисоветская агитация. Осуждён по ст. 58-10 УК РСФСР 30.10.1944года. Мера наказания: 8 лет лишения свободы с конфискацией охотничьего ружья и денег в сумме 1897 рублей. Реабилитирован 08.02.1966году судебной коллегией по уголовным делам Верховного Суда РСФСР.</a:t>
            </a:r>
            <a:endParaRPr lang="ru-RU" dirty="0"/>
          </a:p>
        </p:txBody>
      </p:sp>
      <p:pic>
        <p:nvPicPr>
          <p:cNvPr id="5" name="Picture 4"/>
          <p:cNvPicPr>
            <a:picLocks noGrp="1" noChangeAspect="1" noChangeArrowheads="1"/>
          </p:cNvPicPr>
          <p:nvPr>
            <p:ph type="clipArt" sz="half" idx="1"/>
          </p:nvPr>
        </p:nvPicPr>
        <p:blipFill>
          <a:blip r:embed="rId2" cstate="print"/>
          <a:srcRect/>
          <a:stretch>
            <a:fillRect/>
          </a:stretch>
        </p:blipFill>
        <p:spPr bwMode="auto">
          <a:xfrm>
            <a:off x="0" y="0"/>
            <a:ext cx="1268514" cy="68580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descr="Розовая тисненая бумага"/>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a:effectLst/>
        </p:spPr>
        <p:txBody>
          <a:bodyPr wrap="none" anchor="ctr"/>
          <a:lstStyle/>
          <a:p>
            <a:pPr algn="ctr"/>
            <a:endParaRPr lang="ru-RU" b="0"/>
          </a:p>
        </p:txBody>
      </p:sp>
      <p:sp>
        <p:nvSpPr>
          <p:cNvPr id="25603" name="Rectangle 3"/>
          <p:cNvSpPr>
            <a:spLocks noGrp="1" noChangeArrowheads="1"/>
          </p:cNvSpPr>
          <p:nvPr>
            <p:ph type="body" sz="half" idx="2"/>
          </p:nvPr>
        </p:nvSpPr>
        <p:spPr>
          <a:xfrm>
            <a:off x="5148263" y="476250"/>
            <a:ext cx="3960812" cy="6337300"/>
          </a:xfrm>
          <a:gradFill rotWithShape="1">
            <a:gsLst>
              <a:gs pos="0">
                <a:srgbClr val="993366">
                  <a:gamma/>
                  <a:shade val="46275"/>
                  <a:invGamma/>
                </a:srgbClr>
              </a:gs>
              <a:gs pos="50000">
                <a:srgbClr val="993366"/>
              </a:gs>
              <a:gs pos="100000">
                <a:srgbClr val="993366">
                  <a:gamma/>
                  <a:shade val="46275"/>
                  <a:invGamma/>
                </a:srgbClr>
              </a:gs>
            </a:gsLst>
            <a:lin ang="5400000" scaled="1"/>
          </a:gradFill>
          <a:ln w="76200">
            <a:solidFill>
              <a:schemeClr val="bg1"/>
            </a:solidFill>
          </a:ln>
        </p:spPr>
        <p:txBody>
          <a:bodyPr/>
          <a:lstStyle/>
          <a:p>
            <a:pPr>
              <a:buFontTx/>
              <a:buNone/>
            </a:pPr>
            <a:r>
              <a:rPr lang="ru-RU" sz="2400" b="1" dirty="0">
                <a:solidFill>
                  <a:srgbClr val="FFFF99"/>
                </a:solidFill>
                <a:latin typeface="Times New Roman" pitchFamily="18" charset="0"/>
              </a:rPr>
              <a:t>В сер.1930-х Сталин </a:t>
            </a:r>
            <a:r>
              <a:rPr lang="ru-RU" sz="2400" b="1" dirty="0" err="1">
                <a:solidFill>
                  <a:srgbClr val="FFFF99"/>
                </a:solidFill>
                <a:latin typeface="Times New Roman" pitchFamily="18" charset="0"/>
              </a:rPr>
              <a:t>прис-тупил</a:t>
            </a:r>
            <a:r>
              <a:rPr lang="ru-RU" sz="2400" b="1" dirty="0">
                <a:solidFill>
                  <a:srgbClr val="FFFF99"/>
                </a:solidFill>
                <a:latin typeface="Times New Roman" pitchFamily="18" charset="0"/>
              </a:rPr>
              <a:t> к ликвидации всех недовольных. В 1936 г. состоялся </a:t>
            </a:r>
            <a:r>
              <a:rPr lang="ru-RU" sz="2400" b="1" dirty="0" err="1">
                <a:solidFill>
                  <a:srgbClr val="FFFF99"/>
                </a:solidFill>
                <a:latin typeface="Times New Roman" pitchFamily="18" charset="0"/>
              </a:rPr>
              <a:t>про-цесс</a:t>
            </a:r>
            <a:r>
              <a:rPr lang="ru-RU" sz="2400" b="1" dirty="0">
                <a:solidFill>
                  <a:srgbClr val="FFFF99"/>
                </a:solidFill>
                <a:latin typeface="Times New Roman" pitchFamily="18" charset="0"/>
              </a:rPr>
              <a:t> по делу Зиновьева, Каменева и их </a:t>
            </a:r>
            <a:r>
              <a:rPr lang="ru-RU" sz="2400" b="1" dirty="0" err="1" smtClean="0">
                <a:solidFill>
                  <a:srgbClr val="FFFF99"/>
                </a:solidFill>
                <a:latin typeface="Times New Roman" pitchFamily="18" charset="0"/>
              </a:rPr>
              <a:t>сторон-ников.Подсудимых</a:t>
            </a:r>
            <a:r>
              <a:rPr lang="ru-RU" sz="2400" b="1" dirty="0" smtClean="0">
                <a:solidFill>
                  <a:srgbClr val="FFFF99"/>
                </a:solidFill>
                <a:latin typeface="Times New Roman" pitchFamily="18" charset="0"/>
              </a:rPr>
              <a:t> </a:t>
            </a:r>
            <a:r>
              <a:rPr lang="ru-RU" sz="2400" b="1" dirty="0" err="1">
                <a:solidFill>
                  <a:srgbClr val="FFFF99"/>
                </a:solidFill>
                <a:latin typeface="Times New Roman" pitchFamily="18" charset="0"/>
              </a:rPr>
              <a:t>обви</a:t>
            </a:r>
            <a:r>
              <a:rPr lang="ru-RU" sz="2400" b="1" dirty="0">
                <a:solidFill>
                  <a:srgbClr val="FFFF99"/>
                </a:solidFill>
                <a:latin typeface="Times New Roman" pitchFamily="18" charset="0"/>
              </a:rPr>
              <a:t> </a:t>
            </a:r>
            <a:r>
              <a:rPr lang="ru-RU" sz="2400" b="1" dirty="0" err="1">
                <a:solidFill>
                  <a:srgbClr val="FFFF99"/>
                </a:solidFill>
                <a:latin typeface="Times New Roman" pitchFamily="18" charset="0"/>
              </a:rPr>
              <a:t>нили</a:t>
            </a:r>
            <a:r>
              <a:rPr lang="ru-RU" sz="2400" b="1" dirty="0">
                <a:solidFill>
                  <a:srgbClr val="FFFF99"/>
                </a:solidFill>
                <a:latin typeface="Times New Roman" pitchFamily="18" charset="0"/>
              </a:rPr>
              <a:t> в убийстве </a:t>
            </a:r>
            <a:r>
              <a:rPr lang="ru-RU" sz="2400" b="1" dirty="0" err="1">
                <a:solidFill>
                  <a:srgbClr val="FFFF99"/>
                </a:solidFill>
                <a:latin typeface="Times New Roman" pitchFamily="18" charset="0"/>
              </a:rPr>
              <a:t>Киро-ва</a:t>
            </a:r>
            <a:r>
              <a:rPr lang="ru-RU" sz="2400" b="1" dirty="0">
                <a:solidFill>
                  <a:srgbClr val="FFFF99"/>
                </a:solidFill>
                <a:latin typeface="Times New Roman" pitchFamily="18" charset="0"/>
              </a:rPr>
              <a:t>, покушении на </a:t>
            </a:r>
            <a:r>
              <a:rPr lang="ru-RU" sz="2400" b="1" dirty="0" err="1">
                <a:solidFill>
                  <a:srgbClr val="FFFF99"/>
                </a:solidFill>
                <a:latin typeface="Times New Roman" pitchFamily="18" charset="0"/>
              </a:rPr>
              <a:t>Ста-лина</a:t>
            </a:r>
            <a:r>
              <a:rPr lang="ru-RU" sz="2400" b="1" dirty="0">
                <a:solidFill>
                  <a:srgbClr val="FFFF99"/>
                </a:solidFill>
                <a:latin typeface="Times New Roman" pitchFamily="18" charset="0"/>
              </a:rPr>
              <a:t> и других </a:t>
            </a:r>
            <a:r>
              <a:rPr lang="ru-RU" sz="2400" b="1" dirty="0" err="1">
                <a:solidFill>
                  <a:srgbClr val="FFFF99"/>
                </a:solidFill>
                <a:latin typeface="Times New Roman" pitchFamily="18" charset="0"/>
              </a:rPr>
              <a:t>преступ-лениях.Прокурор</a:t>
            </a:r>
            <a:r>
              <a:rPr lang="ru-RU" sz="2400" b="1" dirty="0">
                <a:solidFill>
                  <a:srgbClr val="FFFF99"/>
                </a:solidFill>
                <a:latin typeface="Times New Roman" pitchFamily="18" charset="0"/>
              </a:rPr>
              <a:t> </a:t>
            </a:r>
            <a:r>
              <a:rPr lang="ru-RU" sz="2400" b="1" dirty="0" err="1">
                <a:solidFill>
                  <a:srgbClr val="FFFF99"/>
                </a:solidFill>
                <a:latin typeface="Times New Roman" pitchFamily="18" charset="0"/>
              </a:rPr>
              <a:t>А.Вы-шинский</a:t>
            </a:r>
            <a:r>
              <a:rPr lang="ru-RU" sz="2400" b="1" dirty="0">
                <a:solidFill>
                  <a:srgbClr val="FFFF99"/>
                </a:solidFill>
                <a:latin typeface="Times New Roman" pitchFamily="18" charset="0"/>
              </a:rPr>
              <a:t> потребовал их расстрелять и суд </a:t>
            </a:r>
            <a:r>
              <a:rPr lang="ru-RU" sz="2400" b="1" dirty="0" err="1">
                <a:solidFill>
                  <a:srgbClr val="FFFF99"/>
                </a:solidFill>
                <a:latin typeface="Times New Roman" pitchFamily="18" charset="0"/>
              </a:rPr>
              <a:t>вы-нес</a:t>
            </a:r>
            <a:r>
              <a:rPr lang="ru-RU" sz="2400" b="1" dirty="0">
                <a:solidFill>
                  <a:srgbClr val="FFFF99"/>
                </a:solidFill>
                <a:latin typeface="Times New Roman" pitchFamily="18" charset="0"/>
              </a:rPr>
              <a:t> смертный </a:t>
            </a:r>
            <a:r>
              <a:rPr lang="ru-RU" sz="2400" b="1" dirty="0" err="1">
                <a:solidFill>
                  <a:srgbClr val="FFFF99"/>
                </a:solidFill>
                <a:latin typeface="Times New Roman" pitchFamily="18" charset="0"/>
              </a:rPr>
              <a:t>приго-вор.Вслед</a:t>
            </a:r>
            <a:r>
              <a:rPr lang="ru-RU" sz="2400" b="1" dirty="0">
                <a:solidFill>
                  <a:srgbClr val="FFFF99"/>
                </a:solidFill>
                <a:latin typeface="Times New Roman" pitchFamily="18" charset="0"/>
              </a:rPr>
              <a:t> за </a:t>
            </a:r>
            <a:r>
              <a:rPr lang="ru-RU" sz="2400" b="1" dirty="0" smtClean="0">
                <a:solidFill>
                  <a:srgbClr val="FFFF99"/>
                </a:solidFill>
                <a:latin typeface="Times New Roman" pitchFamily="18" charset="0"/>
              </a:rPr>
              <a:t>этим </a:t>
            </a:r>
            <a:r>
              <a:rPr lang="ru-RU" sz="2400" b="1" dirty="0" err="1">
                <a:solidFill>
                  <a:srgbClr val="FFFF99"/>
                </a:solidFill>
                <a:latin typeface="Times New Roman" pitchFamily="18" charset="0"/>
              </a:rPr>
              <a:t>после-довали</a:t>
            </a:r>
            <a:r>
              <a:rPr lang="ru-RU" sz="2400" b="1" dirty="0">
                <a:solidFill>
                  <a:srgbClr val="FFFF99"/>
                </a:solidFill>
                <a:latin typeface="Times New Roman" pitchFamily="18" charset="0"/>
              </a:rPr>
              <a:t> новые </a:t>
            </a:r>
            <a:r>
              <a:rPr lang="ru-RU" sz="2400" b="1" dirty="0" err="1">
                <a:solidFill>
                  <a:srgbClr val="FFFF99"/>
                </a:solidFill>
                <a:latin typeface="Times New Roman" pitchFamily="18" charset="0"/>
              </a:rPr>
              <a:t>процес-сы</a:t>
            </a:r>
            <a:r>
              <a:rPr lang="ru-RU" sz="2400" b="1" dirty="0">
                <a:solidFill>
                  <a:srgbClr val="FFFF99"/>
                </a:solidFill>
                <a:latin typeface="Times New Roman" pitchFamily="18" charset="0"/>
              </a:rPr>
              <a:t>.</a:t>
            </a:r>
          </a:p>
        </p:txBody>
      </p:sp>
      <p:pic>
        <p:nvPicPr>
          <p:cNvPr id="25604" name="Picture 4"/>
          <p:cNvPicPr>
            <a:picLocks noChangeAspect="1" noChangeArrowheads="1"/>
          </p:cNvPicPr>
          <p:nvPr/>
        </p:nvPicPr>
        <p:blipFill>
          <a:blip r:embed="rId3" cstate="print"/>
          <a:srcRect/>
          <a:stretch>
            <a:fillRect/>
          </a:stretch>
        </p:blipFill>
        <p:spPr bwMode="auto">
          <a:xfrm>
            <a:off x="0" y="0"/>
            <a:ext cx="1271588" cy="6858000"/>
          </a:xfrm>
          <a:prstGeom prst="rect">
            <a:avLst/>
          </a:prstGeom>
          <a:noFill/>
          <a:ln w="9525">
            <a:noFill/>
            <a:miter lim="800000"/>
            <a:headEnd/>
            <a:tailEnd/>
          </a:ln>
          <a:effectLst/>
        </p:spPr>
      </p:pic>
      <p:sp>
        <p:nvSpPr>
          <p:cNvPr id="25605" name="Rectangle 5"/>
          <p:cNvSpPr>
            <a:spLocks noChangeArrowheads="1"/>
          </p:cNvSpPr>
          <p:nvPr/>
        </p:nvSpPr>
        <p:spPr bwMode="auto">
          <a:xfrm>
            <a:off x="1368425" y="44450"/>
            <a:ext cx="7667625" cy="433388"/>
          </a:xfrm>
          <a:prstGeom prst="rect">
            <a:avLst/>
          </a:prstGeom>
          <a:solidFill>
            <a:srgbClr val="990033"/>
          </a:solidFill>
          <a:ln w="76200">
            <a:solidFill>
              <a:schemeClr val="bg1"/>
            </a:solidFill>
            <a:miter lim="800000"/>
            <a:headEnd/>
            <a:tailEnd/>
          </a:ln>
          <a:effectLst/>
        </p:spPr>
        <p:txBody>
          <a:bodyPr wrap="none" anchor="ctr"/>
          <a:lstStyle/>
          <a:p>
            <a:pPr algn="ctr">
              <a:spcBef>
                <a:spcPct val="20000"/>
              </a:spcBef>
            </a:pPr>
            <a:r>
              <a:rPr lang="ru-RU" sz="3200">
                <a:solidFill>
                  <a:srgbClr val="FFCC00"/>
                </a:solidFill>
                <a:latin typeface="Monotype Corsiva" pitchFamily="66" charset="0"/>
              </a:rPr>
              <a:t>5.Показательные судебные процессы.</a:t>
            </a:r>
          </a:p>
        </p:txBody>
      </p:sp>
      <p:sp>
        <p:nvSpPr>
          <p:cNvPr id="25606" name="Text Box 6"/>
          <p:cNvSpPr txBox="1">
            <a:spLocks noChangeArrowheads="1"/>
          </p:cNvSpPr>
          <p:nvPr/>
        </p:nvSpPr>
        <p:spPr bwMode="auto">
          <a:xfrm>
            <a:off x="3635375" y="4883150"/>
            <a:ext cx="1406525" cy="777875"/>
          </a:xfrm>
          <a:prstGeom prst="rect">
            <a:avLst/>
          </a:prstGeom>
          <a:solidFill>
            <a:srgbClr val="FFCCFF"/>
          </a:solidFill>
          <a:ln w="76200">
            <a:solidFill>
              <a:schemeClr val="bg1"/>
            </a:solidFill>
            <a:miter lim="800000"/>
            <a:headEnd/>
            <a:tailEnd/>
          </a:ln>
          <a:effectLst/>
        </p:spPr>
        <p:txBody>
          <a:bodyPr wrap="none">
            <a:spAutoFit/>
          </a:bodyPr>
          <a:lstStyle/>
          <a:p>
            <a:pPr algn="ctr"/>
            <a:r>
              <a:rPr lang="ru-RU" sz="2000">
                <a:solidFill>
                  <a:srgbClr val="990033"/>
                </a:solidFill>
              </a:rPr>
              <a:t>Л.Б.</a:t>
            </a:r>
          </a:p>
          <a:p>
            <a:pPr algn="ctr"/>
            <a:r>
              <a:rPr lang="ru-RU" sz="2000">
                <a:solidFill>
                  <a:srgbClr val="990033"/>
                </a:solidFill>
              </a:rPr>
              <a:t>Каменев.</a:t>
            </a:r>
          </a:p>
        </p:txBody>
      </p:sp>
      <p:sp>
        <p:nvSpPr>
          <p:cNvPr id="25610" name="Text Box 10"/>
          <p:cNvSpPr txBox="1">
            <a:spLocks noChangeArrowheads="1"/>
          </p:cNvSpPr>
          <p:nvPr/>
        </p:nvSpPr>
        <p:spPr bwMode="auto">
          <a:xfrm>
            <a:off x="1331913" y="1714500"/>
            <a:ext cx="1562100" cy="777875"/>
          </a:xfrm>
          <a:prstGeom prst="rect">
            <a:avLst/>
          </a:prstGeom>
          <a:solidFill>
            <a:srgbClr val="FFCCFF"/>
          </a:solidFill>
          <a:ln w="76200">
            <a:solidFill>
              <a:schemeClr val="bg1"/>
            </a:solidFill>
            <a:miter lim="800000"/>
            <a:headEnd/>
            <a:tailEnd/>
          </a:ln>
          <a:effectLst/>
        </p:spPr>
        <p:txBody>
          <a:bodyPr wrap="none">
            <a:spAutoFit/>
          </a:bodyPr>
          <a:lstStyle/>
          <a:p>
            <a:pPr algn="ctr"/>
            <a:r>
              <a:rPr lang="ru-RU" sz="2000">
                <a:solidFill>
                  <a:srgbClr val="990033"/>
                </a:solidFill>
              </a:rPr>
              <a:t>Г.Е.</a:t>
            </a:r>
          </a:p>
          <a:p>
            <a:pPr algn="ctr"/>
            <a:r>
              <a:rPr lang="ru-RU" sz="2000">
                <a:solidFill>
                  <a:srgbClr val="990033"/>
                </a:solidFill>
              </a:rPr>
              <a:t>Зиновьев.</a:t>
            </a:r>
          </a:p>
        </p:txBody>
      </p:sp>
      <p:pic>
        <p:nvPicPr>
          <p:cNvPr id="25611" name="Picture 11" descr="Рисунок5"/>
          <p:cNvPicPr>
            <a:picLocks noChangeAspect="1" noChangeArrowheads="1"/>
          </p:cNvPicPr>
          <p:nvPr/>
        </p:nvPicPr>
        <p:blipFill>
          <a:blip r:embed="rId4" cstate="print">
            <a:lum bright="12000" contrast="6000"/>
          </a:blip>
          <a:srcRect/>
          <a:stretch>
            <a:fillRect/>
          </a:stretch>
        </p:blipFill>
        <p:spPr bwMode="auto">
          <a:xfrm>
            <a:off x="3059113" y="549275"/>
            <a:ext cx="1981200" cy="2873375"/>
          </a:xfrm>
          <a:prstGeom prst="rect">
            <a:avLst/>
          </a:prstGeom>
          <a:noFill/>
          <a:ln w="76200">
            <a:solidFill>
              <a:schemeClr val="bg1"/>
            </a:solidFill>
            <a:miter lim="800000"/>
            <a:headEnd/>
            <a:tailEnd/>
          </a:ln>
        </p:spPr>
      </p:pic>
      <p:pic>
        <p:nvPicPr>
          <p:cNvPr id="25612" name="Picture 12" descr="Рисунок6"/>
          <p:cNvPicPr>
            <a:picLocks noChangeAspect="1" noChangeArrowheads="1"/>
          </p:cNvPicPr>
          <p:nvPr/>
        </p:nvPicPr>
        <p:blipFill>
          <a:blip r:embed="rId5" cstate="print">
            <a:lum contrast="6000"/>
          </a:blip>
          <a:srcRect/>
          <a:stretch>
            <a:fillRect/>
          </a:stretch>
        </p:blipFill>
        <p:spPr bwMode="auto">
          <a:xfrm>
            <a:off x="1403350" y="3827463"/>
            <a:ext cx="2092325" cy="2770187"/>
          </a:xfrm>
          <a:prstGeom prst="rect">
            <a:avLst/>
          </a:prstGeom>
          <a:noFill/>
          <a:ln w="76200">
            <a:solidFill>
              <a:schemeClr val="bg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Розовая тисненая бумага"/>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a:effectLst/>
        </p:spPr>
        <p:txBody>
          <a:bodyPr wrap="none" anchor="ctr"/>
          <a:lstStyle/>
          <a:p>
            <a:pPr algn="ctr"/>
            <a:endParaRPr lang="ru-RU" b="0"/>
          </a:p>
        </p:txBody>
      </p:sp>
      <p:sp>
        <p:nvSpPr>
          <p:cNvPr id="27651" name="Rectangle 3"/>
          <p:cNvSpPr>
            <a:spLocks noGrp="1" noChangeArrowheads="1"/>
          </p:cNvSpPr>
          <p:nvPr>
            <p:ph type="body" sz="half" idx="2"/>
          </p:nvPr>
        </p:nvSpPr>
        <p:spPr>
          <a:xfrm>
            <a:off x="5148263" y="476250"/>
            <a:ext cx="3960812" cy="6337300"/>
          </a:xfrm>
          <a:gradFill rotWithShape="1">
            <a:gsLst>
              <a:gs pos="0">
                <a:srgbClr val="993366">
                  <a:gamma/>
                  <a:shade val="46275"/>
                  <a:invGamma/>
                </a:srgbClr>
              </a:gs>
              <a:gs pos="50000">
                <a:srgbClr val="993366"/>
              </a:gs>
              <a:gs pos="100000">
                <a:srgbClr val="993366">
                  <a:gamma/>
                  <a:shade val="46275"/>
                  <a:invGamma/>
                </a:srgbClr>
              </a:gs>
            </a:gsLst>
            <a:lin ang="5400000" scaled="1"/>
          </a:gradFill>
          <a:ln w="76200">
            <a:solidFill>
              <a:schemeClr val="bg1"/>
            </a:solidFill>
          </a:ln>
        </p:spPr>
        <p:txBody>
          <a:bodyPr/>
          <a:lstStyle/>
          <a:p>
            <a:pPr>
              <a:buFontTx/>
              <a:buNone/>
            </a:pPr>
            <a:r>
              <a:rPr lang="ru-RU" sz="2400" b="1" dirty="0">
                <a:solidFill>
                  <a:srgbClr val="FFFF99"/>
                </a:solidFill>
                <a:latin typeface="Times New Roman" pitchFamily="18" charset="0"/>
              </a:rPr>
              <a:t>В 1937 г.по «делу </a:t>
            </a:r>
            <a:r>
              <a:rPr lang="ru-RU" sz="2400" b="1" dirty="0" err="1">
                <a:solidFill>
                  <a:srgbClr val="FFFF99"/>
                </a:solidFill>
                <a:latin typeface="Times New Roman" pitchFamily="18" charset="0"/>
              </a:rPr>
              <a:t>марша-лов</a:t>
            </a:r>
            <a:r>
              <a:rPr lang="ru-RU" sz="2400" b="1" dirty="0">
                <a:solidFill>
                  <a:srgbClr val="FFFF99"/>
                </a:solidFill>
                <a:latin typeface="Times New Roman" pitchFamily="18" charset="0"/>
              </a:rPr>
              <a:t>» были расстреляны герои гражданской вой </a:t>
            </a:r>
            <a:r>
              <a:rPr lang="ru-RU" sz="2400" b="1" dirty="0" err="1">
                <a:solidFill>
                  <a:srgbClr val="FFFF99"/>
                </a:solidFill>
                <a:latin typeface="Times New Roman" pitchFamily="18" charset="0"/>
              </a:rPr>
              <a:t>ны-Тухачевский,Якир</a:t>
            </a:r>
            <a:r>
              <a:rPr lang="ru-RU" sz="2400" b="1" dirty="0">
                <a:solidFill>
                  <a:srgbClr val="FFFF99"/>
                </a:solidFill>
                <a:latin typeface="Times New Roman" pitchFamily="18" charset="0"/>
              </a:rPr>
              <a:t>, Уборевич и др. </a:t>
            </a:r>
            <a:r>
              <a:rPr lang="ru-RU" sz="2400" b="1" dirty="0" err="1">
                <a:solidFill>
                  <a:srgbClr val="FFFF99"/>
                </a:solidFill>
                <a:latin typeface="Times New Roman" pitchFamily="18" charset="0"/>
              </a:rPr>
              <a:t>военно-начальники.В</a:t>
            </a:r>
            <a:r>
              <a:rPr lang="ru-RU" sz="2400" b="1" dirty="0">
                <a:solidFill>
                  <a:srgbClr val="FFFF99"/>
                </a:solidFill>
                <a:latin typeface="Times New Roman" pitchFamily="18" charset="0"/>
              </a:rPr>
              <a:t> марте 1938 г.на </a:t>
            </a:r>
            <a:r>
              <a:rPr lang="ru-RU" sz="2400" b="1" dirty="0" smtClean="0">
                <a:solidFill>
                  <a:srgbClr val="FFFF99"/>
                </a:solidFill>
                <a:latin typeface="Times New Roman" pitchFamily="18" charset="0"/>
              </a:rPr>
              <a:t>3-м  </a:t>
            </a:r>
            <a:r>
              <a:rPr lang="ru-RU" sz="2400" b="1" dirty="0">
                <a:solidFill>
                  <a:srgbClr val="FFFF99"/>
                </a:solidFill>
                <a:latin typeface="Times New Roman" pitchFamily="18" charset="0"/>
              </a:rPr>
              <a:t>процессе </a:t>
            </a:r>
            <a:r>
              <a:rPr lang="ru-RU" sz="2400" b="1" dirty="0" smtClean="0">
                <a:solidFill>
                  <a:srgbClr val="FFFF99"/>
                </a:solidFill>
                <a:latin typeface="Times New Roman" pitchFamily="18" charset="0"/>
              </a:rPr>
              <a:t>были </a:t>
            </a:r>
            <a:r>
              <a:rPr lang="ru-RU" sz="2400" b="1" dirty="0">
                <a:solidFill>
                  <a:srgbClr val="FFFF99"/>
                </a:solidFill>
                <a:latin typeface="Times New Roman" pitchFamily="18" charset="0"/>
              </a:rPr>
              <a:t>осуждены </a:t>
            </a:r>
            <a:r>
              <a:rPr lang="ru-RU" sz="2400" b="1" dirty="0" err="1">
                <a:solidFill>
                  <a:srgbClr val="FFFF99"/>
                </a:solidFill>
                <a:latin typeface="Times New Roman" pitchFamily="18" charset="0"/>
              </a:rPr>
              <a:t>Н.Буха-рин</a:t>
            </a:r>
            <a:r>
              <a:rPr lang="ru-RU" sz="2400" b="1" dirty="0">
                <a:solidFill>
                  <a:srgbClr val="FFFF99"/>
                </a:solidFill>
                <a:latin typeface="Times New Roman" pitchFamily="18" charset="0"/>
              </a:rPr>
              <a:t>, А.Рыков, </a:t>
            </a:r>
            <a:r>
              <a:rPr lang="ru-RU" sz="2400" b="1" dirty="0" err="1">
                <a:solidFill>
                  <a:srgbClr val="FFFF99"/>
                </a:solidFill>
                <a:latin typeface="Times New Roman" pitchFamily="18" charset="0"/>
              </a:rPr>
              <a:t>К.Радек</a:t>
            </a:r>
            <a:r>
              <a:rPr lang="ru-RU" sz="2400" b="1" dirty="0">
                <a:solidFill>
                  <a:srgbClr val="FFFF99"/>
                </a:solidFill>
                <a:latin typeface="Times New Roman" pitchFamily="18" charset="0"/>
              </a:rPr>
              <a:t> и др.Страна </a:t>
            </a:r>
            <a:r>
              <a:rPr lang="ru-RU" sz="2400" b="1" dirty="0" smtClean="0">
                <a:solidFill>
                  <a:srgbClr val="FFFF99"/>
                </a:solidFill>
                <a:latin typeface="Times New Roman" pitchFamily="18" charset="0"/>
              </a:rPr>
              <a:t>погрузилась </a:t>
            </a:r>
            <a:r>
              <a:rPr lang="ru-RU" sz="2400" b="1" dirty="0">
                <a:solidFill>
                  <a:srgbClr val="FFFF99"/>
                </a:solidFill>
                <a:latin typeface="Times New Roman" pitchFamily="18" charset="0"/>
              </a:rPr>
              <a:t>в атмосферу </a:t>
            </a:r>
            <a:r>
              <a:rPr lang="ru-RU" sz="2400" b="1" dirty="0" smtClean="0">
                <a:solidFill>
                  <a:srgbClr val="FFFF99"/>
                </a:solidFill>
                <a:latin typeface="Times New Roman" pitchFamily="18" charset="0"/>
              </a:rPr>
              <a:t>страха. Секретный </a:t>
            </a:r>
            <a:r>
              <a:rPr lang="ru-RU" sz="2400" b="1" dirty="0">
                <a:solidFill>
                  <a:srgbClr val="FFFF99"/>
                </a:solidFill>
                <a:latin typeface="Times New Roman" pitchFamily="18" charset="0"/>
              </a:rPr>
              <a:t>отдел НКВД настигал своих жертв даже за границей -в 1940 г.в Мексике был убит Л.Троцкий.</a:t>
            </a:r>
          </a:p>
        </p:txBody>
      </p:sp>
      <p:pic>
        <p:nvPicPr>
          <p:cNvPr id="27652" name="Picture 4"/>
          <p:cNvPicPr>
            <a:picLocks noChangeAspect="1" noChangeArrowheads="1"/>
          </p:cNvPicPr>
          <p:nvPr/>
        </p:nvPicPr>
        <p:blipFill>
          <a:blip r:embed="rId3" cstate="print"/>
          <a:srcRect/>
          <a:stretch>
            <a:fillRect/>
          </a:stretch>
        </p:blipFill>
        <p:spPr bwMode="auto">
          <a:xfrm>
            <a:off x="0" y="0"/>
            <a:ext cx="1271588" cy="6858000"/>
          </a:xfrm>
          <a:prstGeom prst="rect">
            <a:avLst/>
          </a:prstGeom>
          <a:noFill/>
          <a:ln w="9525">
            <a:noFill/>
            <a:miter lim="800000"/>
            <a:headEnd/>
            <a:tailEnd/>
          </a:ln>
          <a:effectLst/>
        </p:spPr>
      </p:pic>
      <p:sp>
        <p:nvSpPr>
          <p:cNvPr id="27653" name="Rectangle 5"/>
          <p:cNvSpPr>
            <a:spLocks noChangeArrowheads="1"/>
          </p:cNvSpPr>
          <p:nvPr/>
        </p:nvSpPr>
        <p:spPr bwMode="auto">
          <a:xfrm>
            <a:off x="1368425" y="44450"/>
            <a:ext cx="7667625" cy="433388"/>
          </a:xfrm>
          <a:prstGeom prst="rect">
            <a:avLst/>
          </a:prstGeom>
          <a:solidFill>
            <a:srgbClr val="990033"/>
          </a:solidFill>
          <a:ln w="76200">
            <a:solidFill>
              <a:schemeClr val="bg1"/>
            </a:solidFill>
            <a:miter lim="800000"/>
            <a:headEnd/>
            <a:tailEnd/>
          </a:ln>
          <a:effectLst/>
        </p:spPr>
        <p:txBody>
          <a:bodyPr wrap="none" anchor="ctr"/>
          <a:lstStyle/>
          <a:p>
            <a:pPr algn="ctr">
              <a:spcBef>
                <a:spcPct val="20000"/>
              </a:spcBef>
            </a:pPr>
            <a:r>
              <a:rPr lang="ru-RU" sz="3200">
                <a:solidFill>
                  <a:srgbClr val="FFCC00"/>
                </a:solidFill>
                <a:latin typeface="Monotype Corsiva" pitchFamily="66" charset="0"/>
              </a:rPr>
              <a:t>5.Показательные судебные процессы.</a:t>
            </a:r>
          </a:p>
        </p:txBody>
      </p:sp>
      <p:sp>
        <p:nvSpPr>
          <p:cNvPr id="27654" name="Text Box 6"/>
          <p:cNvSpPr txBox="1">
            <a:spLocks noChangeArrowheads="1"/>
          </p:cNvSpPr>
          <p:nvPr/>
        </p:nvSpPr>
        <p:spPr bwMode="auto">
          <a:xfrm>
            <a:off x="3705225" y="5043488"/>
            <a:ext cx="1227138" cy="473075"/>
          </a:xfrm>
          <a:prstGeom prst="rect">
            <a:avLst/>
          </a:prstGeom>
          <a:solidFill>
            <a:srgbClr val="FFCCFF"/>
          </a:solidFill>
          <a:ln w="76200">
            <a:solidFill>
              <a:schemeClr val="bg1"/>
            </a:solidFill>
            <a:miter lim="800000"/>
            <a:headEnd/>
            <a:tailEnd/>
          </a:ln>
          <a:effectLst/>
        </p:spPr>
        <p:txBody>
          <a:bodyPr wrap="none">
            <a:spAutoFit/>
          </a:bodyPr>
          <a:lstStyle/>
          <a:p>
            <a:pPr algn="ctr"/>
            <a:r>
              <a:rPr lang="ru-RU" sz="2000">
                <a:solidFill>
                  <a:srgbClr val="990033"/>
                </a:solidFill>
              </a:rPr>
              <a:t>К.Радек</a:t>
            </a:r>
          </a:p>
        </p:txBody>
      </p:sp>
      <p:sp>
        <p:nvSpPr>
          <p:cNvPr id="27657" name="Text Box 9"/>
          <p:cNvSpPr txBox="1">
            <a:spLocks noChangeArrowheads="1"/>
          </p:cNvSpPr>
          <p:nvPr/>
        </p:nvSpPr>
        <p:spPr bwMode="auto">
          <a:xfrm>
            <a:off x="1520825" y="1714500"/>
            <a:ext cx="1331913" cy="777875"/>
          </a:xfrm>
          <a:prstGeom prst="rect">
            <a:avLst/>
          </a:prstGeom>
          <a:solidFill>
            <a:srgbClr val="FFCCFF"/>
          </a:solidFill>
          <a:ln w="76200">
            <a:solidFill>
              <a:schemeClr val="bg1"/>
            </a:solidFill>
            <a:miter lim="800000"/>
            <a:headEnd/>
            <a:tailEnd/>
          </a:ln>
          <a:effectLst/>
        </p:spPr>
        <p:txBody>
          <a:bodyPr wrap="none">
            <a:spAutoFit/>
          </a:bodyPr>
          <a:lstStyle/>
          <a:p>
            <a:pPr algn="ctr"/>
            <a:r>
              <a:rPr lang="ru-RU" sz="2000">
                <a:solidFill>
                  <a:srgbClr val="990033"/>
                </a:solidFill>
              </a:rPr>
              <a:t>Н.И.</a:t>
            </a:r>
          </a:p>
          <a:p>
            <a:pPr algn="ctr"/>
            <a:r>
              <a:rPr lang="ru-RU" sz="2000">
                <a:solidFill>
                  <a:srgbClr val="990033"/>
                </a:solidFill>
              </a:rPr>
              <a:t>Бухарин</a:t>
            </a:r>
          </a:p>
        </p:txBody>
      </p:sp>
      <p:pic>
        <p:nvPicPr>
          <p:cNvPr id="27660" name="Picture 12" descr="Рисунок3"/>
          <p:cNvPicPr>
            <a:picLocks noChangeAspect="1" noChangeArrowheads="1"/>
          </p:cNvPicPr>
          <p:nvPr/>
        </p:nvPicPr>
        <p:blipFill>
          <a:blip r:embed="rId4" cstate="print">
            <a:lum bright="6000" contrast="12000"/>
          </a:blip>
          <a:srcRect/>
          <a:stretch>
            <a:fillRect/>
          </a:stretch>
        </p:blipFill>
        <p:spPr bwMode="auto">
          <a:xfrm>
            <a:off x="3149600" y="692150"/>
            <a:ext cx="1709738" cy="2416175"/>
          </a:xfrm>
          <a:prstGeom prst="rect">
            <a:avLst/>
          </a:prstGeom>
          <a:noFill/>
          <a:ln w="76200">
            <a:solidFill>
              <a:schemeClr val="bg1"/>
            </a:solidFill>
            <a:miter lim="800000"/>
            <a:headEnd/>
            <a:tailEnd/>
          </a:ln>
        </p:spPr>
      </p:pic>
      <p:pic>
        <p:nvPicPr>
          <p:cNvPr id="27661" name="Picture 13" descr="Рисунок4"/>
          <p:cNvPicPr>
            <a:picLocks noChangeAspect="1" noChangeArrowheads="1"/>
          </p:cNvPicPr>
          <p:nvPr/>
        </p:nvPicPr>
        <p:blipFill>
          <a:blip r:embed="rId5" cstate="print">
            <a:lum bright="6000" contrast="24000"/>
          </a:blip>
          <a:srcRect/>
          <a:stretch>
            <a:fillRect/>
          </a:stretch>
        </p:blipFill>
        <p:spPr bwMode="auto">
          <a:xfrm>
            <a:off x="1592263" y="4021138"/>
            <a:ext cx="1827212" cy="2432050"/>
          </a:xfrm>
          <a:prstGeom prst="rect">
            <a:avLst/>
          </a:prstGeom>
          <a:noFill/>
          <a:ln w="76200">
            <a:solidFill>
              <a:schemeClr val="bg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descr="Розовая тисненая бумага"/>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a:effectLst/>
        </p:spPr>
        <p:txBody>
          <a:bodyPr wrap="none" anchor="ctr"/>
          <a:lstStyle/>
          <a:p>
            <a:pPr algn="ctr"/>
            <a:endParaRPr lang="ru-RU" b="0"/>
          </a:p>
        </p:txBody>
      </p:sp>
      <p:sp>
        <p:nvSpPr>
          <p:cNvPr id="16387" name="Rectangle 3"/>
          <p:cNvSpPr>
            <a:spLocks noGrp="1" noChangeArrowheads="1"/>
          </p:cNvSpPr>
          <p:nvPr>
            <p:ph type="body" sz="half" idx="2"/>
          </p:nvPr>
        </p:nvSpPr>
        <p:spPr>
          <a:xfrm>
            <a:off x="5148263" y="476250"/>
            <a:ext cx="3960812" cy="6337300"/>
          </a:xfrm>
          <a:gradFill rotWithShape="1">
            <a:gsLst>
              <a:gs pos="0">
                <a:srgbClr val="993366">
                  <a:gamma/>
                  <a:shade val="46275"/>
                  <a:invGamma/>
                </a:srgbClr>
              </a:gs>
              <a:gs pos="50000">
                <a:srgbClr val="993366"/>
              </a:gs>
              <a:gs pos="100000">
                <a:srgbClr val="993366">
                  <a:gamma/>
                  <a:shade val="46275"/>
                  <a:invGamma/>
                </a:srgbClr>
              </a:gs>
            </a:gsLst>
            <a:lin ang="5400000" scaled="1"/>
          </a:gradFill>
          <a:ln w="76200">
            <a:solidFill>
              <a:schemeClr val="bg1"/>
            </a:solidFill>
          </a:ln>
        </p:spPr>
        <p:txBody>
          <a:bodyPr/>
          <a:lstStyle/>
          <a:p>
            <a:pPr>
              <a:lnSpc>
                <a:spcPct val="80000"/>
              </a:lnSpc>
              <a:buFontTx/>
              <a:buNone/>
            </a:pPr>
            <a:r>
              <a:rPr lang="ru-RU" sz="2400" b="1" dirty="0">
                <a:solidFill>
                  <a:srgbClr val="FFFF99"/>
                </a:solidFill>
                <a:latin typeface="Times New Roman" pitchFamily="18" charset="0"/>
              </a:rPr>
              <a:t>«Большой террор» был призван снять </a:t>
            </a:r>
            <a:r>
              <a:rPr lang="ru-RU" sz="2400" b="1" dirty="0" err="1">
                <a:solidFill>
                  <a:srgbClr val="FFFF99"/>
                </a:solidFill>
                <a:latin typeface="Times New Roman" pitchFamily="18" charset="0"/>
              </a:rPr>
              <a:t>социаль</a:t>
            </a:r>
            <a:r>
              <a:rPr lang="ru-RU" sz="2400" b="1" dirty="0">
                <a:solidFill>
                  <a:srgbClr val="FFFF99"/>
                </a:solidFill>
                <a:latin typeface="Times New Roman" pitchFamily="18" charset="0"/>
              </a:rPr>
              <a:t>- </a:t>
            </a:r>
            <a:r>
              <a:rPr lang="ru-RU" sz="2400" b="1" dirty="0" err="1">
                <a:solidFill>
                  <a:srgbClr val="FFFF99"/>
                </a:solidFill>
                <a:latin typeface="Times New Roman" pitchFamily="18" charset="0"/>
              </a:rPr>
              <a:t>ную</a:t>
            </a:r>
            <a:r>
              <a:rPr lang="ru-RU" sz="2400" b="1" dirty="0">
                <a:solidFill>
                  <a:srgbClr val="FFFF99"/>
                </a:solidFill>
                <a:latin typeface="Times New Roman" pitchFamily="18" charset="0"/>
              </a:rPr>
              <a:t> напряженность, вы званную неудачами эко </a:t>
            </a:r>
            <a:r>
              <a:rPr lang="ru-RU" sz="2400" b="1" dirty="0" err="1">
                <a:solidFill>
                  <a:srgbClr val="FFFF99"/>
                </a:solidFill>
                <a:latin typeface="Times New Roman" pitchFamily="18" charset="0"/>
              </a:rPr>
              <a:t>номических</a:t>
            </a:r>
            <a:r>
              <a:rPr lang="ru-RU" sz="2400" b="1" dirty="0">
                <a:solidFill>
                  <a:srgbClr val="FFFF99"/>
                </a:solidFill>
                <a:latin typeface="Times New Roman" pitchFamily="18" charset="0"/>
              </a:rPr>
              <a:t> и </a:t>
            </a:r>
            <a:r>
              <a:rPr lang="ru-RU" sz="2400" b="1" dirty="0" err="1">
                <a:solidFill>
                  <a:srgbClr val="FFFF99"/>
                </a:solidFill>
                <a:latin typeface="Times New Roman" pitchFamily="18" charset="0"/>
              </a:rPr>
              <a:t>полити-ческих</a:t>
            </a:r>
            <a:r>
              <a:rPr lang="ru-RU" sz="2400" b="1" dirty="0">
                <a:solidFill>
                  <a:srgbClr val="FFFF99"/>
                </a:solidFill>
                <a:latin typeface="Times New Roman" pitchFamily="18" charset="0"/>
              </a:rPr>
              <a:t> решений </a:t>
            </a:r>
            <a:r>
              <a:rPr lang="ru-RU" sz="2400" b="1" dirty="0" err="1">
                <a:solidFill>
                  <a:srgbClr val="FFFF99"/>
                </a:solidFill>
                <a:latin typeface="Times New Roman" pitchFamily="18" charset="0"/>
              </a:rPr>
              <a:t>руко-водства.Этой</a:t>
            </a:r>
            <a:r>
              <a:rPr lang="ru-RU" sz="2400" b="1" dirty="0">
                <a:solidFill>
                  <a:srgbClr val="FFFF99"/>
                </a:solidFill>
                <a:latin typeface="Times New Roman" pitchFamily="18" charset="0"/>
              </a:rPr>
              <a:t> же цели соответствовала </a:t>
            </a:r>
            <a:r>
              <a:rPr lang="ru-RU" sz="2400" b="1" dirty="0" err="1">
                <a:solidFill>
                  <a:srgbClr val="FFFF99"/>
                </a:solidFill>
                <a:latin typeface="Times New Roman" pitchFamily="18" charset="0"/>
              </a:rPr>
              <a:t>Кон-ституция</a:t>
            </a:r>
            <a:r>
              <a:rPr lang="ru-RU" sz="2400" b="1" dirty="0">
                <a:solidFill>
                  <a:srgbClr val="FFFF99"/>
                </a:solidFill>
                <a:latin typeface="Times New Roman" pitchFamily="18" charset="0"/>
              </a:rPr>
              <a:t> принятая 5 де </a:t>
            </a:r>
            <a:r>
              <a:rPr lang="ru-RU" sz="2400" b="1" dirty="0" err="1">
                <a:solidFill>
                  <a:srgbClr val="FFFF99"/>
                </a:solidFill>
                <a:latin typeface="Times New Roman" pitchFamily="18" charset="0"/>
              </a:rPr>
              <a:t>кабря</a:t>
            </a:r>
            <a:r>
              <a:rPr lang="ru-RU" sz="2400" b="1" dirty="0">
                <a:solidFill>
                  <a:srgbClr val="FFFF99"/>
                </a:solidFill>
                <a:latin typeface="Times New Roman" pitchFamily="18" charset="0"/>
              </a:rPr>
              <a:t> 1936 г.Она </a:t>
            </a:r>
            <a:r>
              <a:rPr lang="ru-RU" sz="2400" b="1" dirty="0" err="1">
                <a:solidFill>
                  <a:srgbClr val="FFFF99"/>
                </a:solidFill>
                <a:latin typeface="Times New Roman" pitchFamily="18" charset="0"/>
              </a:rPr>
              <a:t>прово</a:t>
            </a:r>
            <a:r>
              <a:rPr lang="ru-RU" sz="2400" b="1" dirty="0">
                <a:solidFill>
                  <a:srgbClr val="FFFF99"/>
                </a:solidFill>
                <a:latin typeface="Times New Roman" pitchFamily="18" charset="0"/>
              </a:rPr>
              <a:t> </a:t>
            </a:r>
            <a:r>
              <a:rPr lang="ru-RU" sz="2400" b="1" dirty="0" err="1">
                <a:solidFill>
                  <a:srgbClr val="FFFF99"/>
                </a:solidFill>
                <a:latin typeface="Times New Roman" pitchFamily="18" charset="0"/>
              </a:rPr>
              <a:t>зглашала</a:t>
            </a:r>
            <a:r>
              <a:rPr lang="ru-RU" sz="2400" b="1" dirty="0">
                <a:solidFill>
                  <a:srgbClr val="FFFF99"/>
                </a:solidFill>
                <a:latin typeface="Times New Roman" pitchFamily="18" charset="0"/>
              </a:rPr>
              <a:t> </a:t>
            </a:r>
            <a:r>
              <a:rPr lang="ru-RU" sz="2400" b="1" dirty="0" err="1">
                <a:solidFill>
                  <a:srgbClr val="FFFF99"/>
                </a:solidFill>
                <a:latin typeface="Times New Roman" pitchFamily="18" charset="0"/>
              </a:rPr>
              <a:t>демократиче-ские</a:t>
            </a:r>
            <a:r>
              <a:rPr lang="ru-RU" sz="2400" b="1" dirty="0">
                <a:solidFill>
                  <a:srgbClr val="FFFF99"/>
                </a:solidFill>
                <a:latin typeface="Times New Roman" pitchFamily="18" charset="0"/>
              </a:rPr>
              <a:t> права и свободы и маскировала </a:t>
            </a:r>
            <a:r>
              <a:rPr lang="ru-RU" sz="2400" b="1" dirty="0" err="1">
                <a:solidFill>
                  <a:srgbClr val="FFFF99"/>
                </a:solidFill>
                <a:latin typeface="Times New Roman" pitchFamily="18" charset="0"/>
              </a:rPr>
              <a:t>тоталита-рный</a:t>
            </a:r>
            <a:r>
              <a:rPr lang="ru-RU" sz="2400" b="1" dirty="0">
                <a:solidFill>
                  <a:srgbClr val="FFFF99"/>
                </a:solidFill>
                <a:latin typeface="Times New Roman" pitchFamily="18" charset="0"/>
              </a:rPr>
              <a:t> режим. </a:t>
            </a:r>
            <a:r>
              <a:rPr lang="ru-RU" sz="2400" b="1" dirty="0" err="1">
                <a:solidFill>
                  <a:srgbClr val="FFFF99"/>
                </a:solidFill>
                <a:latin typeface="Times New Roman" pitchFamily="18" charset="0"/>
              </a:rPr>
              <a:t>Конститу-ция</a:t>
            </a:r>
            <a:r>
              <a:rPr lang="ru-RU" sz="2400" b="1" dirty="0">
                <a:solidFill>
                  <a:srgbClr val="FFFF99"/>
                </a:solidFill>
                <a:latin typeface="Times New Roman" pitchFamily="18" charset="0"/>
              </a:rPr>
              <a:t> провозгласила </a:t>
            </a:r>
            <a:r>
              <a:rPr lang="ru-RU" sz="2400" b="1" dirty="0" err="1">
                <a:solidFill>
                  <a:srgbClr val="FFFF99"/>
                </a:solidFill>
                <a:latin typeface="Times New Roman" pitchFamily="18" charset="0"/>
              </a:rPr>
              <a:t>пос-троение</a:t>
            </a:r>
            <a:r>
              <a:rPr lang="ru-RU" sz="2400" b="1" dirty="0">
                <a:solidFill>
                  <a:srgbClr val="FFFF99"/>
                </a:solidFill>
                <a:latin typeface="Times New Roman" pitchFamily="18" charset="0"/>
              </a:rPr>
              <a:t> в СССР </a:t>
            </a:r>
            <a:r>
              <a:rPr lang="ru-RU" sz="2400" b="1" dirty="0" err="1">
                <a:solidFill>
                  <a:srgbClr val="FFFF99"/>
                </a:solidFill>
                <a:latin typeface="Times New Roman" pitchFamily="18" charset="0"/>
              </a:rPr>
              <a:t>социа-лизма</a:t>
            </a:r>
            <a:r>
              <a:rPr lang="ru-RU" sz="2400" b="1" dirty="0">
                <a:solidFill>
                  <a:srgbClr val="FFFF99"/>
                </a:solidFill>
                <a:latin typeface="Times New Roman" pitchFamily="18" charset="0"/>
              </a:rPr>
              <a:t> и создание </a:t>
            </a:r>
            <a:r>
              <a:rPr lang="ru-RU" sz="2400" b="1" dirty="0" err="1">
                <a:solidFill>
                  <a:srgbClr val="FFFF99"/>
                </a:solidFill>
                <a:latin typeface="Times New Roman" pitchFamily="18" charset="0"/>
              </a:rPr>
              <a:t>госу-дарственной</a:t>
            </a:r>
            <a:r>
              <a:rPr lang="ru-RU" sz="2400" b="1" dirty="0">
                <a:solidFill>
                  <a:srgbClr val="FFFF99"/>
                </a:solidFill>
                <a:latin typeface="Times New Roman" pitchFamily="18" charset="0"/>
              </a:rPr>
              <a:t> и </a:t>
            </a:r>
            <a:r>
              <a:rPr lang="ru-RU" sz="2400" b="1" dirty="0" err="1">
                <a:solidFill>
                  <a:srgbClr val="FFFF99"/>
                </a:solidFill>
                <a:latin typeface="Times New Roman" pitchFamily="18" charset="0"/>
              </a:rPr>
              <a:t>колхоз-но-кооперативной</a:t>
            </a:r>
            <a:r>
              <a:rPr lang="ru-RU" sz="2400" b="1" dirty="0">
                <a:solidFill>
                  <a:srgbClr val="FFFF99"/>
                </a:solidFill>
                <a:latin typeface="Times New Roman" pitchFamily="18" charset="0"/>
              </a:rPr>
              <a:t> </a:t>
            </a:r>
            <a:r>
              <a:rPr lang="ru-RU" sz="2400" b="1" dirty="0" err="1" smtClean="0">
                <a:solidFill>
                  <a:srgbClr val="FFFF99"/>
                </a:solidFill>
                <a:latin typeface="Times New Roman" pitchFamily="18" charset="0"/>
              </a:rPr>
              <a:t>соб-ственности</a:t>
            </a:r>
            <a:r>
              <a:rPr lang="ru-RU" sz="2400" b="1" dirty="0" smtClean="0">
                <a:solidFill>
                  <a:srgbClr val="FFFF99"/>
                </a:solidFill>
                <a:latin typeface="Times New Roman" pitchFamily="18" charset="0"/>
              </a:rPr>
              <a:t> на </a:t>
            </a:r>
            <a:r>
              <a:rPr lang="ru-RU" sz="2400" b="1" dirty="0">
                <a:solidFill>
                  <a:srgbClr val="FFFF99"/>
                </a:solidFill>
                <a:latin typeface="Times New Roman" pitchFamily="18" charset="0"/>
              </a:rPr>
              <a:t>средства производства.</a:t>
            </a:r>
          </a:p>
        </p:txBody>
      </p:sp>
      <p:pic>
        <p:nvPicPr>
          <p:cNvPr id="16388" name="Picture 4"/>
          <p:cNvPicPr>
            <a:picLocks noChangeAspect="1" noChangeArrowheads="1"/>
          </p:cNvPicPr>
          <p:nvPr/>
        </p:nvPicPr>
        <p:blipFill>
          <a:blip r:embed="rId3" cstate="print"/>
          <a:srcRect/>
          <a:stretch>
            <a:fillRect/>
          </a:stretch>
        </p:blipFill>
        <p:spPr bwMode="auto">
          <a:xfrm>
            <a:off x="0" y="0"/>
            <a:ext cx="1271588" cy="6858000"/>
          </a:xfrm>
          <a:prstGeom prst="rect">
            <a:avLst/>
          </a:prstGeom>
          <a:noFill/>
          <a:ln w="9525">
            <a:noFill/>
            <a:miter lim="800000"/>
            <a:headEnd/>
            <a:tailEnd/>
          </a:ln>
          <a:effectLst/>
        </p:spPr>
      </p:pic>
      <p:sp>
        <p:nvSpPr>
          <p:cNvPr id="16389" name="Rectangle 5"/>
          <p:cNvSpPr>
            <a:spLocks noChangeArrowheads="1"/>
          </p:cNvSpPr>
          <p:nvPr/>
        </p:nvSpPr>
        <p:spPr bwMode="auto">
          <a:xfrm>
            <a:off x="1368425" y="44450"/>
            <a:ext cx="7667625" cy="433388"/>
          </a:xfrm>
          <a:prstGeom prst="rect">
            <a:avLst/>
          </a:prstGeom>
          <a:solidFill>
            <a:srgbClr val="990033"/>
          </a:solidFill>
          <a:ln w="76200">
            <a:solidFill>
              <a:schemeClr val="bg1"/>
            </a:solidFill>
            <a:miter lim="800000"/>
            <a:headEnd/>
            <a:tailEnd/>
          </a:ln>
          <a:effectLst/>
        </p:spPr>
        <p:txBody>
          <a:bodyPr wrap="none" anchor="ctr"/>
          <a:lstStyle/>
          <a:p>
            <a:pPr algn="ctr">
              <a:spcBef>
                <a:spcPct val="20000"/>
              </a:spcBef>
            </a:pPr>
            <a:r>
              <a:rPr lang="ru-RU" sz="3200">
                <a:solidFill>
                  <a:srgbClr val="FFCC00"/>
                </a:solidFill>
                <a:latin typeface="Monotype Corsiva" pitchFamily="66" charset="0"/>
              </a:rPr>
              <a:t>6.Конституция «победившего социализма».</a:t>
            </a:r>
          </a:p>
        </p:txBody>
      </p:sp>
      <p:sp>
        <p:nvSpPr>
          <p:cNvPr id="16390" name="Text Box 6"/>
          <p:cNvSpPr txBox="1">
            <a:spLocks noChangeArrowheads="1"/>
          </p:cNvSpPr>
          <p:nvPr/>
        </p:nvSpPr>
        <p:spPr bwMode="auto">
          <a:xfrm>
            <a:off x="2270125" y="5805488"/>
            <a:ext cx="1870075" cy="777875"/>
          </a:xfrm>
          <a:prstGeom prst="rect">
            <a:avLst/>
          </a:prstGeom>
          <a:solidFill>
            <a:srgbClr val="FFCCFF"/>
          </a:solidFill>
          <a:ln w="76200">
            <a:solidFill>
              <a:schemeClr val="bg1"/>
            </a:solidFill>
            <a:miter lim="800000"/>
            <a:headEnd/>
            <a:tailEnd/>
          </a:ln>
          <a:effectLst/>
        </p:spPr>
        <p:txBody>
          <a:bodyPr wrap="none">
            <a:spAutoFit/>
          </a:bodyPr>
          <a:lstStyle/>
          <a:p>
            <a:pPr algn="ctr"/>
            <a:r>
              <a:rPr lang="ru-RU" sz="2000">
                <a:solidFill>
                  <a:srgbClr val="990033"/>
                </a:solidFill>
              </a:rPr>
              <a:t>Конституция</a:t>
            </a:r>
          </a:p>
          <a:p>
            <a:pPr algn="ctr"/>
            <a:r>
              <a:rPr lang="ru-RU" sz="2000">
                <a:solidFill>
                  <a:srgbClr val="990033"/>
                </a:solidFill>
              </a:rPr>
              <a:t>1936 года.</a:t>
            </a:r>
          </a:p>
        </p:txBody>
      </p:sp>
      <p:pic>
        <p:nvPicPr>
          <p:cNvPr id="16395" name="Picture 11" descr="Рисунок2"/>
          <p:cNvPicPr>
            <a:picLocks noChangeAspect="1" noChangeArrowheads="1"/>
          </p:cNvPicPr>
          <p:nvPr/>
        </p:nvPicPr>
        <p:blipFill>
          <a:blip r:embed="rId4" cstate="print"/>
          <a:srcRect/>
          <a:stretch>
            <a:fillRect/>
          </a:stretch>
        </p:blipFill>
        <p:spPr bwMode="auto">
          <a:xfrm>
            <a:off x="1425575" y="949325"/>
            <a:ext cx="3578225" cy="4567238"/>
          </a:xfrm>
          <a:prstGeom prst="rect">
            <a:avLst/>
          </a:prstGeom>
          <a:noFill/>
          <a:ln w="76200">
            <a:solidFill>
              <a:schemeClr val="bg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descr="Розовая тисненая бумага"/>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a:effectLst/>
        </p:spPr>
        <p:txBody>
          <a:bodyPr wrap="none" anchor="ctr"/>
          <a:lstStyle/>
          <a:p>
            <a:pPr algn="ctr"/>
            <a:endParaRPr lang="ru-RU" b="0"/>
          </a:p>
        </p:txBody>
      </p:sp>
      <p:sp>
        <p:nvSpPr>
          <p:cNvPr id="26627" name="Rectangle 3"/>
          <p:cNvSpPr>
            <a:spLocks noGrp="1" noChangeArrowheads="1"/>
          </p:cNvSpPr>
          <p:nvPr>
            <p:ph type="body" sz="half" idx="2"/>
          </p:nvPr>
        </p:nvSpPr>
        <p:spPr>
          <a:xfrm>
            <a:off x="1331913" y="3500438"/>
            <a:ext cx="7777162" cy="3313112"/>
          </a:xfrm>
          <a:gradFill rotWithShape="1">
            <a:gsLst>
              <a:gs pos="0">
                <a:srgbClr val="993366">
                  <a:gamma/>
                  <a:shade val="46275"/>
                  <a:invGamma/>
                </a:srgbClr>
              </a:gs>
              <a:gs pos="50000">
                <a:srgbClr val="993366"/>
              </a:gs>
              <a:gs pos="100000">
                <a:srgbClr val="993366">
                  <a:gamma/>
                  <a:shade val="46275"/>
                  <a:invGamma/>
                </a:srgbClr>
              </a:gs>
            </a:gsLst>
            <a:lin ang="5400000" scaled="1"/>
          </a:gradFill>
          <a:ln w="76200">
            <a:solidFill>
              <a:schemeClr val="bg1"/>
            </a:solidFill>
          </a:ln>
        </p:spPr>
        <p:txBody>
          <a:bodyPr/>
          <a:lstStyle/>
          <a:p>
            <a:pPr>
              <a:lnSpc>
                <a:spcPct val="90000"/>
              </a:lnSpc>
              <a:buFontTx/>
              <a:buNone/>
            </a:pPr>
            <a:r>
              <a:rPr lang="ru-RU" sz="2400" b="1">
                <a:solidFill>
                  <a:srgbClr val="FFFF99"/>
                </a:solidFill>
                <a:latin typeface="Times New Roman" pitchFamily="18" charset="0"/>
              </a:rPr>
              <a:t>Политической основой государства объявлялись Со-веты,а государственной идеологией-марксизм-ле-нинизм.Высшим органом государства становился Верховный Совет.В состав СССР входило 11 союз-ных республик.</a:t>
            </a:r>
          </a:p>
          <a:p>
            <a:pPr>
              <a:lnSpc>
                <a:spcPct val="90000"/>
              </a:lnSpc>
              <a:buFontTx/>
              <a:buNone/>
            </a:pPr>
            <a:r>
              <a:rPr lang="ru-RU" sz="2400" b="1">
                <a:solidFill>
                  <a:srgbClr val="FFFF99"/>
                </a:solidFill>
                <a:latin typeface="Times New Roman" pitchFamily="18" charset="0"/>
              </a:rPr>
              <a:t>В реальной жизни большинство норм Конституции не выполнялись, а «сталинский социализм» имел весьма отдаленное сходство с тем, о чем писал К. Маркс.</a:t>
            </a:r>
          </a:p>
        </p:txBody>
      </p:sp>
      <p:pic>
        <p:nvPicPr>
          <p:cNvPr id="26628" name="Picture 4"/>
          <p:cNvPicPr>
            <a:picLocks noChangeAspect="1" noChangeArrowheads="1"/>
          </p:cNvPicPr>
          <p:nvPr/>
        </p:nvPicPr>
        <p:blipFill>
          <a:blip r:embed="rId3" cstate="print"/>
          <a:srcRect/>
          <a:stretch>
            <a:fillRect/>
          </a:stretch>
        </p:blipFill>
        <p:spPr bwMode="auto">
          <a:xfrm>
            <a:off x="0" y="0"/>
            <a:ext cx="1271588" cy="6858000"/>
          </a:xfrm>
          <a:prstGeom prst="rect">
            <a:avLst/>
          </a:prstGeom>
          <a:noFill/>
          <a:ln w="9525">
            <a:noFill/>
            <a:miter lim="800000"/>
            <a:headEnd/>
            <a:tailEnd/>
          </a:ln>
          <a:effectLst/>
        </p:spPr>
      </p:pic>
      <p:sp>
        <p:nvSpPr>
          <p:cNvPr id="26629" name="Rectangle 5"/>
          <p:cNvSpPr>
            <a:spLocks noChangeArrowheads="1"/>
          </p:cNvSpPr>
          <p:nvPr/>
        </p:nvSpPr>
        <p:spPr bwMode="auto">
          <a:xfrm>
            <a:off x="1368425" y="44450"/>
            <a:ext cx="7667625" cy="433388"/>
          </a:xfrm>
          <a:prstGeom prst="rect">
            <a:avLst/>
          </a:prstGeom>
          <a:solidFill>
            <a:srgbClr val="990033"/>
          </a:solidFill>
          <a:ln w="76200">
            <a:solidFill>
              <a:schemeClr val="bg1"/>
            </a:solidFill>
            <a:miter lim="800000"/>
            <a:headEnd/>
            <a:tailEnd/>
          </a:ln>
          <a:effectLst/>
        </p:spPr>
        <p:txBody>
          <a:bodyPr wrap="none" anchor="ctr"/>
          <a:lstStyle/>
          <a:p>
            <a:pPr algn="ctr">
              <a:spcBef>
                <a:spcPct val="20000"/>
              </a:spcBef>
            </a:pPr>
            <a:r>
              <a:rPr lang="ru-RU" sz="3200">
                <a:solidFill>
                  <a:srgbClr val="FFCC00"/>
                </a:solidFill>
                <a:latin typeface="Monotype Corsiva" pitchFamily="66" charset="0"/>
              </a:rPr>
              <a:t>6.Конституция «победившего социализма».</a:t>
            </a:r>
          </a:p>
        </p:txBody>
      </p:sp>
      <p:sp>
        <p:nvSpPr>
          <p:cNvPr id="26630" name="Text Box 6"/>
          <p:cNvSpPr txBox="1">
            <a:spLocks noChangeArrowheads="1"/>
          </p:cNvSpPr>
          <p:nvPr/>
        </p:nvSpPr>
        <p:spPr bwMode="auto">
          <a:xfrm>
            <a:off x="2033588" y="1628775"/>
            <a:ext cx="1530350" cy="777875"/>
          </a:xfrm>
          <a:prstGeom prst="rect">
            <a:avLst/>
          </a:prstGeom>
          <a:solidFill>
            <a:srgbClr val="FFCCFF"/>
          </a:solidFill>
          <a:ln w="76200">
            <a:solidFill>
              <a:schemeClr val="bg1"/>
            </a:solidFill>
            <a:miter lim="800000"/>
            <a:headEnd/>
            <a:tailEnd/>
          </a:ln>
          <a:effectLst/>
        </p:spPr>
        <p:txBody>
          <a:bodyPr wrap="none">
            <a:spAutoFit/>
          </a:bodyPr>
          <a:lstStyle/>
          <a:p>
            <a:pPr algn="ctr"/>
            <a:r>
              <a:rPr lang="ru-RU" sz="2000">
                <a:solidFill>
                  <a:srgbClr val="990033"/>
                </a:solidFill>
              </a:rPr>
              <a:t>Плакат </a:t>
            </a:r>
          </a:p>
          <a:p>
            <a:pPr algn="ctr"/>
            <a:r>
              <a:rPr lang="ru-RU" sz="2000">
                <a:solidFill>
                  <a:srgbClr val="990033"/>
                </a:solidFill>
              </a:rPr>
              <a:t>1936 года.</a:t>
            </a:r>
          </a:p>
        </p:txBody>
      </p:sp>
      <p:pic>
        <p:nvPicPr>
          <p:cNvPr id="26633" name="Picture 9" descr="Рисунок1"/>
          <p:cNvPicPr>
            <a:picLocks noChangeAspect="1" noChangeArrowheads="1"/>
          </p:cNvPicPr>
          <p:nvPr/>
        </p:nvPicPr>
        <p:blipFill>
          <a:blip r:embed="rId4" cstate="print">
            <a:lum bright="6000" contrast="36000"/>
          </a:blip>
          <a:srcRect/>
          <a:stretch>
            <a:fillRect/>
          </a:stretch>
        </p:blipFill>
        <p:spPr bwMode="auto">
          <a:xfrm>
            <a:off x="4283075" y="571500"/>
            <a:ext cx="4392613" cy="2874963"/>
          </a:xfrm>
          <a:prstGeom prst="rect">
            <a:avLst/>
          </a:prstGeom>
          <a:noFill/>
          <a:ln w="76200">
            <a:solidFill>
              <a:schemeClr val="bg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descr="Розовая тисненая бумага"/>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a:effectLst/>
        </p:spPr>
        <p:txBody>
          <a:bodyPr wrap="none" anchor="ctr"/>
          <a:lstStyle/>
          <a:p>
            <a:pPr algn="ctr"/>
            <a:endParaRPr lang="ru-RU" b="0"/>
          </a:p>
        </p:txBody>
      </p:sp>
      <p:sp>
        <p:nvSpPr>
          <p:cNvPr id="9219" name="Rectangle 3"/>
          <p:cNvSpPr>
            <a:spLocks noGrp="1" noChangeArrowheads="1"/>
          </p:cNvSpPr>
          <p:nvPr>
            <p:ph type="body" sz="half" idx="2"/>
          </p:nvPr>
        </p:nvSpPr>
        <p:spPr>
          <a:xfrm>
            <a:off x="1404938" y="1052513"/>
            <a:ext cx="7704137" cy="5616575"/>
          </a:xfrm>
          <a:gradFill rotWithShape="1">
            <a:gsLst>
              <a:gs pos="0">
                <a:srgbClr val="993366">
                  <a:gamma/>
                  <a:shade val="46275"/>
                  <a:invGamma/>
                </a:srgbClr>
              </a:gs>
              <a:gs pos="50000">
                <a:srgbClr val="993366"/>
              </a:gs>
              <a:gs pos="100000">
                <a:srgbClr val="993366">
                  <a:gamma/>
                  <a:shade val="46275"/>
                  <a:invGamma/>
                </a:srgbClr>
              </a:gs>
            </a:gsLst>
            <a:lin ang="5400000" scaled="1"/>
          </a:gradFill>
          <a:ln w="76200">
            <a:solidFill>
              <a:schemeClr val="bg1"/>
            </a:solidFill>
          </a:ln>
        </p:spPr>
        <p:txBody>
          <a:bodyPr/>
          <a:lstStyle/>
          <a:p>
            <a:pPr algn="ctr">
              <a:buFontTx/>
              <a:buNone/>
            </a:pPr>
            <a:r>
              <a:rPr lang="ru-RU" sz="6600" i="1">
                <a:solidFill>
                  <a:srgbClr val="FFFF99"/>
                </a:solidFill>
                <a:latin typeface="Monotype Corsiva" pitchFamily="66" charset="0"/>
              </a:rPr>
              <a:t>Какие черты были наиболее характерны для политической системы СССР в 30-е гг?</a:t>
            </a:r>
          </a:p>
        </p:txBody>
      </p:sp>
      <p:pic>
        <p:nvPicPr>
          <p:cNvPr id="9220" name="Picture 4"/>
          <p:cNvPicPr>
            <a:picLocks noChangeAspect="1" noChangeArrowheads="1"/>
          </p:cNvPicPr>
          <p:nvPr/>
        </p:nvPicPr>
        <p:blipFill>
          <a:blip r:embed="rId3" cstate="print"/>
          <a:srcRect/>
          <a:stretch>
            <a:fillRect/>
          </a:stretch>
        </p:blipFill>
        <p:spPr bwMode="auto">
          <a:xfrm>
            <a:off x="0" y="0"/>
            <a:ext cx="1271588" cy="6858000"/>
          </a:xfrm>
          <a:prstGeom prst="rect">
            <a:avLst/>
          </a:prstGeom>
          <a:noFill/>
          <a:ln w="9525">
            <a:noFill/>
            <a:miter lim="800000"/>
            <a:headEnd/>
            <a:tailEnd/>
          </a:ln>
          <a:effectLst/>
        </p:spPr>
      </p:pic>
      <p:sp>
        <p:nvSpPr>
          <p:cNvPr id="9221" name="Rectangle 5"/>
          <p:cNvSpPr>
            <a:spLocks noChangeArrowheads="1"/>
          </p:cNvSpPr>
          <p:nvPr/>
        </p:nvSpPr>
        <p:spPr bwMode="auto">
          <a:xfrm>
            <a:off x="1368425" y="188913"/>
            <a:ext cx="7667625" cy="576262"/>
          </a:xfrm>
          <a:prstGeom prst="rect">
            <a:avLst/>
          </a:prstGeom>
          <a:solidFill>
            <a:srgbClr val="990033"/>
          </a:solidFill>
          <a:ln w="76200">
            <a:solidFill>
              <a:schemeClr val="bg1"/>
            </a:solidFill>
            <a:miter lim="800000"/>
            <a:headEnd/>
            <a:tailEnd/>
          </a:ln>
          <a:effectLst/>
        </p:spPr>
        <p:txBody>
          <a:bodyPr wrap="none" anchor="ctr"/>
          <a:lstStyle/>
          <a:p>
            <a:pPr algn="ctr"/>
            <a:r>
              <a:rPr lang="ru-RU" sz="3200" b="0">
                <a:solidFill>
                  <a:srgbClr val="FFCC00"/>
                </a:solidFill>
                <a:latin typeface="Monotype Corsiva" pitchFamily="66" charset="0"/>
              </a:rPr>
              <a:t>Задание на урок.</a:t>
            </a:r>
          </a:p>
        </p:txBody>
      </p:sp>
      <p:pic>
        <p:nvPicPr>
          <p:cNvPr id="9222" name="Picture 6" descr="ag00317_"/>
          <p:cNvPicPr>
            <a:picLocks noChangeAspect="1" noChangeArrowheads="1" noCrop="1"/>
          </p:cNvPicPr>
          <p:nvPr/>
        </p:nvPicPr>
        <p:blipFill>
          <a:blip r:embed="rId4" cstate="print"/>
          <a:srcRect/>
          <a:stretch>
            <a:fillRect/>
          </a:stretch>
        </p:blipFill>
        <p:spPr bwMode="auto">
          <a:xfrm>
            <a:off x="179388" y="5373688"/>
            <a:ext cx="949325" cy="1219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85729"/>
            <a:ext cx="7772400" cy="1571635"/>
          </a:xfrm>
        </p:spPr>
        <p:txBody>
          <a:bodyPr/>
          <a:lstStyle/>
          <a:p>
            <a:r>
              <a:rPr lang="ru-RU" dirty="0" smtClean="0">
                <a:solidFill>
                  <a:srgbClr val="FF0000"/>
                </a:solidFill>
              </a:rPr>
              <a:t>Правильные ответы к тесту</a:t>
            </a:r>
            <a:endParaRPr lang="ru-RU" dirty="0">
              <a:solidFill>
                <a:srgbClr val="FF0000"/>
              </a:solidFill>
            </a:endParaRPr>
          </a:p>
        </p:txBody>
      </p:sp>
      <p:sp>
        <p:nvSpPr>
          <p:cNvPr id="3" name="Подзаголовок 2"/>
          <p:cNvSpPr>
            <a:spLocks noGrp="1"/>
          </p:cNvSpPr>
          <p:nvPr>
            <p:ph type="subTitle" idx="1"/>
          </p:nvPr>
        </p:nvSpPr>
        <p:spPr>
          <a:xfrm>
            <a:off x="1000100" y="1714488"/>
            <a:ext cx="7215238" cy="4429156"/>
          </a:xfrm>
        </p:spPr>
        <p:txBody>
          <a:bodyPr>
            <a:normAutofit fontScale="92500" lnSpcReduction="20000"/>
          </a:bodyPr>
          <a:lstStyle/>
          <a:p>
            <a:r>
              <a:rPr lang="ru-RU" sz="5200" dirty="0" smtClean="0">
                <a:solidFill>
                  <a:schemeClr val="tx1"/>
                </a:solidFill>
              </a:rPr>
              <a:t>Тоталитарный режим</a:t>
            </a:r>
          </a:p>
          <a:p>
            <a:r>
              <a:rPr lang="ru-RU" sz="5200" dirty="0" smtClean="0">
                <a:solidFill>
                  <a:schemeClr val="tx1"/>
                </a:solidFill>
              </a:rPr>
              <a:t>2, 3, 4, 6, 10, 11.</a:t>
            </a:r>
          </a:p>
          <a:p>
            <a:endParaRPr lang="ru-RU" sz="5200" dirty="0" smtClean="0">
              <a:solidFill>
                <a:schemeClr val="tx1"/>
              </a:solidFill>
            </a:endParaRPr>
          </a:p>
          <a:p>
            <a:r>
              <a:rPr lang="ru-RU" sz="5200" dirty="0" smtClean="0">
                <a:solidFill>
                  <a:schemeClr val="tx1"/>
                </a:solidFill>
              </a:rPr>
              <a:t>Демократический режим</a:t>
            </a:r>
          </a:p>
          <a:p>
            <a:r>
              <a:rPr lang="ru-RU" sz="5200" dirty="0" smtClean="0">
                <a:solidFill>
                  <a:schemeClr val="tx1"/>
                </a:solidFill>
              </a:rPr>
              <a:t>1, 5, 7, 8, 9.</a:t>
            </a:r>
          </a:p>
          <a:p>
            <a:r>
              <a:rPr lang="ru-RU" dirty="0" smtClean="0"/>
              <a:t> </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214546" y="142852"/>
            <a:ext cx="6286544" cy="1000132"/>
          </a:xfrm>
        </p:spPr>
        <p:txBody>
          <a:bodyPr>
            <a:noAutofit/>
          </a:bodyPr>
          <a:lstStyle/>
          <a:p>
            <a:pPr algn="ctr"/>
            <a:r>
              <a:rPr lang="ru-RU" b="1" u="sng" dirty="0" smtClean="0">
                <a:solidFill>
                  <a:srgbClr val="FF0000"/>
                </a:solidFill>
              </a:rPr>
              <a:t>ПОЛИТИЧЕСКАЯ СИСТЕМА СТАЛИНИЗМА 30-Х </a:t>
            </a:r>
            <a:r>
              <a:rPr lang="ru-RU" u="sng" dirty="0" smtClean="0">
                <a:solidFill>
                  <a:srgbClr val="FF0000"/>
                </a:solidFill>
              </a:rPr>
              <a:t>гг.</a:t>
            </a:r>
            <a:r>
              <a:rPr lang="ru-RU" dirty="0" smtClean="0"/>
              <a:t/>
            </a:r>
            <a:br>
              <a:rPr lang="ru-RU" dirty="0" smtClean="0"/>
            </a:br>
            <a:endParaRPr lang="ru-RU" dirty="0"/>
          </a:p>
        </p:txBody>
      </p:sp>
      <p:sp>
        <p:nvSpPr>
          <p:cNvPr id="6" name="Подзаголовок 5"/>
          <p:cNvSpPr>
            <a:spLocks noGrp="1"/>
          </p:cNvSpPr>
          <p:nvPr>
            <p:ph idx="1"/>
          </p:nvPr>
        </p:nvSpPr>
        <p:spPr>
          <a:xfrm>
            <a:off x="2214546" y="1071546"/>
            <a:ext cx="6400816" cy="5214974"/>
          </a:xfrm>
        </p:spPr>
        <p:txBody>
          <a:bodyPr>
            <a:noAutofit/>
          </a:bodyPr>
          <a:lstStyle/>
          <a:p>
            <a:pPr algn="ctr"/>
            <a:r>
              <a:rPr lang="ru-RU" sz="2400" b="1" dirty="0" smtClean="0">
                <a:solidFill>
                  <a:schemeClr val="accent4">
                    <a:lumMod val="75000"/>
                  </a:schemeClr>
                </a:solidFill>
                <a:latin typeface="Times New Roman" pitchFamily="18" charset="0"/>
                <a:cs typeface="Times New Roman" pitchFamily="18" charset="0"/>
              </a:rPr>
              <a:t>ТОТАЛИТАРИЗМ</a:t>
            </a:r>
            <a:r>
              <a:rPr lang="ru-RU" sz="2400" dirty="0" smtClean="0">
                <a:solidFill>
                  <a:schemeClr val="accent4">
                    <a:lumMod val="75000"/>
                  </a:schemeClr>
                </a:solidFill>
                <a:latin typeface="Times New Roman" pitchFamily="18" charset="0"/>
                <a:cs typeface="Times New Roman" pitchFamily="18" charset="0"/>
              </a:rPr>
              <a:t/>
            </a:r>
            <a:br>
              <a:rPr lang="ru-RU" sz="2400" dirty="0" smtClean="0">
                <a:solidFill>
                  <a:schemeClr val="accent4">
                    <a:lumMod val="75000"/>
                  </a:schemeClr>
                </a:solidFill>
                <a:latin typeface="Times New Roman" pitchFamily="18" charset="0"/>
                <a:cs typeface="Times New Roman" pitchFamily="18" charset="0"/>
              </a:rPr>
            </a:br>
            <a:r>
              <a:rPr lang="ru-RU" sz="2400" u="sng" dirty="0" smtClean="0">
                <a:solidFill>
                  <a:schemeClr val="accent4">
                    <a:lumMod val="75000"/>
                  </a:schemeClr>
                </a:solidFill>
                <a:latin typeface="Times New Roman" pitchFamily="18" charset="0"/>
                <a:cs typeface="Times New Roman" pitchFamily="18" charset="0"/>
              </a:rPr>
              <a:t>КОНТРОЛЬ ОРГАНОВ ВЛАСТИ НАД ВСЕМИ СФЕРАМИ ЖИЗНИ ОБЩЕСТВА;</a:t>
            </a:r>
            <a:r>
              <a:rPr lang="ru-RU" sz="2400" dirty="0" smtClean="0">
                <a:solidFill>
                  <a:schemeClr val="accent4">
                    <a:lumMod val="75000"/>
                  </a:schemeClr>
                </a:solidFill>
                <a:latin typeface="Times New Roman" pitchFamily="18" charset="0"/>
                <a:cs typeface="Times New Roman" pitchFamily="18" charset="0"/>
              </a:rPr>
              <a:t/>
            </a:r>
            <a:br>
              <a:rPr lang="ru-RU" sz="2400" dirty="0" smtClean="0">
                <a:solidFill>
                  <a:schemeClr val="accent4">
                    <a:lumMod val="75000"/>
                  </a:schemeClr>
                </a:solidFill>
                <a:latin typeface="Times New Roman" pitchFamily="18" charset="0"/>
                <a:cs typeface="Times New Roman" pitchFamily="18" charset="0"/>
              </a:rPr>
            </a:br>
            <a:r>
              <a:rPr lang="ru-RU" sz="2400" dirty="0" smtClean="0">
                <a:solidFill>
                  <a:schemeClr val="accent4">
                    <a:lumMod val="75000"/>
                  </a:schemeClr>
                </a:solidFill>
                <a:latin typeface="Times New Roman" pitchFamily="18" charset="0"/>
                <a:cs typeface="Times New Roman" pitchFamily="18" charset="0"/>
              </a:rPr>
              <a:t>ФАКТИЧЕСКАЯ ЛИКВИДАЦИЯ КОНСТИТУЦИОННЫХ ПРАВ И СВОБОД;</a:t>
            </a:r>
            <a:br>
              <a:rPr lang="ru-RU" sz="2400" dirty="0" smtClean="0">
                <a:solidFill>
                  <a:schemeClr val="accent4">
                    <a:lumMod val="75000"/>
                  </a:schemeClr>
                </a:solidFill>
                <a:latin typeface="Times New Roman" pitchFamily="18" charset="0"/>
                <a:cs typeface="Times New Roman" pitchFamily="18" charset="0"/>
              </a:rPr>
            </a:br>
            <a:r>
              <a:rPr lang="ru-RU" sz="2400" u="sng" dirty="0" smtClean="0">
                <a:solidFill>
                  <a:schemeClr val="accent4">
                    <a:lumMod val="75000"/>
                  </a:schemeClr>
                </a:solidFill>
                <a:latin typeface="Times New Roman" pitchFamily="18" charset="0"/>
                <a:cs typeface="Times New Roman" pitchFamily="18" charset="0"/>
              </a:rPr>
              <a:t>НАСИЛЬСТВЕННОЕ УСТАНОВЛЕНИЕ ОДНОПАРТИЙНОЙ СИСТЕМЫ;</a:t>
            </a:r>
            <a:r>
              <a:rPr lang="ru-RU" sz="2400" dirty="0" smtClean="0">
                <a:solidFill>
                  <a:schemeClr val="accent4">
                    <a:lumMod val="75000"/>
                  </a:schemeClr>
                </a:solidFill>
                <a:latin typeface="Times New Roman" pitchFamily="18" charset="0"/>
                <a:cs typeface="Times New Roman" pitchFamily="18" charset="0"/>
              </a:rPr>
              <a:t/>
            </a:r>
            <a:br>
              <a:rPr lang="ru-RU" sz="2400" dirty="0" smtClean="0">
                <a:solidFill>
                  <a:schemeClr val="accent4">
                    <a:lumMod val="75000"/>
                  </a:schemeClr>
                </a:solidFill>
                <a:latin typeface="Times New Roman" pitchFamily="18" charset="0"/>
                <a:cs typeface="Times New Roman" pitchFamily="18" charset="0"/>
              </a:rPr>
            </a:br>
            <a:r>
              <a:rPr lang="ru-RU" sz="2400" dirty="0" smtClean="0">
                <a:solidFill>
                  <a:schemeClr val="accent4">
                    <a:lumMod val="75000"/>
                  </a:schemeClr>
                </a:solidFill>
                <a:latin typeface="Times New Roman" pitchFamily="18" charset="0"/>
                <a:cs typeface="Times New Roman" pitchFamily="18" charset="0"/>
              </a:rPr>
              <a:t>ПАРТИЯ - ЯДРО ТОТАЛИТАРНОЙ СИСТЕМЫ;</a:t>
            </a:r>
          </a:p>
          <a:p>
            <a:pPr algn="ctr">
              <a:buNone/>
            </a:pPr>
            <a:r>
              <a:rPr lang="ru-RU" sz="2400" dirty="0" smtClean="0">
                <a:solidFill>
                  <a:schemeClr val="accent4">
                    <a:lumMod val="75000"/>
                  </a:schemeClr>
                </a:solidFill>
                <a:latin typeface="Times New Roman" pitchFamily="18" charset="0"/>
                <a:cs typeface="Times New Roman" pitchFamily="18" charset="0"/>
              </a:rPr>
              <a:t>СРАЩИВАНИЕ ПАРТИЙНОГО И ГОСУДАРСТВЕННОГО АППАРАТА;</a:t>
            </a:r>
          </a:p>
          <a:p>
            <a:pPr algn="ctr">
              <a:buNone/>
            </a:pPr>
            <a:r>
              <a:rPr lang="ru-RU" sz="2400" u="sng" dirty="0" smtClean="0">
                <a:solidFill>
                  <a:schemeClr val="accent4">
                    <a:lumMod val="75000"/>
                  </a:schemeClr>
                </a:solidFill>
                <a:latin typeface="Times New Roman" pitchFamily="18" charset="0"/>
                <a:cs typeface="Times New Roman" pitchFamily="18" charset="0"/>
              </a:rPr>
              <a:t>РЕПРЕССИИ</a:t>
            </a:r>
          </a:p>
          <a:p>
            <a:pPr algn="ctr">
              <a:buNone/>
            </a:pPr>
            <a:r>
              <a:rPr lang="ru-RU" sz="2400" u="sng" dirty="0" smtClean="0">
                <a:solidFill>
                  <a:schemeClr val="accent4">
                    <a:lumMod val="75000"/>
                  </a:schemeClr>
                </a:solidFill>
                <a:latin typeface="Times New Roman" pitchFamily="18" charset="0"/>
                <a:cs typeface="Times New Roman" pitchFamily="18" charset="0"/>
              </a:rPr>
              <a:t>СОЕДИНЕНИЕ</a:t>
            </a:r>
            <a:r>
              <a:rPr lang="ru-RU" sz="2400" dirty="0" smtClean="0">
                <a:solidFill>
                  <a:schemeClr val="accent4">
                    <a:lumMod val="75000"/>
                  </a:schemeClr>
                </a:solidFill>
                <a:latin typeface="Times New Roman" pitchFamily="18" charset="0"/>
                <a:cs typeface="Times New Roman" pitchFamily="18" charset="0"/>
              </a:rPr>
              <a:t/>
            </a:r>
            <a:br>
              <a:rPr lang="ru-RU" sz="2400" dirty="0" smtClean="0">
                <a:solidFill>
                  <a:schemeClr val="accent4">
                    <a:lumMod val="75000"/>
                  </a:schemeClr>
                </a:solidFill>
                <a:latin typeface="Times New Roman" pitchFamily="18" charset="0"/>
                <a:cs typeface="Times New Roman" pitchFamily="18" charset="0"/>
              </a:rPr>
            </a:br>
            <a:r>
              <a:rPr lang="ru-RU" sz="2400" dirty="0" smtClean="0">
                <a:solidFill>
                  <a:schemeClr val="accent4">
                    <a:lumMod val="75000"/>
                  </a:schemeClr>
                </a:solidFill>
                <a:latin typeface="Times New Roman" pitchFamily="18" charset="0"/>
                <a:cs typeface="Times New Roman" pitchFamily="18" charset="0"/>
              </a:rPr>
              <a:t>      </a:t>
            </a:r>
            <a:r>
              <a:rPr lang="ru-RU" sz="2400" u="sng" dirty="0" smtClean="0">
                <a:solidFill>
                  <a:schemeClr val="accent4">
                    <a:lumMod val="75000"/>
                  </a:schemeClr>
                </a:solidFill>
                <a:latin typeface="Times New Roman" pitchFamily="18" charset="0"/>
                <a:cs typeface="Times New Roman" pitchFamily="18" charset="0"/>
              </a:rPr>
              <a:t>ИСПОЛНИТЕЛЬНОЙ И ЗАКОНОДАТЕЛЬНОЙ ВЛАСТИ.</a:t>
            </a:r>
            <a:r>
              <a:rPr lang="ru-RU" sz="2400" dirty="0" smtClean="0">
                <a:solidFill>
                  <a:schemeClr val="accent4">
                    <a:lumMod val="75000"/>
                  </a:schemeClr>
                </a:solidFill>
              </a:rPr>
              <a:t/>
            </a:r>
            <a:br>
              <a:rPr lang="ru-RU" sz="2400" dirty="0" smtClean="0">
                <a:solidFill>
                  <a:schemeClr val="accent4">
                    <a:lumMod val="75000"/>
                  </a:schemeClr>
                </a:solidFill>
              </a:rPr>
            </a:br>
            <a:r>
              <a:rPr lang="ru-RU" sz="2400" dirty="0" smtClean="0">
                <a:solidFill>
                  <a:schemeClr val="accent4">
                    <a:lumMod val="75000"/>
                  </a:schemeClr>
                </a:solidFill>
              </a:rPr>
              <a:t> </a:t>
            </a:r>
          </a:p>
          <a:p>
            <a:endParaRPr lang="ru-RU" sz="2400" dirty="0">
              <a:solidFill>
                <a:srgbClr val="FF0000"/>
              </a:solidFill>
            </a:endParaRPr>
          </a:p>
        </p:txBody>
      </p:sp>
      <p:pic>
        <p:nvPicPr>
          <p:cNvPr id="9" name="Picture 4"/>
          <p:cNvPicPr>
            <a:picLocks noChangeAspect="1" noChangeArrowheads="1"/>
          </p:cNvPicPr>
          <p:nvPr/>
        </p:nvPicPr>
        <p:blipFill>
          <a:blip r:embed="rId2" cstate="print"/>
          <a:srcRect/>
          <a:stretch>
            <a:fillRect/>
          </a:stretch>
        </p:blipFill>
        <p:spPr bwMode="auto">
          <a:xfrm>
            <a:off x="0" y="0"/>
            <a:ext cx="1357290" cy="68580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Нормы оценок</a:t>
            </a:r>
            <a:endParaRPr lang="ru-RU" dirty="0">
              <a:solidFill>
                <a:srgbClr val="FF0000"/>
              </a:solidFill>
            </a:endParaRPr>
          </a:p>
        </p:txBody>
      </p:sp>
      <p:sp>
        <p:nvSpPr>
          <p:cNvPr id="3" name="Содержимое 2"/>
          <p:cNvSpPr>
            <a:spLocks noGrp="1"/>
          </p:cNvSpPr>
          <p:nvPr>
            <p:ph idx="1"/>
          </p:nvPr>
        </p:nvSpPr>
        <p:spPr/>
        <p:txBody>
          <a:bodyPr>
            <a:normAutofit/>
          </a:bodyPr>
          <a:lstStyle/>
          <a:p>
            <a:r>
              <a:rPr lang="ru-RU" sz="4800" dirty="0" smtClean="0"/>
              <a:t>Без ошибок – оценка 5</a:t>
            </a:r>
          </a:p>
          <a:p>
            <a:r>
              <a:rPr lang="ru-RU" sz="4800" dirty="0" smtClean="0"/>
              <a:t>1-2 ошибки – оценка 4</a:t>
            </a:r>
          </a:p>
          <a:p>
            <a:r>
              <a:rPr lang="ru-RU" sz="4800" dirty="0" smtClean="0"/>
              <a:t>3-5 ошибок – оценка 3</a:t>
            </a:r>
          </a:p>
          <a:p>
            <a:r>
              <a:rPr lang="ru-RU" sz="4800" dirty="0" smtClean="0"/>
              <a:t>6 и более ошибок – оценка 2</a:t>
            </a:r>
            <a:endParaRPr lang="ru-RU"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797568"/>
          </a:xfrm>
        </p:spPr>
        <p:txBody>
          <a:bodyPr/>
          <a:lstStyle/>
          <a:p>
            <a:r>
              <a:rPr lang="ru-RU" b="1" dirty="0" smtClean="0">
                <a:solidFill>
                  <a:srgbClr val="FF0000"/>
                </a:solidFill>
              </a:rPr>
              <a:t>Политический режим </a:t>
            </a:r>
            <a:r>
              <a:rPr lang="ru-RU" b="1" dirty="0" smtClean="0"/>
              <a:t>- совокупность методов, средств и способов практического  осуществления государственной власти в конкретный период его исторического развития.</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WordArt 6"/>
          <p:cNvSpPr>
            <a:spLocks noChangeArrowheads="1" noChangeShapeType="1" noTextEdit="1"/>
          </p:cNvSpPr>
          <p:nvPr/>
        </p:nvSpPr>
        <p:spPr bwMode="auto">
          <a:xfrm>
            <a:off x="6629400" y="5581650"/>
            <a:ext cx="2590800" cy="1123950"/>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a:endParaRPr lang="ru-RU" sz="3600" kern="10" dirty="0">
              <a:ln w="9525">
                <a:round/>
                <a:headEnd/>
                <a:tailEnd/>
              </a:ln>
              <a:gradFill rotWithShape="0">
                <a:gsLst>
                  <a:gs pos="0">
                    <a:srgbClr val="993366"/>
                  </a:gs>
                  <a:gs pos="100000">
                    <a:srgbClr val="FFCCFF"/>
                  </a:gs>
                </a:gsLst>
                <a:lin ang="5400000" scaled="1"/>
              </a:gradFill>
              <a:latin typeface="Times New Roman"/>
              <a:cs typeface="Times New Roman"/>
            </a:endParaRPr>
          </a:p>
        </p:txBody>
      </p:sp>
      <p:sp>
        <p:nvSpPr>
          <p:cNvPr id="5127" name="WordArt 7"/>
          <p:cNvSpPr>
            <a:spLocks noChangeArrowheads="1" noChangeShapeType="1" noTextEdit="1"/>
          </p:cNvSpPr>
          <p:nvPr/>
        </p:nvSpPr>
        <p:spPr bwMode="auto">
          <a:xfrm>
            <a:off x="0" y="5661248"/>
            <a:ext cx="2627784" cy="895350"/>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a:r>
              <a:rPr lang="en-US" sz="3600" kern="10" dirty="0">
                <a:ln w="9525">
                  <a:round/>
                  <a:headEnd/>
                  <a:tailEnd/>
                </a:ln>
                <a:gradFill rotWithShape="0">
                  <a:gsLst>
                    <a:gs pos="0">
                      <a:srgbClr val="993366"/>
                    </a:gs>
                    <a:gs pos="100000">
                      <a:srgbClr val="FFCCFF"/>
                    </a:gs>
                  </a:gsLst>
                  <a:lin ang="5400000" scaled="1"/>
                </a:gradFill>
                <a:latin typeface="Times New Roman"/>
                <a:cs typeface="Times New Roman"/>
              </a:rPr>
              <a:t>XX </a:t>
            </a:r>
            <a:r>
              <a:rPr lang="ru-RU" sz="3600" kern="10" dirty="0">
                <a:ln w="9525">
                  <a:round/>
                  <a:headEnd/>
                  <a:tailEnd/>
                </a:ln>
                <a:gradFill rotWithShape="0">
                  <a:gsLst>
                    <a:gs pos="0">
                      <a:srgbClr val="993366"/>
                    </a:gs>
                    <a:gs pos="100000">
                      <a:srgbClr val="FFCCFF"/>
                    </a:gs>
                  </a:gsLst>
                  <a:lin ang="5400000" scaled="1"/>
                </a:gradFill>
                <a:latin typeface="Times New Roman"/>
                <a:cs typeface="Times New Roman"/>
              </a:rPr>
              <a:t>век</a:t>
            </a:r>
          </a:p>
        </p:txBody>
      </p:sp>
      <p:sp>
        <p:nvSpPr>
          <p:cNvPr id="5130" name="WordArt 10"/>
          <p:cNvSpPr>
            <a:spLocks noChangeArrowheads="1" noChangeShapeType="1" noTextEdit="1"/>
          </p:cNvSpPr>
          <p:nvPr/>
        </p:nvSpPr>
        <p:spPr bwMode="auto">
          <a:xfrm>
            <a:off x="323850" y="1844675"/>
            <a:ext cx="8712200" cy="2303463"/>
          </a:xfrm>
          <a:prstGeom prst="rect">
            <a:avLst/>
          </a:prstGeom>
        </p:spPr>
        <p:txBody>
          <a:bodyPr wrap="none" fromWordArt="1">
            <a:prstTxWarp prst="textPlain">
              <a:avLst>
                <a:gd name="adj" fmla="val 50000"/>
              </a:avLst>
            </a:prstTxWarp>
          </a:bodyPr>
          <a:lstStyle/>
          <a:p>
            <a:pPr algn="ctr"/>
            <a:r>
              <a:rPr lang="ru-RU" sz="3600" b="1" kern="10" dirty="0">
                <a:ln w="19050">
                  <a:solidFill>
                    <a:schemeClr val="tx1"/>
                  </a:solidFill>
                  <a:round/>
                  <a:headEnd/>
                  <a:tailEnd/>
                </a:ln>
                <a:solidFill>
                  <a:srgbClr val="FF0000"/>
                </a:solidFill>
                <a:latin typeface="Monotype Corsiva"/>
              </a:rPr>
              <a:t>Политическая система </a:t>
            </a:r>
          </a:p>
          <a:p>
            <a:pPr algn="ctr"/>
            <a:r>
              <a:rPr lang="ru-RU" sz="3600" b="1" kern="10" dirty="0">
                <a:ln w="19050">
                  <a:solidFill>
                    <a:schemeClr val="tx1"/>
                  </a:solidFill>
                  <a:round/>
                  <a:headEnd/>
                  <a:tailEnd/>
                </a:ln>
                <a:solidFill>
                  <a:srgbClr val="FF0000"/>
                </a:solidFill>
                <a:latin typeface="Monotype Corsiva"/>
              </a:rPr>
              <a:t>СССР в 30-е годы.</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body" sz="half" idx="2"/>
          </p:nvPr>
        </p:nvSpPr>
        <p:spPr>
          <a:xfrm>
            <a:off x="467545" y="1341438"/>
            <a:ext cx="8676456" cy="4824412"/>
          </a:xfrm>
          <a:gradFill rotWithShape="1">
            <a:gsLst>
              <a:gs pos="0">
                <a:srgbClr val="993366">
                  <a:gamma/>
                  <a:shade val="46275"/>
                  <a:invGamma/>
                </a:srgbClr>
              </a:gs>
              <a:gs pos="50000">
                <a:srgbClr val="993366"/>
              </a:gs>
              <a:gs pos="100000">
                <a:srgbClr val="993366">
                  <a:gamma/>
                  <a:shade val="46275"/>
                  <a:invGamma/>
                </a:srgbClr>
              </a:gs>
            </a:gsLst>
            <a:lin ang="5400000" scaled="1"/>
          </a:gradFill>
          <a:ln w="76200">
            <a:solidFill>
              <a:schemeClr val="bg1"/>
            </a:solidFill>
          </a:ln>
        </p:spPr>
        <p:txBody>
          <a:bodyPr/>
          <a:lstStyle/>
          <a:p>
            <a:pPr marL="533400" indent="-533400">
              <a:buFontTx/>
              <a:buNone/>
            </a:pPr>
            <a:r>
              <a:rPr lang="ru-RU" sz="3600" b="1" dirty="0">
                <a:solidFill>
                  <a:srgbClr val="FFFF99"/>
                </a:solidFill>
                <a:latin typeface="Monotype Corsiva" pitchFamily="66" charset="0"/>
              </a:rPr>
              <a:t> 1.Формирование тоталитарного режима.</a:t>
            </a:r>
          </a:p>
          <a:p>
            <a:pPr marL="533400" indent="-533400">
              <a:buFontTx/>
              <a:buNone/>
            </a:pPr>
            <a:r>
              <a:rPr lang="ru-RU" sz="3600" b="1" dirty="0">
                <a:solidFill>
                  <a:srgbClr val="FFFF99"/>
                </a:solidFill>
                <a:latin typeface="Monotype Corsiva" pitchFamily="66" charset="0"/>
              </a:rPr>
              <a:t>2.Идеологизация общественной жизни.</a:t>
            </a:r>
          </a:p>
          <a:p>
            <a:pPr marL="533400" indent="-533400">
              <a:buFontTx/>
              <a:buNone/>
            </a:pPr>
            <a:r>
              <a:rPr lang="ru-RU" sz="3600" b="1" dirty="0">
                <a:solidFill>
                  <a:srgbClr val="FFFF99"/>
                </a:solidFill>
                <a:latin typeface="Monotype Corsiva" pitchFamily="66" charset="0"/>
              </a:rPr>
              <a:t>3.Формирование культа личности Сталина.</a:t>
            </a:r>
          </a:p>
          <a:p>
            <a:pPr marL="533400" indent="-533400">
              <a:buFontTx/>
              <a:buNone/>
            </a:pPr>
            <a:r>
              <a:rPr lang="ru-RU" sz="3600" b="1" dirty="0">
                <a:solidFill>
                  <a:srgbClr val="FFFF99"/>
                </a:solidFill>
                <a:latin typeface="Monotype Corsiva" pitchFamily="66" charset="0"/>
              </a:rPr>
              <a:t>4.Массовые репрессии.</a:t>
            </a:r>
          </a:p>
          <a:p>
            <a:pPr marL="533400" indent="-533400">
              <a:buFontTx/>
              <a:buNone/>
            </a:pPr>
            <a:r>
              <a:rPr lang="ru-RU" sz="3600" b="1" dirty="0">
                <a:solidFill>
                  <a:srgbClr val="FFFF99"/>
                </a:solidFill>
                <a:latin typeface="Monotype Corsiva" pitchFamily="66" charset="0"/>
              </a:rPr>
              <a:t>5.Показательные судебные процессы.</a:t>
            </a:r>
          </a:p>
          <a:p>
            <a:pPr marL="533400" indent="-533400">
              <a:buFontTx/>
              <a:buNone/>
            </a:pPr>
            <a:r>
              <a:rPr lang="ru-RU" sz="3600" b="1" dirty="0">
                <a:solidFill>
                  <a:srgbClr val="FFFF99"/>
                </a:solidFill>
                <a:latin typeface="Monotype Corsiva" pitchFamily="66" charset="0"/>
              </a:rPr>
              <a:t>6.Конституция «победившего социализма».</a:t>
            </a:r>
          </a:p>
        </p:txBody>
      </p:sp>
      <p:sp>
        <p:nvSpPr>
          <p:cNvPr id="3091" name="Rectangle 19"/>
          <p:cNvSpPr>
            <a:spLocks noChangeArrowheads="1"/>
          </p:cNvSpPr>
          <p:nvPr/>
        </p:nvSpPr>
        <p:spPr bwMode="auto">
          <a:xfrm>
            <a:off x="1368425" y="188913"/>
            <a:ext cx="7667625" cy="576262"/>
          </a:xfrm>
          <a:prstGeom prst="rect">
            <a:avLst/>
          </a:prstGeom>
          <a:solidFill>
            <a:srgbClr val="990033"/>
          </a:solidFill>
          <a:ln w="76200">
            <a:solidFill>
              <a:schemeClr val="bg1"/>
            </a:solidFill>
            <a:miter lim="800000"/>
            <a:headEnd/>
            <a:tailEnd/>
          </a:ln>
          <a:effectLst/>
        </p:spPr>
        <p:txBody>
          <a:bodyPr wrap="none" anchor="ctr"/>
          <a:lstStyle/>
          <a:p>
            <a:pPr algn="ctr"/>
            <a:r>
              <a:rPr lang="ru-RU" sz="3200" b="0">
                <a:solidFill>
                  <a:srgbClr val="FFCC00"/>
                </a:solidFill>
                <a:latin typeface="Monotype Corsiva" pitchFamily="66" charset="0"/>
              </a:rPr>
              <a:t>План урока.</a:t>
            </a:r>
          </a:p>
        </p:txBody>
      </p:sp>
      <p:pic>
        <p:nvPicPr>
          <p:cNvPr id="3095" name="Picture 23" descr="ag00029_"/>
          <p:cNvPicPr>
            <a:picLocks noChangeAspect="1" noChangeArrowheads="1" noCrop="1"/>
          </p:cNvPicPr>
          <p:nvPr/>
        </p:nvPicPr>
        <p:blipFill>
          <a:blip r:embed="rId2" cstate="print"/>
          <a:srcRect/>
          <a:stretch>
            <a:fillRect/>
          </a:stretch>
        </p:blipFill>
        <p:spPr bwMode="auto">
          <a:xfrm>
            <a:off x="1295400" y="44450"/>
            <a:ext cx="1143000" cy="9064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descr="Розовая тисненая бумага"/>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a:effectLst/>
        </p:spPr>
        <p:txBody>
          <a:bodyPr wrap="none" anchor="ctr"/>
          <a:lstStyle/>
          <a:p>
            <a:pPr algn="ctr"/>
            <a:endParaRPr lang="ru-RU" b="0"/>
          </a:p>
        </p:txBody>
      </p:sp>
      <p:sp>
        <p:nvSpPr>
          <p:cNvPr id="9219" name="Rectangle 3"/>
          <p:cNvSpPr>
            <a:spLocks noGrp="1" noChangeArrowheads="1"/>
          </p:cNvSpPr>
          <p:nvPr>
            <p:ph type="body" sz="half" idx="2"/>
          </p:nvPr>
        </p:nvSpPr>
        <p:spPr>
          <a:xfrm>
            <a:off x="1404938" y="1052513"/>
            <a:ext cx="7704137" cy="5616575"/>
          </a:xfrm>
          <a:gradFill rotWithShape="1">
            <a:gsLst>
              <a:gs pos="0">
                <a:srgbClr val="993366">
                  <a:gamma/>
                  <a:shade val="46275"/>
                  <a:invGamma/>
                </a:srgbClr>
              </a:gs>
              <a:gs pos="50000">
                <a:srgbClr val="993366"/>
              </a:gs>
              <a:gs pos="100000">
                <a:srgbClr val="993366">
                  <a:gamma/>
                  <a:shade val="46275"/>
                  <a:invGamma/>
                </a:srgbClr>
              </a:gs>
            </a:gsLst>
            <a:lin ang="5400000" scaled="1"/>
          </a:gradFill>
          <a:ln w="76200">
            <a:solidFill>
              <a:schemeClr val="bg1"/>
            </a:solidFill>
          </a:ln>
        </p:spPr>
        <p:txBody>
          <a:bodyPr/>
          <a:lstStyle/>
          <a:p>
            <a:pPr algn="ctr">
              <a:buFontTx/>
              <a:buNone/>
            </a:pPr>
            <a:r>
              <a:rPr lang="ru-RU" sz="6600" i="1">
                <a:solidFill>
                  <a:srgbClr val="FFFF99"/>
                </a:solidFill>
                <a:latin typeface="Monotype Corsiva" pitchFamily="66" charset="0"/>
              </a:rPr>
              <a:t>Какие черты были наиболее характерны для политической системы СССР в 30-е гг?</a:t>
            </a:r>
          </a:p>
        </p:txBody>
      </p:sp>
      <p:sp>
        <p:nvSpPr>
          <p:cNvPr id="9221" name="Rectangle 5"/>
          <p:cNvSpPr>
            <a:spLocks noChangeArrowheads="1"/>
          </p:cNvSpPr>
          <p:nvPr/>
        </p:nvSpPr>
        <p:spPr bwMode="auto">
          <a:xfrm>
            <a:off x="1368425" y="188913"/>
            <a:ext cx="7667625" cy="576262"/>
          </a:xfrm>
          <a:prstGeom prst="rect">
            <a:avLst/>
          </a:prstGeom>
          <a:solidFill>
            <a:srgbClr val="990033"/>
          </a:solidFill>
          <a:ln w="76200">
            <a:solidFill>
              <a:schemeClr val="bg1"/>
            </a:solidFill>
            <a:miter lim="800000"/>
            <a:headEnd/>
            <a:tailEnd/>
          </a:ln>
          <a:effectLst/>
        </p:spPr>
        <p:txBody>
          <a:bodyPr wrap="none" anchor="ctr"/>
          <a:lstStyle/>
          <a:p>
            <a:pPr algn="ctr"/>
            <a:r>
              <a:rPr lang="ru-RU" sz="3200" b="0">
                <a:solidFill>
                  <a:srgbClr val="FFCC00"/>
                </a:solidFill>
                <a:latin typeface="Monotype Corsiva" pitchFamily="66" charset="0"/>
              </a:rPr>
              <a:t>Задание на урок.</a:t>
            </a:r>
          </a:p>
        </p:txBody>
      </p:sp>
      <p:pic>
        <p:nvPicPr>
          <p:cNvPr id="9222" name="Picture 6" descr="ag00317_"/>
          <p:cNvPicPr>
            <a:picLocks noChangeAspect="1" noChangeArrowheads="1" noCrop="1"/>
          </p:cNvPicPr>
          <p:nvPr/>
        </p:nvPicPr>
        <p:blipFill>
          <a:blip r:embed="rId3" cstate="print"/>
          <a:srcRect/>
          <a:stretch>
            <a:fillRect/>
          </a:stretch>
        </p:blipFill>
        <p:spPr bwMode="auto">
          <a:xfrm>
            <a:off x="179388" y="5373688"/>
            <a:ext cx="949325" cy="1219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descr="Розовая тисненая бумага"/>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a:effectLst/>
        </p:spPr>
        <p:txBody>
          <a:bodyPr wrap="none" anchor="ctr"/>
          <a:lstStyle/>
          <a:p>
            <a:pPr algn="ctr"/>
            <a:endParaRPr lang="ru-RU" b="0">
              <a:solidFill>
                <a:srgbClr val="FFCC00"/>
              </a:solidFill>
            </a:endParaRPr>
          </a:p>
        </p:txBody>
      </p:sp>
      <p:sp>
        <p:nvSpPr>
          <p:cNvPr id="8195" name="Rectangle 3"/>
          <p:cNvSpPr>
            <a:spLocks noGrp="1" noChangeArrowheads="1"/>
          </p:cNvSpPr>
          <p:nvPr>
            <p:ph type="body" sz="half" idx="2"/>
          </p:nvPr>
        </p:nvSpPr>
        <p:spPr>
          <a:xfrm>
            <a:off x="1331913" y="3213100"/>
            <a:ext cx="7777162" cy="3600450"/>
          </a:xfrm>
          <a:gradFill rotWithShape="1">
            <a:gsLst>
              <a:gs pos="0">
                <a:srgbClr val="993366">
                  <a:gamma/>
                  <a:shade val="46275"/>
                  <a:invGamma/>
                </a:srgbClr>
              </a:gs>
              <a:gs pos="50000">
                <a:srgbClr val="993366"/>
              </a:gs>
              <a:gs pos="100000">
                <a:srgbClr val="993366">
                  <a:gamma/>
                  <a:shade val="46275"/>
                  <a:invGamma/>
                </a:srgbClr>
              </a:gs>
            </a:gsLst>
            <a:lin ang="5400000" scaled="1"/>
          </a:gradFill>
          <a:ln w="76200">
            <a:solidFill>
              <a:schemeClr val="bg1"/>
            </a:solidFill>
          </a:ln>
        </p:spPr>
        <p:txBody>
          <a:bodyPr/>
          <a:lstStyle/>
          <a:p>
            <a:pPr>
              <a:lnSpc>
                <a:spcPct val="90000"/>
              </a:lnSpc>
              <a:buFontTx/>
              <a:buNone/>
            </a:pPr>
            <a:r>
              <a:rPr lang="ru-RU" sz="2400" b="1" dirty="0">
                <a:solidFill>
                  <a:srgbClr val="FFFF99"/>
                </a:solidFill>
                <a:latin typeface="Times New Roman" pitchFamily="18" charset="0"/>
              </a:rPr>
              <a:t>Реализация грандиозных социально-экономических планов привела к формированию тоталитаризма. Власть была сосредоточена в руках высшего </a:t>
            </a:r>
            <a:r>
              <a:rPr lang="ru-RU" sz="2400" b="1" dirty="0" err="1">
                <a:solidFill>
                  <a:srgbClr val="FFFF99"/>
                </a:solidFill>
                <a:latin typeface="Times New Roman" pitchFamily="18" charset="0"/>
              </a:rPr>
              <a:t>пар-тийного</a:t>
            </a:r>
            <a:r>
              <a:rPr lang="ru-RU" sz="2400" b="1" dirty="0">
                <a:solidFill>
                  <a:srgbClr val="FFFF99"/>
                </a:solidFill>
                <a:latin typeface="Times New Roman" pitchFamily="18" charset="0"/>
              </a:rPr>
              <a:t> руководства</a:t>
            </a:r>
            <a:r>
              <a:rPr lang="ru-RU" sz="2400" b="1" dirty="0" smtClean="0">
                <a:solidFill>
                  <a:srgbClr val="FFFF99"/>
                </a:solidFill>
                <a:latin typeface="Times New Roman" pitchFamily="18" charset="0"/>
              </a:rPr>
              <a:t>. Она </a:t>
            </a:r>
            <a:r>
              <a:rPr lang="ru-RU" sz="2400" b="1" dirty="0">
                <a:solidFill>
                  <a:srgbClr val="FFFF99"/>
                </a:solidFill>
                <a:latin typeface="Times New Roman" pitchFamily="18" charset="0"/>
              </a:rPr>
              <a:t>уничтожила </a:t>
            </a:r>
            <a:r>
              <a:rPr lang="ru-RU" sz="2400" b="1" dirty="0" err="1">
                <a:solidFill>
                  <a:srgbClr val="FFFF99"/>
                </a:solidFill>
                <a:latin typeface="Times New Roman" pitchFamily="18" charset="0"/>
              </a:rPr>
              <a:t>демократи-ческие</a:t>
            </a:r>
            <a:r>
              <a:rPr lang="ru-RU" sz="2400" b="1" dirty="0">
                <a:solidFill>
                  <a:srgbClr val="FFFF99"/>
                </a:solidFill>
                <a:latin typeface="Times New Roman" pitchFamily="18" charset="0"/>
              </a:rPr>
              <a:t> свободы</a:t>
            </a:r>
            <a:r>
              <a:rPr lang="ru-RU" sz="2400" b="1" dirty="0" smtClean="0">
                <a:solidFill>
                  <a:srgbClr val="FFFF99"/>
                </a:solidFill>
                <a:latin typeface="Times New Roman" pitchFamily="18" charset="0"/>
              </a:rPr>
              <a:t>, </a:t>
            </a:r>
            <a:r>
              <a:rPr lang="ru-RU" sz="2400" b="1" dirty="0" err="1" smtClean="0">
                <a:solidFill>
                  <a:srgbClr val="FFFF99"/>
                </a:solidFill>
                <a:latin typeface="Times New Roman" pitchFamily="18" charset="0"/>
              </a:rPr>
              <a:t>оппозицию,подчинила</a:t>
            </a:r>
            <a:r>
              <a:rPr lang="ru-RU" sz="2400" b="1" dirty="0" smtClean="0">
                <a:solidFill>
                  <a:srgbClr val="FFFF99"/>
                </a:solidFill>
                <a:latin typeface="Times New Roman" pitchFamily="18" charset="0"/>
              </a:rPr>
              <a:t> </a:t>
            </a:r>
            <a:r>
              <a:rPr lang="ru-RU" sz="2400" b="1" dirty="0">
                <a:solidFill>
                  <a:srgbClr val="FFFF99"/>
                </a:solidFill>
                <a:latin typeface="Times New Roman" pitchFamily="18" charset="0"/>
              </a:rPr>
              <a:t>общество своим </a:t>
            </a:r>
            <a:r>
              <a:rPr lang="ru-RU" sz="2400" b="1" dirty="0" smtClean="0">
                <a:solidFill>
                  <a:srgbClr val="FFFF99"/>
                </a:solidFill>
                <a:latin typeface="Times New Roman" pitchFamily="18" charset="0"/>
              </a:rPr>
              <a:t>интересам. Ни </a:t>
            </a:r>
            <a:r>
              <a:rPr lang="ru-RU" sz="2400" b="1" dirty="0">
                <a:solidFill>
                  <a:srgbClr val="FFFF99"/>
                </a:solidFill>
                <a:latin typeface="Times New Roman" pitchFamily="18" charset="0"/>
              </a:rPr>
              <a:t>один закон не принимался без одобрения Политбюро</a:t>
            </a:r>
            <a:r>
              <a:rPr lang="ru-RU" sz="2400" b="1" dirty="0" smtClean="0">
                <a:solidFill>
                  <a:srgbClr val="FFFF99"/>
                </a:solidFill>
                <a:latin typeface="Times New Roman" pitchFamily="18" charset="0"/>
              </a:rPr>
              <a:t>. Оно </a:t>
            </a:r>
            <a:r>
              <a:rPr lang="ru-RU" sz="2400" b="1" dirty="0">
                <a:solidFill>
                  <a:srgbClr val="FFFF99"/>
                </a:solidFill>
                <a:latin typeface="Times New Roman" pitchFamily="18" charset="0"/>
              </a:rPr>
              <a:t>определяло основные направления внутренней и внешней политики. </a:t>
            </a:r>
            <a:r>
              <a:rPr lang="ru-RU" sz="2400" b="1" dirty="0" err="1">
                <a:solidFill>
                  <a:srgbClr val="FFFF99"/>
                </a:solidFill>
                <a:latin typeface="Times New Roman" pitchFamily="18" charset="0"/>
              </a:rPr>
              <a:t>Пос</a:t>
            </a:r>
            <a:r>
              <a:rPr lang="ru-RU" sz="2400" b="1" dirty="0">
                <a:solidFill>
                  <a:srgbClr val="FFFF99"/>
                </a:solidFill>
                <a:latin typeface="Times New Roman" pitchFamily="18" charset="0"/>
              </a:rPr>
              <a:t> </a:t>
            </a:r>
            <a:r>
              <a:rPr lang="ru-RU" sz="2400" b="1" dirty="0" err="1">
                <a:solidFill>
                  <a:srgbClr val="FFFF99"/>
                </a:solidFill>
                <a:latin typeface="Times New Roman" pitchFamily="18" charset="0"/>
              </a:rPr>
              <a:t>тепенно</a:t>
            </a:r>
            <a:r>
              <a:rPr lang="ru-RU" sz="2400" b="1" dirty="0">
                <a:solidFill>
                  <a:srgbClr val="FFFF99"/>
                </a:solidFill>
                <a:latin typeface="Times New Roman" pitchFamily="18" charset="0"/>
              </a:rPr>
              <a:t> изменилась и сама </a:t>
            </a:r>
            <a:r>
              <a:rPr lang="ru-RU" sz="2400" b="1" dirty="0" err="1">
                <a:solidFill>
                  <a:srgbClr val="FFFF99"/>
                </a:solidFill>
                <a:latin typeface="Times New Roman" pitchFamily="18" charset="0"/>
              </a:rPr>
              <a:t>партия-рядовые</a:t>
            </a:r>
            <a:r>
              <a:rPr lang="ru-RU" sz="2400" b="1" dirty="0">
                <a:solidFill>
                  <a:srgbClr val="FFFF99"/>
                </a:solidFill>
                <a:latin typeface="Times New Roman" pitchFamily="18" charset="0"/>
              </a:rPr>
              <a:t> члены были отстранены от реального решения вопросов.</a:t>
            </a:r>
          </a:p>
        </p:txBody>
      </p:sp>
      <p:pic>
        <p:nvPicPr>
          <p:cNvPr id="8196" name="Picture 4"/>
          <p:cNvPicPr>
            <a:picLocks noChangeAspect="1" noChangeArrowheads="1"/>
          </p:cNvPicPr>
          <p:nvPr/>
        </p:nvPicPr>
        <p:blipFill>
          <a:blip r:embed="rId3" cstate="print"/>
          <a:srcRect/>
          <a:stretch>
            <a:fillRect/>
          </a:stretch>
        </p:blipFill>
        <p:spPr bwMode="auto">
          <a:xfrm>
            <a:off x="0" y="0"/>
            <a:ext cx="1271588" cy="6858000"/>
          </a:xfrm>
          <a:prstGeom prst="rect">
            <a:avLst/>
          </a:prstGeom>
          <a:noFill/>
          <a:ln w="9525">
            <a:noFill/>
            <a:miter lim="800000"/>
            <a:headEnd/>
            <a:tailEnd/>
          </a:ln>
          <a:effectLst/>
        </p:spPr>
      </p:pic>
      <p:sp>
        <p:nvSpPr>
          <p:cNvPr id="8197" name="Rectangle 5"/>
          <p:cNvSpPr>
            <a:spLocks noChangeArrowheads="1"/>
          </p:cNvSpPr>
          <p:nvPr/>
        </p:nvSpPr>
        <p:spPr bwMode="auto">
          <a:xfrm>
            <a:off x="1368425" y="44450"/>
            <a:ext cx="7667625" cy="433388"/>
          </a:xfrm>
          <a:prstGeom prst="rect">
            <a:avLst/>
          </a:prstGeom>
          <a:solidFill>
            <a:srgbClr val="990033"/>
          </a:solidFill>
          <a:ln w="76200">
            <a:solidFill>
              <a:schemeClr val="bg1"/>
            </a:solidFill>
            <a:miter lim="800000"/>
            <a:headEnd/>
            <a:tailEnd/>
          </a:ln>
          <a:effectLst/>
        </p:spPr>
        <p:txBody>
          <a:bodyPr wrap="none" anchor="ctr"/>
          <a:lstStyle/>
          <a:p>
            <a:pPr algn="ctr">
              <a:spcBef>
                <a:spcPct val="20000"/>
              </a:spcBef>
            </a:pPr>
            <a:r>
              <a:rPr lang="ru-RU" sz="3200">
                <a:solidFill>
                  <a:srgbClr val="FFCC00"/>
                </a:solidFill>
                <a:latin typeface="Monotype Corsiva" pitchFamily="66" charset="0"/>
              </a:rPr>
              <a:t>1.Формирование тоталитарного режима.</a:t>
            </a:r>
          </a:p>
        </p:txBody>
      </p:sp>
      <p:sp>
        <p:nvSpPr>
          <p:cNvPr id="8198" name="Text Box 6"/>
          <p:cNvSpPr txBox="1">
            <a:spLocks noChangeArrowheads="1"/>
          </p:cNvSpPr>
          <p:nvPr/>
        </p:nvSpPr>
        <p:spPr bwMode="auto">
          <a:xfrm>
            <a:off x="1408113" y="1484313"/>
            <a:ext cx="1795462" cy="777875"/>
          </a:xfrm>
          <a:prstGeom prst="rect">
            <a:avLst/>
          </a:prstGeom>
          <a:solidFill>
            <a:srgbClr val="FFCCFF"/>
          </a:solidFill>
          <a:ln w="76200">
            <a:solidFill>
              <a:schemeClr val="bg1"/>
            </a:solidFill>
            <a:miter lim="800000"/>
            <a:headEnd/>
            <a:tailEnd/>
          </a:ln>
          <a:effectLst/>
        </p:spPr>
        <p:txBody>
          <a:bodyPr wrap="none">
            <a:spAutoFit/>
          </a:bodyPr>
          <a:lstStyle/>
          <a:p>
            <a:pPr algn="ctr"/>
            <a:r>
              <a:rPr lang="ru-RU" sz="2000">
                <a:solidFill>
                  <a:srgbClr val="990033"/>
                </a:solidFill>
              </a:rPr>
              <a:t>Политбюро.</a:t>
            </a:r>
          </a:p>
          <a:p>
            <a:pPr algn="ctr"/>
            <a:r>
              <a:rPr lang="ru-RU" sz="2000">
                <a:solidFill>
                  <a:srgbClr val="990033"/>
                </a:solidFill>
              </a:rPr>
              <a:t>1936 г.</a:t>
            </a:r>
          </a:p>
        </p:txBody>
      </p:sp>
      <p:pic>
        <p:nvPicPr>
          <p:cNvPr id="8202" name="Picture 10" descr="Рисунок12"/>
          <p:cNvPicPr>
            <a:picLocks noChangeAspect="1" noChangeArrowheads="1"/>
          </p:cNvPicPr>
          <p:nvPr/>
        </p:nvPicPr>
        <p:blipFill>
          <a:blip r:embed="rId4" cstate="print"/>
          <a:srcRect/>
          <a:stretch>
            <a:fillRect/>
          </a:stretch>
        </p:blipFill>
        <p:spPr bwMode="auto">
          <a:xfrm>
            <a:off x="3421063" y="555625"/>
            <a:ext cx="5472112" cy="2586038"/>
          </a:xfrm>
          <a:prstGeom prst="rect">
            <a:avLst/>
          </a:prstGeom>
          <a:noFill/>
          <a:ln w="76200">
            <a:solidFill>
              <a:schemeClr val="bg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descr="Розовая тисненая бумага"/>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a:effectLst/>
        </p:spPr>
        <p:txBody>
          <a:bodyPr wrap="none" anchor="ctr"/>
          <a:lstStyle/>
          <a:p>
            <a:pPr algn="ctr"/>
            <a:endParaRPr lang="ru-RU" b="0">
              <a:solidFill>
                <a:srgbClr val="FFCC00"/>
              </a:solidFill>
            </a:endParaRPr>
          </a:p>
        </p:txBody>
      </p:sp>
      <p:sp>
        <p:nvSpPr>
          <p:cNvPr id="15363" name="Rectangle 3"/>
          <p:cNvSpPr>
            <a:spLocks noGrp="1" noChangeArrowheads="1"/>
          </p:cNvSpPr>
          <p:nvPr>
            <p:ph type="body" sz="half" idx="2"/>
          </p:nvPr>
        </p:nvSpPr>
        <p:spPr>
          <a:xfrm>
            <a:off x="1331913" y="3500438"/>
            <a:ext cx="7777162" cy="3313112"/>
          </a:xfrm>
          <a:gradFill rotWithShape="1">
            <a:gsLst>
              <a:gs pos="0">
                <a:srgbClr val="993366">
                  <a:gamma/>
                  <a:shade val="46275"/>
                  <a:invGamma/>
                </a:srgbClr>
              </a:gs>
              <a:gs pos="50000">
                <a:srgbClr val="993366"/>
              </a:gs>
              <a:gs pos="100000">
                <a:srgbClr val="993366">
                  <a:gamma/>
                  <a:shade val="46275"/>
                  <a:invGamma/>
                </a:srgbClr>
              </a:gs>
            </a:gsLst>
            <a:lin ang="5400000" scaled="1"/>
          </a:gradFill>
          <a:ln w="76200">
            <a:solidFill>
              <a:schemeClr val="bg1"/>
            </a:solidFill>
          </a:ln>
        </p:spPr>
        <p:txBody>
          <a:bodyPr/>
          <a:lstStyle/>
          <a:p>
            <a:pPr>
              <a:lnSpc>
                <a:spcPct val="90000"/>
              </a:lnSpc>
              <a:buFontTx/>
              <a:buNone/>
            </a:pPr>
            <a:r>
              <a:rPr lang="ru-RU" sz="2400" b="1">
                <a:solidFill>
                  <a:srgbClr val="FFFF99"/>
                </a:solidFill>
                <a:latin typeface="Times New Roman" pitchFamily="18" charset="0"/>
              </a:rPr>
              <a:t>Огромную роль в формировании тоталитаризма сыг рал партийный контроль за СМИ.Прекращение контактов с Западом позволило избежать влияния на население других идеологических взглядов.В об-разование на первый план вышло изучение марк-систско-ленинских основ всех наук.В 1932 г.нача-лось наступление на творческие союзы.В 1934 г.все писатели были объединены в Союз советских писа-телей во главе которого был поставлен М.Горький.</a:t>
            </a:r>
          </a:p>
        </p:txBody>
      </p:sp>
      <p:pic>
        <p:nvPicPr>
          <p:cNvPr id="15364" name="Picture 4"/>
          <p:cNvPicPr>
            <a:picLocks noChangeAspect="1" noChangeArrowheads="1"/>
          </p:cNvPicPr>
          <p:nvPr/>
        </p:nvPicPr>
        <p:blipFill>
          <a:blip r:embed="rId3" cstate="print"/>
          <a:srcRect/>
          <a:stretch>
            <a:fillRect/>
          </a:stretch>
        </p:blipFill>
        <p:spPr bwMode="auto">
          <a:xfrm>
            <a:off x="0" y="0"/>
            <a:ext cx="1271588" cy="6858000"/>
          </a:xfrm>
          <a:prstGeom prst="rect">
            <a:avLst/>
          </a:prstGeom>
          <a:noFill/>
          <a:ln w="9525">
            <a:noFill/>
            <a:miter lim="800000"/>
            <a:headEnd/>
            <a:tailEnd/>
          </a:ln>
          <a:effectLst/>
        </p:spPr>
      </p:pic>
      <p:sp>
        <p:nvSpPr>
          <p:cNvPr id="15365" name="Rectangle 5"/>
          <p:cNvSpPr>
            <a:spLocks noChangeArrowheads="1"/>
          </p:cNvSpPr>
          <p:nvPr/>
        </p:nvSpPr>
        <p:spPr bwMode="auto">
          <a:xfrm>
            <a:off x="1368425" y="44450"/>
            <a:ext cx="7667625" cy="433388"/>
          </a:xfrm>
          <a:prstGeom prst="rect">
            <a:avLst/>
          </a:prstGeom>
          <a:solidFill>
            <a:srgbClr val="990033"/>
          </a:solidFill>
          <a:ln w="76200">
            <a:solidFill>
              <a:schemeClr val="bg1"/>
            </a:solidFill>
            <a:miter lim="800000"/>
            <a:headEnd/>
            <a:tailEnd/>
          </a:ln>
          <a:effectLst/>
        </p:spPr>
        <p:txBody>
          <a:bodyPr wrap="none" anchor="ctr"/>
          <a:lstStyle/>
          <a:p>
            <a:pPr algn="ctr">
              <a:spcBef>
                <a:spcPct val="20000"/>
              </a:spcBef>
            </a:pPr>
            <a:r>
              <a:rPr lang="ru-RU" sz="3200">
                <a:solidFill>
                  <a:srgbClr val="FFCC00"/>
                </a:solidFill>
                <a:latin typeface="Monotype Corsiva" pitchFamily="66" charset="0"/>
              </a:rPr>
              <a:t>2.Идеологизация общественной жизни.</a:t>
            </a:r>
          </a:p>
        </p:txBody>
      </p:sp>
      <p:sp>
        <p:nvSpPr>
          <p:cNvPr id="15366" name="Text Box 6"/>
          <p:cNvSpPr txBox="1">
            <a:spLocks noChangeArrowheads="1"/>
          </p:cNvSpPr>
          <p:nvPr/>
        </p:nvSpPr>
        <p:spPr bwMode="auto">
          <a:xfrm>
            <a:off x="1547813" y="1484313"/>
            <a:ext cx="2100262" cy="1082675"/>
          </a:xfrm>
          <a:prstGeom prst="rect">
            <a:avLst/>
          </a:prstGeom>
          <a:solidFill>
            <a:srgbClr val="FFCCFF"/>
          </a:solidFill>
          <a:ln w="76200">
            <a:solidFill>
              <a:schemeClr val="bg1"/>
            </a:solidFill>
            <a:miter lim="800000"/>
            <a:headEnd/>
            <a:tailEnd/>
          </a:ln>
          <a:effectLst/>
        </p:spPr>
        <p:txBody>
          <a:bodyPr wrap="none">
            <a:spAutoFit/>
          </a:bodyPr>
          <a:lstStyle/>
          <a:p>
            <a:pPr algn="ctr"/>
            <a:r>
              <a:rPr lang="ru-RU" sz="2000">
                <a:solidFill>
                  <a:srgbClr val="990033"/>
                </a:solidFill>
              </a:rPr>
              <a:t>Демонстрация</a:t>
            </a:r>
          </a:p>
          <a:p>
            <a:pPr algn="ctr"/>
            <a:r>
              <a:rPr lang="ru-RU" sz="2000">
                <a:solidFill>
                  <a:srgbClr val="990033"/>
                </a:solidFill>
              </a:rPr>
              <a:t>против</a:t>
            </a:r>
          </a:p>
          <a:p>
            <a:pPr algn="ctr"/>
            <a:r>
              <a:rPr lang="ru-RU" sz="2000">
                <a:solidFill>
                  <a:srgbClr val="990033"/>
                </a:solidFill>
              </a:rPr>
              <a:t>кулаков.</a:t>
            </a:r>
          </a:p>
        </p:txBody>
      </p:sp>
      <p:pic>
        <p:nvPicPr>
          <p:cNvPr id="15373" name="Picture 13" descr="Рисунок11"/>
          <p:cNvPicPr>
            <a:picLocks noChangeAspect="1" noChangeArrowheads="1"/>
          </p:cNvPicPr>
          <p:nvPr/>
        </p:nvPicPr>
        <p:blipFill>
          <a:blip r:embed="rId4" cstate="print">
            <a:lum bright="6000" contrast="6000"/>
          </a:blip>
          <a:srcRect/>
          <a:stretch>
            <a:fillRect/>
          </a:stretch>
        </p:blipFill>
        <p:spPr bwMode="auto">
          <a:xfrm>
            <a:off x="4067175" y="542925"/>
            <a:ext cx="4752975" cy="2892425"/>
          </a:xfrm>
          <a:prstGeom prst="rect">
            <a:avLst/>
          </a:prstGeom>
          <a:noFill/>
          <a:ln w="76200">
            <a:solidFill>
              <a:schemeClr val="bg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theme/theme1.xml><?xml version="1.0" encoding="utf-8"?>
<a:theme xmlns:a="http://schemas.openxmlformats.org/drawingml/2006/main" name="Тема Office">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897</Words>
  <Application>Microsoft Office PowerPoint</Application>
  <PresentationFormat>Экран (4:3)</PresentationFormat>
  <Paragraphs>81</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 1.Наличие правового государства. 2.Одна идеология. 3.Монополизация политической жизни. 4.Централизация экономики. 5. Реальное разделение властей. 6. Отсутствие политических свобод граждан. 7. Свободные демократические выборы органов власти. 8.Гарантированные политические свободы личности. 9.Многопартийная политическая система. 10.Монополия политической власти на информацию. 11.Милитаризация общества, опора на репрессивные органы.  </vt:lpstr>
      <vt:lpstr>Правильные ответы к тесту</vt:lpstr>
      <vt:lpstr>Нормы оценок</vt:lpstr>
      <vt:lpstr>Политический режим - совокупность методов, средств и способов практического  осуществления государственной власти в конкретный период его исторического развития.</vt:lpstr>
      <vt:lpstr>Слайд 5</vt:lpstr>
      <vt:lpstr>Слайд 6</vt:lpstr>
      <vt:lpstr>Слайд 7</vt:lpstr>
      <vt:lpstr>Слайд 8</vt:lpstr>
      <vt:lpstr>Слайд 9</vt:lpstr>
      <vt:lpstr>Слайд 10</vt:lpstr>
      <vt:lpstr>Слайд 11</vt:lpstr>
      <vt:lpstr>Слайд 12</vt:lpstr>
      <vt:lpstr>Слайд 13</vt:lpstr>
      <vt:lpstr>Логинов Михаил Васильевич</vt:lpstr>
      <vt:lpstr>Слайд 15</vt:lpstr>
      <vt:lpstr>Слайд 16</vt:lpstr>
      <vt:lpstr>Слайд 17</vt:lpstr>
      <vt:lpstr>Слайд 18</vt:lpstr>
      <vt:lpstr>Слайд 19</vt:lpstr>
      <vt:lpstr>ПОЛИТИЧЕСКАЯ СИСТЕМА СТАЛИНИЗМА 30-Х гг.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16</cp:revision>
  <dcterms:created xsi:type="dcterms:W3CDTF">2012-02-03T14:06:57Z</dcterms:created>
  <dcterms:modified xsi:type="dcterms:W3CDTF">2014-04-25T12:05:19Z</dcterms:modified>
</cp:coreProperties>
</file>