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75" r:id="rId10"/>
    <p:sldId id="268" r:id="rId11"/>
    <p:sldId id="267" r:id="rId12"/>
    <p:sldId id="270" r:id="rId13"/>
    <p:sldId id="271" r:id="rId14"/>
    <p:sldId id="269" r:id="rId15"/>
    <p:sldId id="277" r:id="rId16"/>
    <p:sldId id="272" r:id="rId17"/>
    <p:sldId id="276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A259C-4640-42D2-A7FA-AE4F9975063B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8A7C9-BF60-4247-85CD-2DA96C44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8A7C9-BF60-4247-85CD-2DA96C4428C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8A7C9-BF60-4247-85CD-2DA96C4428C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959280-048F-4F6F-AC6F-F75399A8EA57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FB94A3-1132-4D1A-977F-FDBC932E1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urok.ru/ru/school/geometry/10-klass/parallelnost-pryamyh-i-ploskostej/tetraedr-zadachi-na-postroenie-sechenij-v-tetraedre?seconds=0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cior.edu.ru/card/5530/sechenie-mnogogrannikov-ploskostyu-metody-postroeniya-secheniy-i1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Сечение многогранников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929066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математики:</a:t>
            </a:r>
          </a:p>
          <a:p>
            <a:r>
              <a:rPr lang="ru-RU" dirty="0" smtClean="0"/>
              <a:t>Кузнецова О.Н.</a:t>
            </a:r>
          </a:p>
          <a:p>
            <a:r>
              <a:rPr lang="ru-RU" dirty="0" smtClean="0"/>
              <a:t>МКОУ «</a:t>
            </a:r>
            <a:r>
              <a:rPr lang="ru-RU" dirty="0" err="1" smtClean="0"/>
              <a:t>Глядянская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1543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построения сечений</a:t>
            </a:r>
          </a:p>
          <a:p>
            <a:endParaRPr lang="ru-RU" dirty="0" smtClean="0"/>
          </a:p>
          <a:p>
            <a:r>
              <a:rPr lang="ru-RU" sz="2400" dirty="0" smtClean="0"/>
              <a:t>1. Если две точки принадлежат как секущей плоскости, так и плоскости некоторой грани многогранника, то прямая, проходящая через эти две точки, является линией пересечения секущей плоскости с плоскостью </a:t>
            </a:r>
          </a:p>
          <a:p>
            <a:r>
              <a:rPr lang="ru-RU" sz="2400" dirty="0" smtClean="0"/>
              <a:t>этой грани.</a:t>
            </a:r>
          </a:p>
          <a:p>
            <a:endParaRPr lang="ru-RU" sz="2400" dirty="0" smtClean="0"/>
          </a:p>
          <a:p>
            <a:r>
              <a:rPr lang="ru-RU" sz="2400" dirty="0" smtClean="0"/>
              <a:t>2. Если секущая плоскость параллельна некоторой плоскости, то эти две плоскости пересекаются с любой гранью по параллельным прямым.</a:t>
            </a:r>
          </a:p>
          <a:p>
            <a:endParaRPr lang="ru-RU" sz="2400" dirty="0" smtClean="0"/>
          </a:p>
          <a:p>
            <a:r>
              <a:rPr lang="ru-RU" sz="2400" dirty="0" smtClean="0"/>
              <a:t>3. Если секущая плоскость параллельна прямой, лежащей в некоторой плоскости (например, плоскости какой-то грани), то линия пересечения секущей плоскости с этой плоскостью (гранью) параллельна этой прямой..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71543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построения сечений</a:t>
            </a:r>
          </a:p>
          <a:p>
            <a:endParaRPr lang="ru-RU" dirty="0" smtClean="0"/>
          </a:p>
          <a:p>
            <a:r>
              <a:rPr lang="ru-RU" sz="2400" dirty="0" smtClean="0"/>
              <a:t>4. Секущая плоскость пересекает параллельные грани по параллельным прямым.</a:t>
            </a:r>
          </a:p>
          <a:p>
            <a:endParaRPr lang="ru-RU" sz="2400" dirty="0" smtClean="0"/>
          </a:p>
          <a:p>
            <a:r>
              <a:rPr lang="ru-RU" sz="2400" dirty="0" smtClean="0"/>
              <a:t>5. Если прямые АВ и 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параллельны (где точки А и В принадлежат секущей плоскости, точки 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и В</a:t>
            </a:r>
            <a:r>
              <a:rPr lang="ru-RU" sz="2400" baseline="-25000" dirty="0" smtClean="0"/>
              <a:t>1 </a:t>
            </a:r>
            <a:r>
              <a:rPr lang="ru-RU" sz="2400" dirty="0" smtClean="0"/>
              <a:t>являются параллельными проекциями на некоторую грань точек А и В), то секущая плоскость пересекает  эту грань по прямой, параллельной 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1.</a:t>
            </a:r>
            <a:r>
              <a:rPr lang="ru-RU" sz="2400" dirty="0" smtClean="0"/>
              <a:t> Если же прямые пересекаются в некоторой точке, то эта точка принадлежит как секущей плоскости, так и </a:t>
            </a:r>
            <a:r>
              <a:rPr lang="ru-RU" sz="2400" dirty="0" err="1" smtClean="0"/>
              <a:t>и</a:t>
            </a:r>
            <a:r>
              <a:rPr lang="ru-RU" sz="2400" dirty="0" smtClean="0"/>
              <a:t> плоскости этой грани.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285860"/>
            <a:ext cx="6643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построение </a:t>
            </a:r>
          </a:p>
          <a:p>
            <a:pPr algn="ctr"/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сечений в тетраэдре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4000504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в программной среде «Живая геометрия»</a:t>
            </a:r>
          </a:p>
          <a:p>
            <a:r>
              <a:rPr lang="ru-RU" dirty="0" smtClean="0"/>
              <a:t>Построение сечений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857232"/>
            <a:ext cx="835824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Постройте сечение в тетраэдре:</a:t>
            </a:r>
          </a:p>
          <a:p>
            <a:pPr marL="342900" indent="-342900">
              <a:buAutoNum type="arabicParenR"/>
            </a:pPr>
            <a:r>
              <a:rPr lang="ru-RU" dirty="0" smtClean="0"/>
              <a:t>На рёбрах АВ, В</a:t>
            </a:r>
            <a:r>
              <a:rPr lang="en-US" dirty="0" smtClean="0"/>
              <a:t>D</a:t>
            </a:r>
            <a:r>
              <a:rPr lang="ru-RU" dirty="0" smtClean="0"/>
              <a:t> и С</a:t>
            </a:r>
            <a:r>
              <a:rPr lang="en-US" dirty="0" smtClean="0"/>
              <a:t>D</a:t>
            </a:r>
            <a:r>
              <a:rPr lang="ru-RU" dirty="0" smtClean="0"/>
              <a:t> тетраэдра </a:t>
            </a:r>
            <a:r>
              <a:rPr lang="en-US" dirty="0" smtClean="0"/>
              <a:t>DABC</a:t>
            </a:r>
            <a:r>
              <a:rPr lang="ru-RU" dirty="0" smtClean="0"/>
              <a:t> отмечены точки </a:t>
            </a:r>
            <a:r>
              <a:rPr lang="en-US" dirty="0" smtClean="0"/>
              <a:t>M, N </a:t>
            </a:r>
            <a:r>
              <a:rPr lang="ru-RU" dirty="0" smtClean="0"/>
              <a:t>и Р. Постройте сечение тетраэдра плоскостью </a:t>
            </a:r>
            <a:r>
              <a:rPr lang="en-US" dirty="0" smtClean="0"/>
              <a:t>MNP</a:t>
            </a:r>
            <a:r>
              <a:rPr lang="ru-RU" dirty="0" smtClean="0"/>
              <a:t> (два случая).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Точка М лежит на боковой грани А</a:t>
            </a:r>
            <a:r>
              <a:rPr lang="en-US" dirty="0" smtClean="0"/>
              <a:t>D</a:t>
            </a:r>
            <a:r>
              <a:rPr lang="ru-RU" dirty="0" smtClean="0"/>
              <a:t>В тетраэдра </a:t>
            </a:r>
            <a:r>
              <a:rPr lang="en-US" dirty="0" smtClean="0"/>
              <a:t>D</a:t>
            </a:r>
            <a:r>
              <a:rPr lang="ru-RU" dirty="0" smtClean="0"/>
              <a:t>АВС. Постройте сечение тетраэдра плоскостью, проходящей через точку М параллельно основанию АВС. 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На рёбрах и грани тетраэдра отмечены точки Р, К и </a:t>
            </a:r>
            <a:r>
              <a:rPr lang="en-US" dirty="0" smtClean="0"/>
              <a:t>Q</a:t>
            </a:r>
            <a:r>
              <a:rPr lang="ru-RU" dirty="0" smtClean="0"/>
              <a:t> (точка </a:t>
            </a:r>
            <a:r>
              <a:rPr lang="en-US" dirty="0" smtClean="0"/>
              <a:t>Q</a:t>
            </a:r>
            <a:r>
              <a:rPr lang="ru-RU" dirty="0" smtClean="0"/>
              <a:t> лежит на боковой грани АВС). Постройте сечение тетраэдра плоскостью </a:t>
            </a:r>
            <a:r>
              <a:rPr lang="en-US" dirty="0" smtClean="0"/>
              <a:t>PKQ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428604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Физкультминутка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Line 19"/>
          <p:cNvSpPr>
            <a:spLocks noChangeShapeType="1"/>
          </p:cNvSpPr>
          <p:nvPr/>
        </p:nvSpPr>
        <p:spPr bwMode="auto">
          <a:xfrm>
            <a:off x="981075" y="4667250"/>
            <a:ext cx="2162165" cy="1547832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 flipV="1">
            <a:off x="3143240" y="4572007"/>
            <a:ext cx="2000263" cy="1643074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21"/>
          <p:cNvSpPr>
            <a:spLocks noChangeShapeType="1"/>
          </p:cNvSpPr>
          <p:nvPr/>
        </p:nvSpPr>
        <p:spPr bwMode="auto">
          <a:xfrm flipH="1">
            <a:off x="971549" y="4572008"/>
            <a:ext cx="4171954" cy="85717"/>
          </a:xfrm>
          <a:prstGeom prst="line">
            <a:avLst/>
          </a:prstGeom>
          <a:noFill/>
          <a:ln w="19050">
            <a:solidFill>
              <a:srgbClr val="000099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>
            <a:off x="966788" y="1981200"/>
            <a:ext cx="1719262" cy="2681288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686050" y="1981200"/>
            <a:ext cx="457190" cy="4233882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>
            <a:off x="2681288" y="1981200"/>
            <a:ext cx="2462216" cy="2590808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143504" y="2143116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Нарисуйте тетраэдр</a:t>
            </a:r>
          </a:p>
          <a:p>
            <a:pPr>
              <a:buFontTx/>
              <a:buChar char="-"/>
            </a:pPr>
            <a:r>
              <a:rPr lang="ru-RU" dirty="0" smtClean="0"/>
              <a:t> правой рукой;</a:t>
            </a:r>
          </a:p>
          <a:p>
            <a:pPr>
              <a:buFontTx/>
              <a:buChar char="-"/>
            </a:pPr>
            <a:r>
              <a:rPr lang="ru-RU" dirty="0" smtClean="0"/>
              <a:t> левой рукой;</a:t>
            </a:r>
          </a:p>
          <a:p>
            <a:pPr>
              <a:buFontTx/>
              <a:buChar char="-"/>
            </a:pPr>
            <a:r>
              <a:rPr lang="ru-RU" dirty="0" smtClean="0"/>
              <a:t> одновременно двумя руками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80010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</a:t>
            </a:r>
          </a:p>
          <a:p>
            <a:pPr algn="ctr"/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Постройте сечение в тетраэдре (используя графический редактор </a:t>
            </a:r>
            <a:r>
              <a:rPr lang="en-US" dirty="0" smtClean="0"/>
              <a:t>Paint</a:t>
            </a:r>
            <a:r>
              <a:rPr lang="ru-RU" dirty="0" smtClean="0"/>
              <a:t>):</a:t>
            </a:r>
          </a:p>
          <a:p>
            <a:endParaRPr lang="ru-RU" dirty="0" smtClean="0"/>
          </a:p>
          <a:p>
            <a:pPr marL="342900" indent="-342900"/>
            <a:r>
              <a:rPr lang="ru-RU" dirty="0" smtClean="0"/>
              <a:t>На рёбрах АС, </a:t>
            </a:r>
            <a:r>
              <a:rPr lang="en-US" dirty="0" smtClean="0"/>
              <a:t>D</a:t>
            </a:r>
            <a:r>
              <a:rPr lang="ru-RU" dirty="0" smtClean="0"/>
              <a:t>С и А</a:t>
            </a:r>
            <a:r>
              <a:rPr lang="en-US" dirty="0" smtClean="0"/>
              <a:t>D</a:t>
            </a:r>
            <a:r>
              <a:rPr lang="ru-RU" dirty="0" smtClean="0"/>
              <a:t> тетраэдра </a:t>
            </a:r>
            <a:r>
              <a:rPr lang="en-US" dirty="0" smtClean="0"/>
              <a:t>DABC</a:t>
            </a:r>
            <a:r>
              <a:rPr lang="ru-RU" dirty="0" smtClean="0"/>
              <a:t> отмечены точки </a:t>
            </a:r>
            <a:r>
              <a:rPr lang="en-US" dirty="0" smtClean="0"/>
              <a:t>M, N </a:t>
            </a:r>
            <a:r>
              <a:rPr lang="ru-RU" dirty="0" smtClean="0"/>
              <a:t>и </a:t>
            </a:r>
          </a:p>
          <a:p>
            <a:pPr marL="342900" indent="-342900"/>
            <a:r>
              <a:rPr lang="ru-RU" dirty="0" smtClean="0"/>
              <a:t>Р. Постройте сечение тетраэдра плоскостью </a:t>
            </a:r>
            <a:r>
              <a:rPr lang="en-US" dirty="0" smtClean="0"/>
              <a:t>MNP</a:t>
            </a:r>
            <a:r>
              <a:rPr lang="ru-RU" dirty="0" smtClean="0"/>
              <a:t> (два случая).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1"/>
            <a:ext cx="800105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</a:t>
            </a:r>
          </a:p>
          <a:p>
            <a:r>
              <a:rPr lang="ru-RU" dirty="0" smtClean="0"/>
              <a:t>Постройте </a:t>
            </a:r>
            <a:r>
              <a:rPr lang="ru-RU" dirty="0" smtClean="0"/>
              <a:t>сечение в </a:t>
            </a:r>
            <a:r>
              <a:rPr lang="ru-RU" dirty="0" smtClean="0"/>
              <a:t>тетраэдре:</a:t>
            </a:r>
          </a:p>
          <a:p>
            <a:endParaRPr lang="ru-RU" dirty="0" smtClean="0"/>
          </a:p>
          <a:p>
            <a:pPr marL="342900" indent="-342900"/>
            <a:r>
              <a:rPr lang="ru-RU" dirty="0" smtClean="0"/>
              <a:t>На </a:t>
            </a:r>
            <a:r>
              <a:rPr lang="ru-RU" dirty="0" smtClean="0"/>
              <a:t>рёбрах АС, </a:t>
            </a:r>
            <a:r>
              <a:rPr lang="en-US" dirty="0" smtClean="0"/>
              <a:t>D</a:t>
            </a:r>
            <a:r>
              <a:rPr lang="ru-RU" dirty="0" smtClean="0"/>
              <a:t>С и А</a:t>
            </a:r>
            <a:r>
              <a:rPr lang="en-US" dirty="0" smtClean="0"/>
              <a:t>D</a:t>
            </a:r>
            <a:r>
              <a:rPr lang="ru-RU" dirty="0" smtClean="0"/>
              <a:t> тетраэдра </a:t>
            </a:r>
            <a:r>
              <a:rPr lang="en-US" dirty="0" smtClean="0"/>
              <a:t>DABC</a:t>
            </a:r>
            <a:r>
              <a:rPr lang="ru-RU" dirty="0" smtClean="0"/>
              <a:t> отмечены точки </a:t>
            </a:r>
            <a:r>
              <a:rPr lang="en-US" dirty="0" smtClean="0"/>
              <a:t>M, N </a:t>
            </a:r>
            <a:r>
              <a:rPr lang="ru-RU" dirty="0" smtClean="0"/>
              <a:t>и </a:t>
            </a:r>
          </a:p>
          <a:p>
            <a:pPr marL="342900" indent="-342900"/>
            <a:r>
              <a:rPr lang="ru-RU" dirty="0" smtClean="0"/>
              <a:t>Р. Постройте сечение тетраэдра плоскостью </a:t>
            </a:r>
            <a:r>
              <a:rPr lang="en-US" dirty="0" smtClean="0"/>
              <a:t>MNP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00240"/>
            <a:ext cx="4857784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52"/>
            <a:ext cx="800105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</a:t>
            </a:r>
          </a:p>
          <a:p>
            <a:r>
              <a:rPr lang="ru-RU" dirty="0" smtClean="0"/>
              <a:t>Постройте </a:t>
            </a:r>
            <a:r>
              <a:rPr lang="ru-RU" dirty="0" smtClean="0"/>
              <a:t>сечение в </a:t>
            </a:r>
            <a:r>
              <a:rPr lang="ru-RU" dirty="0" smtClean="0"/>
              <a:t>тетраэдре:</a:t>
            </a:r>
            <a:endParaRPr lang="ru-RU" dirty="0" smtClean="0"/>
          </a:p>
          <a:p>
            <a:endParaRPr lang="ru-RU" dirty="0" smtClean="0"/>
          </a:p>
          <a:p>
            <a:pPr marL="342900" indent="-342900"/>
            <a:r>
              <a:rPr lang="ru-RU" dirty="0" smtClean="0"/>
              <a:t>На рёбрах АС, </a:t>
            </a:r>
            <a:r>
              <a:rPr lang="en-US" dirty="0" smtClean="0"/>
              <a:t>D</a:t>
            </a:r>
            <a:r>
              <a:rPr lang="ru-RU" dirty="0" smtClean="0"/>
              <a:t>С и А</a:t>
            </a:r>
            <a:r>
              <a:rPr lang="en-US" dirty="0" smtClean="0"/>
              <a:t>D</a:t>
            </a:r>
            <a:r>
              <a:rPr lang="ru-RU" dirty="0" smtClean="0"/>
              <a:t> тетраэдра </a:t>
            </a:r>
            <a:r>
              <a:rPr lang="en-US" dirty="0" smtClean="0"/>
              <a:t>DABC</a:t>
            </a:r>
            <a:r>
              <a:rPr lang="ru-RU" dirty="0" smtClean="0"/>
              <a:t> отмечены точки </a:t>
            </a:r>
            <a:r>
              <a:rPr lang="en-US" dirty="0" smtClean="0"/>
              <a:t>M, N </a:t>
            </a:r>
            <a:r>
              <a:rPr lang="ru-RU" dirty="0" smtClean="0"/>
              <a:t>и </a:t>
            </a:r>
          </a:p>
          <a:p>
            <a:pPr marL="342900" indent="-342900"/>
            <a:r>
              <a:rPr lang="ru-RU" dirty="0" smtClean="0"/>
              <a:t>Р. Постройте сечение тетраэдра плоскостью </a:t>
            </a:r>
            <a:r>
              <a:rPr lang="en-US" dirty="0" smtClean="0"/>
              <a:t>MNP</a:t>
            </a:r>
            <a:r>
              <a:rPr lang="ru-RU" dirty="0" smtClean="0"/>
              <a:t> (два случая).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3" y="1928803"/>
            <a:ext cx="5000661" cy="490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7867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</a:p>
          <a:p>
            <a:endParaRPr lang="ru-RU" sz="3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Учебник - п.12,14 (задачи 1 и 2), №72</a:t>
            </a:r>
          </a:p>
          <a:p>
            <a:endParaRPr lang="ru-RU" dirty="0" smtClean="0"/>
          </a:p>
          <a:p>
            <a:r>
              <a:rPr lang="ru-RU" dirty="0" smtClean="0"/>
              <a:t>Интернет-урок «Тетраэдра. Задачи на построение сечений в тетраэдре»</a:t>
            </a:r>
          </a:p>
          <a:p>
            <a:r>
              <a:rPr lang="en-US" dirty="0" smtClean="0">
                <a:hlinkClick r:id="rId2"/>
              </a:rPr>
              <a:t>http://interneturok.ru/ru/school/geometry/10-klass/parallelnost-pryamyh-i-ploskostej/tetraedr-zadachi-na-postroenie-sechenij-v-tetraedre?seconds=0</a:t>
            </a:r>
            <a:endParaRPr lang="ru-RU" dirty="0" smtClean="0"/>
          </a:p>
          <a:p>
            <a:r>
              <a:rPr lang="ru-RU" dirty="0" smtClean="0"/>
              <a:t>Выполнить тренажёры и тест после </a:t>
            </a:r>
            <a:r>
              <a:rPr lang="ru-RU" smtClean="0"/>
              <a:t>просмотра Интернет-урок </a:t>
            </a:r>
            <a:r>
              <a:rPr lang="ru-RU" dirty="0" smtClean="0"/>
              <a:t>«Тетраэдра. Задачи на построение сечений в тетраэдре»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85794"/>
            <a:ext cx="828680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</a:p>
          <a:p>
            <a:pPr algn="just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сегодня узнал 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...»</a:t>
            </a:r>
            <a:endParaRPr lang="ru-RU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eaLnBrk="0" hangingPunct="0">
              <a:defRPr/>
            </a:pPr>
            <a:endParaRPr lang="ru-RU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на уроке я научился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…»</a:t>
            </a:r>
            <a:endParaRPr lang="ru-RU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eaLnBrk="0" hangingPunct="0">
              <a:defRPr/>
            </a:pPr>
            <a:endParaRPr lang="ru-RU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Было сложно 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потому что …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eaLnBrk="0" hangingPunct="0">
              <a:defRPr/>
            </a:pPr>
            <a:endParaRPr lang="ru-RU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Было легко … , потому что …»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251325" y="43989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С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954338" y="557371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В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98500" y="460692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А</a:t>
            </a: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981075" y="4667250"/>
            <a:ext cx="1914525" cy="942975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 flipV="1">
            <a:off x="2905125" y="4619625"/>
            <a:ext cx="1314450" cy="9906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 flipH="1">
            <a:off x="971550" y="4619625"/>
            <a:ext cx="3248025" cy="38100"/>
          </a:xfrm>
          <a:prstGeom prst="line">
            <a:avLst/>
          </a:prstGeom>
          <a:noFill/>
          <a:ln w="19050">
            <a:solidFill>
              <a:srgbClr val="000099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 flipH="1">
            <a:off x="966788" y="1981200"/>
            <a:ext cx="1719262" cy="2681288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>
            <a:off x="2686050" y="1981200"/>
            <a:ext cx="209550" cy="36195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2681288" y="1981200"/>
            <a:ext cx="1530350" cy="26416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338388" y="163195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Tahoma" pitchFamily="34" charset="0"/>
              </a:rPr>
              <a:t>D</a:t>
            </a:r>
            <a:endParaRPr lang="ru-RU" sz="1800" dirty="0">
              <a:latin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9190" y="257174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 и </a:t>
            </a:r>
            <a:r>
              <a:rPr lang="en-US" dirty="0" smtClean="0"/>
              <a:t>DB</a:t>
            </a:r>
            <a:r>
              <a:rPr lang="ru-RU" dirty="0" smtClean="0"/>
              <a:t>,  АВ и </a:t>
            </a:r>
            <a:r>
              <a:rPr lang="en-US" dirty="0" smtClean="0"/>
              <a:t>DC</a:t>
            </a:r>
            <a:r>
              <a:rPr lang="ru-RU" dirty="0" smtClean="0"/>
              <a:t>,  </a:t>
            </a:r>
            <a:r>
              <a:rPr lang="en-US" dirty="0" smtClean="0"/>
              <a:t>AD</a:t>
            </a:r>
            <a:r>
              <a:rPr lang="ru-RU" dirty="0" smtClean="0"/>
              <a:t> и СВ</a:t>
            </a:r>
            <a:endParaRPr lang="ru-RU" dirty="0"/>
          </a:p>
        </p:txBody>
      </p:sp>
      <p:sp>
        <p:nvSpPr>
          <p:cNvPr id="17" name="Содержимое 1"/>
          <p:cNvSpPr txBox="1">
            <a:spLocks/>
          </p:cNvSpPr>
          <p:nvPr/>
        </p:nvSpPr>
        <p:spPr>
          <a:xfrm>
            <a:off x="500034" y="1500174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66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28736"/>
            <a:ext cx="8301038" cy="4525963"/>
          </a:xfrm>
        </p:spPr>
        <p:txBody>
          <a:bodyPr/>
          <a:lstStyle/>
          <a:p>
            <a:r>
              <a:rPr lang="ru-RU" dirty="0" smtClean="0"/>
              <a:t>№ 67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86116" y="4143380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 dirty="0">
                <a:latin typeface="Tahoma" pitchFamily="34" charset="0"/>
              </a:rPr>
              <a:t>С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000232" y="5214950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 dirty="0">
                <a:latin typeface="Tahoma" pitchFamily="34" charset="0"/>
              </a:rPr>
              <a:t>В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42844" y="460692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 dirty="0">
                <a:latin typeface="Tahoma" pitchFamily="34" charset="0"/>
              </a:rPr>
              <a:t>А</a:t>
            </a: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428597" y="4667251"/>
            <a:ext cx="1785950" cy="476262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 flipV="1">
            <a:off x="2214546" y="4643445"/>
            <a:ext cx="1143008" cy="500066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 flipH="1">
            <a:off x="428596" y="4612006"/>
            <a:ext cx="2928958" cy="45719"/>
          </a:xfrm>
          <a:prstGeom prst="line">
            <a:avLst/>
          </a:prstGeom>
          <a:noFill/>
          <a:ln w="19050">
            <a:solidFill>
              <a:srgbClr val="000099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 flipH="1">
            <a:off x="428596" y="1981200"/>
            <a:ext cx="1719262" cy="2681288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>
            <a:off x="2143108" y="1981200"/>
            <a:ext cx="71438" cy="3162312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2143108" y="1981200"/>
            <a:ext cx="1214446" cy="2662246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000232" y="163195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Tahoma" pitchFamily="34" charset="0"/>
              </a:rPr>
              <a:t>D</a:t>
            </a:r>
            <a:endParaRPr lang="ru-RU" sz="1800" dirty="0">
              <a:latin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1836" y="920196"/>
            <a:ext cx="55721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Дано:</a:t>
            </a:r>
          </a:p>
          <a:p>
            <a:r>
              <a:rPr lang="ru-RU" sz="1600" dirty="0"/>
              <a:t>∠</a:t>
            </a:r>
            <a:r>
              <a:rPr lang="ru-RU" sz="1600" dirty="0" smtClean="0"/>
              <a:t>А</a:t>
            </a:r>
            <a:r>
              <a:rPr lang="en-US" sz="1600" dirty="0" smtClean="0"/>
              <a:t>DB</a:t>
            </a:r>
            <a:r>
              <a:rPr lang="ru-RU" sz="1600" dirty="0" smtClean="0"/>
              <a:t> = 54˚,  ∠В</a:t>
            </a:r>
            <a:r>
              <a:rPr lang="en-US" sz="1600" dirty="0" smtClean="0"/>
              <a:t>DC</a:t>
            </a:r>
            <a:r>
              <a:rPr lang="ru-RU" sz="1600" dirty="0" smtClean="0"/>
              <a:t> = 72˚,  ∠С</a:t>
            </a:r>
            <a:r>
              <a:rPr lang="en-US" sz="1600" dirty="0" smtClean="0"/>
              <a:t>D</a:t>
            </a:r>
            <a:r>
              <a:rPr lang="ru-RU" sz="1600" dirty="0" smtClean="0"/>
              <a:t>А = 90˚</a:t>
            </a:r>
          </a:p>
          <a:p>
            <a:r>
              <a:rPr lang="en-US" sz="1600" dirty="0" smtClean="0"/>
              <a:t>AD = 20 </a:t>
            </a:r>
            <a:r>
              <a:rPr lang="ru-RU" sz="1600" dirty="0" smtClean="0"/>
              <a:t>см,</a:t>
            </a:r>
            <a:r>
              <a:rPr lang="en-US" sz="1600" dirty="0" smtClean="0"/>
              <a:t> BD = 18 </a:t>
            </a:r>
            <a:r>
              <a:rPr lang="ru-RU" sz="1600" dirty="0" smtClean="0"/>
              <a:t>см, </a:t>
            </a:r>
            <a:r>
              <a:rPr lang="en-US" sz="1600" dirty="0" smtClean="0"/>
              <a:t>DC</a:t>
            </a:r>
            <a:r>
              <a:rPr lang="ru-RU" sz="1600" dirty="0" smtClean="0"/>
              <a:t> = 21 см.</a:t>
            </a:r>
          </a:p>
          <a:p>
            <a:r>
              <a:rPr lang="ru-RU" sz="1600" dirty="0" smtClean="0"/>
              <a:t>Найти: АВ, ВС, АС.</a:t>
            </a:r>
          </a:p>
          <a:p>
            <a:r>
              <a:rPr lang="ru-RU" sz="1600" dirty="0" smtClean="0"/>
              <a:t>Решение:</a:t>
            </a:r>
          </a:p>
          <a:p>
            <a:pPr marL="342900" indent="-342900">
              <a:buAutoNum type="arabicParenR"/>
            </a:pPr>
            <a:r>
              <a:rPr lang="ru-RU" sz="1600" dirty="0" smtClean="0"/>
              <a:t>△</a:t>
            </a:r>
            <a:r>
              <a:rPr lang="en-US" sz="1600" dirty="0" smtClean="0"/>
              <a:t>ABD</a:t>
            </a:r>
            <a:r>
              <a:rPr lang="ru-RU" sz="1600" dirty="0" smtClean="0"/>
              <a:t>: из теоремы косинусов</a:t>
            </a:r>
          </a:p>
          <a:p>
            <a:pPr marL="342900" indent="-342900"/>
            <a:r>
              <a:rPr lang="ru-RU" sz="1600" dirty="0" smtClean="0"/>
              <a:t>АВ</a:t>
            </a:r>
            <a:r>
              <a:rPr lang="ru-RU" sz="1600" baseline="30000" dirty="0" smtClean="0"/>
              <a:t>2 </a:t>
            </a:r>
            <a:r>
              <a:rPr lang="ru-RU" sz="1600" dirty="0" smtClean="0"/>
              <a:t>= </a:t>
            </a:r>
            <a:r>
              <a:rPr lang="en-US" sz="1600" dirty="0" smtClean="0"/>
              <a:t>AD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 + </a:t>
            </a:r>
            <a:r>
              <a:rPr lang="en-US" sz="1600" dirty="0" smtClean="0"/>
              <a:t>BD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 – 2*</a:t>
            </a:r>
            <a:r>
              <a:rPr lang="en-US" sz="1600" dirty="0" smtClean="0"/>
              <a:t>AD*BD*</a:t>
            </a:r>
            <a:r>
              <a:rPr lang="en-US" sz="1600" dirty="0" err="1" smtClean="0"/>
              <a:t>cos</a:t>
            </a:r>
            <a:r>
              <a:rPr lang="en-US" sz="1600" dirty="0" smtClean="0"/>
              <a:t>∠</a:t>
            </a:r>
            <a:r>
              <a:rPr lang="ru-RU" sz="1600" dirty="0" smtClean="0"/>
              <a:t>А</a:t>
            </a:r>
            <a:r>
              <a:rPr lang="en-US" sz="1600" dirty="0" smtClean="0"/>
              <a:t>D</a:t>
            </a:r>
            <a:r>
              <a:rPr lang="ru-RU" sz="1600" dirty="0" smtClean="0"/>
              <a:t>В</a:t>
            </a:r>
          </a:p>
          <a:p>
            <a:pPr marL="342900" indent="-342900"/>
            <a:r>
              <a:rPr lang="ru-RU" sz="1600" dirty="0" smtClean="0"/>
              <a:t>АВ</a:t>
            </a:r>
            <a:r>
              <a:rPr lang="ru-RU" sz="1600" baseline="30000" dirty="0" smtClean="0"/>
              <a:t>2 </a:t>
            </a:r>
            <a:r>
              <a:rPr lang="en-US" sz="1600" dirty="0" smtClean="0"/>
              <a:t>≈400 + 324 – 2*20*18*0,05878</a:t>
            </a:r>
            <a:r>
              <a:rPr lang="ru-RU" sz="1600" dirty="0" smtClean="0"/>
              <a:t> </a:t>
            </a:r>
            <a:r>
              <a:rPr lang="en-US" sz="1600" dirty="0" smtClean="0"/>
              <a:t>≈300,784</a:t>
            </a:r>
            <a:endParaRPr lang="ru-RU" sz="1600" dirty="0" smtClean="0"/>
          </a:p>
          <a:p>
            <a:pPr marL="342900" indent="-342900"/>
            <a:r>
              <a:rPr lang="ru-RU" sz="1600" dirty="0" smtClean="0"/>
              <a:t>АВ ≈ 17см</a:t>
            </a:r>
          </a:p>
          <a:p>
            <a:pPr marL="342900" indent="-342900"/>
            <a:r>
              <a:rPr lang="ru-RU" sz="1600" dirty="0" smtClean="0"/>
              <a:t>2) △</a:t>
            </a:r>
            <a:r>
              <a:rPr lang="en-US" sz="1600" dirty="0" smtClean="0"/>
              <a:t>ACD</a:t>
            </a:r>
            <a:r>
              <a:rPr lang="ru-RU" sz="1600" dirty="0" smtClean="0"/>
              <a:t>: ∠С</a:t>
            </a:r>
            <a:r>
              <a:rPr lang="en-US" sz="1600" dirty="0" smtClean="0"/>
              <a:t>D</a:t>
            </a:r>
            <a:r>
              <a:rPr lang="ru-RU" sz="1600" dirty="0" smtClean="0"/>
              <a:t>А = 90˚,  по теореме Пифагора </a:t>
            </a:r>
          </a:p>
          <a:p>
            <a:pPr marL="342900" indent="-342900"/>
            <a:r>
              <a:rPr lang="ru-RU" sz="1600" dirty="0" smtClean="0"/>
              <a:t>АС</a:t>
            </a:r>
            <a:r>
              <a:rPr lang="ru-RU" sz="1600" baseline="30000" dirty="0" smtClean="0"/>
              <a:t>2 </a:t>
            </a:r>
            <a:r>
              <a:rPr lang="ru-RU" sz="1600" dirty="0" smtClean="0"/>
              <a:t>= </a:t>
            </a:r>
            <a:r>
              <a:rPr lang="en-US" sz="1600" dirty="0" smtClean="0"/>
              <a:t>AD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 + </a:t>
            </a:r>
            <a:r>
              <a:rPr lang="ru-RU" sz="1600" dirty="0"/>
              <a:t>С</a:t>
            </a:r>
            <a:r>
              <a:rPr lang="en-US" sz="1600" dirty="0" smtClean="0"/>
              <a:t>D</a:t>
            </a:r>
            <a:r>
              <a:rPr lang="ru-RU" sz="1600" baseline="30000" dirty="0" smtClean="0"/>
              <a:t>2</a:t>
            </a:r>
          </a:p>
          <a:p>
            <a:pPr marL="342900" indent="-342900"/>
            <a:r>
              <a:rPr lang="ru-RU" sz="1600" dirty="0" smtClean="0"/>
              <a:t>АС</a:t>
            </a:r>
            <a:r>
              <a:rPr lang="ru-RU" sz="1600" baseline="30000" dirty="0" smtClean="0"/>
              <a:t>2 </a:t>
            </a:r>
            <a:r>
              <a:rPr lang="ru-RU" sz="1600" dirty="0" smtClean="0"/>
              <a:t>= 400 + 441 = 841, АС = 29 см</a:t>
            </a:r>
          </a:p>
          <a:p>
            <a:pPr marL="342900" indent="-342900"/>
            <a:r>
              <a:rPr lang="ru-RU" sz="1600" dirty="0" smtClean="0"/>
              <a:t>3) △</a:t>
            </a:r>
            <a:r>
              <a:rPr lang="en-US" sz="1600" dirty="0" smtClean="0"/>
              <a:t>A</a:t>
            </a:r>
            <a:r>
              <a:rPr lang="ru-RU" sz="1600" dirty="0" smtClean="0"/>
              <a:t>С</a:t>
            </a:r>
            <a:r>
              <a:rPr lang="en-US" sz="1600" dirty="0" smtClean="0"/>
              <a:t>D</a:t>
            </a:r>
            <a:r>
              <a:rPr lang="ru-RU" sz="1600" dirty="0" smtClean="0"/>
              <a:t>: из теоремы косинусов</a:t>
            </a:r>
          </a:p>
          <a:p>
            <a:pPr marL="342900" indent="-342900"/>
            <a:r>
              <a:rPr lang="ru-RU" sz="1600" dirty="0"/>
              <a:t>С</a:t>
            </a:r>
            <a:r>
              <a:rPr lang="ru-RU" sz="1600" dirty="0" smtClean="0"/>
              <a:t>В</a:t>
            </a:r>
            <a:r>
              <a:rPr lang="ru-RU" sz="1600" baseline="30000" dirty="0" smtClean="0"/>
              <a:t>2 </a:t>
            </a:r>
            <a:r>
              <a:rPr lang="ru-RU" sz="1600" dirty="0" smtClean="0"/>
              <a:t>= </a:t>
            </a:r>
            <a:r>
              <a:rPr lang="ru-RU" sz="1600" dirty="0"/>
              <a:t>В</a:t>
            </a:r>
            <a:r>
              <a:rPr lang="en-US" sz="1600" dirty="0" smtClean="0"/>
              <a:t>D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 + </a:t>
            </a:r>
            <a:r>
              <a:rPr lang="ru-RU" sz="1600" dirty="0"/>
              <a:t>С</a:t>
            </a:r>
            <a:r>
              <a:rPr lang="en-US" sz="1600" dirty="0" smtClean="0"/>
              <a:t>D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 – 2*</a:t>
            </a:r>
            <a:r>
              <a:rPr lang="ru-RU" sz="1600" dirty="0"/>
              <a:t>В</a:t>
            </a:r>
            <a:r>
              <a:rPr lang="en-US" sz="1600" dirty="0" smtClean="0"/>
              <a:t>D*</a:t>
            </a:r>
            <a:r>
              <a:rPr lang="ru-RU" sz="1600" dirty="0" smtClean="0"/>
              <a:t>С</a:t>
            </a:r>
            <a:r>
              <a:rPr lang="en-US" sz="1600" dirty="0" smtClean="0"/>
              <a:t>D*</a:t>
            </a:r>
            <a:r>
              <a:rPr lang="en-US" sz="1600" dirty="0" err="1" smtClean="0"/>
              <a:t>cos</a:t>
            </a:r>
            <a:r>
              <a:rPr lang="en-US" sz="1600" dirty="0" smtClean="0"/>
              <a:t>∠</a:t>
            </a:r>
            <a:r>
              <a:rPr lang="ru-RU" sz="1600" dirty="0" smtClean="0"/>
              <a:t>В</a:t>
            </a:r>
            <a:r>
              <a:rPr lang="en-US" sz="1600" dirty="0" smtClean="0"/>
              <a:t>D</a:t>
            </a:r>
            <a:r>
              <a:rPr lang="ru-RU" sz="1600" dirty="0" smtClean="0"/>
              <a:t>С</a:t>
            </a:r>
          </a:p>
          <a:p>
            <a:pPr marL="342900" indent="-342900"/>
            <a:r>
              <a:rPr lang="ru-RU" sz="1600" dirty="0"/>
              <a:t>С</a:t>
            </a:r>
            <a:r>
              <a:rPr lang="ru-RU" sz="1600" dirty="0" smtClean="0"/>
              <a:t>В</a:t>
            </a:r>
            <a:r>
              <a:rPr lang="ru-RU" sz="1600" baseline="30000" dirty="0" smtClean="0"/>
              <a:t>2 </a:t>
            </a:r>
            <a:r>
              <a:rPr lang="en-US" sz="1600" dirty="0" smtClean="0"/>
              <a:t>≈</a:t>
            </a:r>
            <a:r>
              <a:rPr lang="ru-RU" sz="1600" dirty="0" smtClean="0"/>
              <a:t> 324</a:t>
            </a:r>
            <a:r>
              <a:rPr lang="en-US" sz="1600" dirty="0" smtClean="0"/>
              <a:t> + </a:t>
            </a:r>
            <a:r>
              <a:rPr lang="ru-RU" sz="1600" dirty="0" smtClean="0"/>
              <a:t>441</a:t>
            </a:r>
            <a:r>
              <a:rPr lang="en-US" sz="1600" dirty="0" smtClean="0"/>
              <a:t> – 2*</a:t>
            </a:r>
            <a:r>
              <a:rPr lang="ru-RU" sz="1600" dirty="0" smtClean="0"/>
              <a:t>18</a:t>
            </a:r>
            <a:r>
              <a:rPr lang="en-US" sz="1600" dirty="0" smtClean="0"/>
              <a:t>*</a:t>
            </a:r>
            <a:r>
              <a:rPr lang="ru-RU" sz="1600" dirty="0" smtClean="0"/>
              <a:t>21</a:t>
            </a:r>
            <a:r>
              <a:rPr lang="en-US" sz="1600" dirty="0" smtClean="0"/>
              <a:t>*0,</a:t>
            </a:r>
            <a:r>
              <a:rPr lang="ru-RU" sz="1600" dirty="0" smtClean="0"/>
              <a:t>3090 </a:t>
            </a:r>
            <a:r>
              <a:rPr lang="en-US" sz="1600" dirty="0" smtClean="0"/>
              <a:t>≈</a:t>
            </a:r>
            <a:r>
              <a:rPr lang="ru-RU" sz="1600" dirty="0" smtClean="0"/>
              <a:t>531,396</a:t>
            </a:r>
          </a:p>
          <a:p>
            <a:pPr marL="342900" indent="-342900"/>
            <a:r>
              <a:rPr lang="ru-RU" sz="1600" dirty="0" smtClean="0"/>
              <a:t>АВ ≈ 23см</a:t>
            </a:r>
          </a:p>
          <a:p>
            <a:pPr marL="342900" indent="-342900"/>
            <a:r>
              <a:rPr lang="ru-RU" sz="1600" dirty="0" smtClean="0"/>
              <a:t>4) </a:t>
            </a:r>
            <a:r>
              <a:rPr lang="en-US" sz="1600" dirty="0" smtClean="0"/>
              <a:t>S</a:t>
            </a:r>
            <a:r>
              <a:rPr lang="en-US" sz="1600" baseline="-25000" dirty="0" smtClean="0"/>
              <a:t>ADC</a:t>
            </a:r>
            <a:r>
              <a:rPr lang="en-US" sz="1600" dirty="0" smtClean="0"/>
              <a:t> = ½ * AD*DC = ½ * 20*21 = 210 </a:t>
            </a:r>
            <a:r>
              <a:rPr lang="ru-RU" sz="1600" dirty="0" smtClean="0"/>
              <a:t>см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 </a:t>
            </a:r>
          </a:p>
          <a:p>
            <a:pPr marL="342900" indent="-342900"/>
            <a:r>
              <a:rPr lang="en-US" sz="1600" dirty="0" smtClean="0"/>
              <a:t>S</a:t>
            </a:r>
            <a:r>
              <a:rPr lang="en-US" sz="1600" baseline="-25000" dirty="0" smtClean="0"/>
              <a:t>AD</a:t>
            </a:r>
            <a:r>
              <a:rPr lang="ru-RU" sz="1600" baseline="-25000" dirty="0" smtClean="0"/>
              <a:t>В</a:t>
            </a:r>
            <a:r>
              <a:rPr lang="en-US" sz="1600" dirty="0" smtClean="0"/>
              <a:t> = ½ * AD*D</a:t>
            </a:r>
            <a:r>
              <a:rPr lang="ru-RU" sz="1600" dirty="0"/>
              <a:t>В</a:t>
            </a:r>
            <a:r>
              <a:rPr lang="en-US" sz="1600" dirty="0" smtClean="0"/>
              <a:t> </a:t>
            </a:r>
            <a:r>
              <a:rPr lang="ru-RU" sz="1600" dirty="0" smtClean="0"/>
              <a:t>*</a:t>
            </a:r>
            <a:r>
              <a:rPr lang="en-US" sz="1600" dirty="0" smtClean="0"/>
              <a:t>sin 54˚≈ ½ * 20*21*0,8090 ≈146</a:t>
            </a:r>
            <a:r>
              <a:rPr lang="ru-RU" sz="1600" dirty="0" smtClean="0"/>
              <a:t>см</a:t>
            </a:r>
            <a:r>
              <a:rPr lang="ru-RU" sz="1600" baseline="30000" dirty="0" smtClean="0"/>
              <a:t>2</a:t>
            </a:r>
            <a:endParaRPr lang="en-US" sz="1600" baseline="30000" dirty="0" smtClean="0"/>
          </a:p>
          <a:p>
            <a:pPr marL="342900" indent="-342900"/>
            <a:r>
              <a:rPr lang="en-US" sz="1600" dirty="0" smtClean="0"/>
              <a:t>S</a:t>
            </a:r>
            <a:r>
              <a:rPr lang="en-US" sz="1600" baseline="-25000" dirty="0" smtClean="0"/>
              <a:t>D</a:t>
            </a:r>
            <a:r>
              <a:rPr lang="ru-RU" sz="1600" baseline="-25000" dirty="0" smtClean="0"/>
              <a:t>В</a:t>
            </a:r>
            <a:r>
              <a:rPr lang="en-US" sz="1600" baseline="-25000" dirty="0" smtClean="0"/>
              <a:t>C</a:t>
            </a:r>
            <a:r>
              <a:rPr lang="en-US" sz="1600" dirty="0" smtClean="0"/>
              <a:t> = ½ * CD*D</a:t>
            </a:r>
            <a:r>
              <a:rPr lang="ru-RU" sz="1600" dirty="0" smtClean="0"/>
              <a:t>В</a:t>
            </a:r>
            <a:r>
              <a:rPr lang="en-US" sz="1600" dirty="0" smtClean="0"/>
              <a:t> </a:t>
            </a:r>
            <a:r>
              <a:rPr lang="ru-RU" sz="1600" dirty="0" smtClean="0"/>
              <a:t>*</a:t>
            </a:r>
            <a:r>
              <a:rPr lang="en-US" sz="1600" dirty="0" smtClean="0"/>
              <a:t>sin 72˚≈ ½ * 21*18*0,9511 ≈180</a:t>
            </a:r>
            <a:r>
              <a:rPr lang="ru-RU" sz="1600" dirty="0" smtClean="0"/>
              <a:t>см</a:t>
            </a:r>
            <a:r>
              <a:rPr lang="ru-RU" sz="1600" baseline="30000" dirty="0" smtClean="0"/>
              <a:t>2</a:t>
            </a:r>
            <a:r>
              <a:rPr lang="ru-RU" sz="1600" baseline="30000" dirty="0"/>
              <a:t> </a:t>
            </a:r>
            <a:endParaRPr lang="ru-RU" sz="1600" baseline="30000" dirty="0" smtClean="0"/>
          </a:p>
          <a:p>
            <a:pPr marL="342900" indent="-342900"/>
            <a:r>
              <a:rPr lang="ru-RU" sz="1600" dirty="0" smtClean="0"/>
              <a:t>Ответ: 17 см, 29 см, 23см, 210 см</a:t>
            </a:r>
            <a:r>
              <a:rPr lang="ru-RU" sz="1600" baseline="30000" dirty="0" smtClean="0"/>
              <a:t>2 </a:t>
            </a:r>
            <a:r>
              <a:rPr lang="ru-RU" sz="1600" dirty="0" smtClean="0"/>
              <a:t>, 146 см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,</a:t>
            </a:r>
            <a:r>
              <a:rPr lang="en-US" sz="1600" dirty="0" smtClean="0"/>
              <a:t> 180</a:t>
            </a:r>
            <a:r>
              <a:rPr lang="ru-RU" sz="1600" dirty="0" smtClean="0"/>
              <a:t>см</a:t>
            </a:r>
            <a:r>
              <a:rPr lang="ru-RU" sz="1600" baseline="30000" dirty="0" smtClean="0"/>
              <a:t>2 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Какая фигура называется тетраэдром?</a:t>
            </a:r>
          </a:p>
          <a:p>
            <a:r>
              <a:rPr lang="ru-RU" sz="2400" dirty="0" smtClean="0"/>
              <a:t>Сколько имеет тетраэдр рёбер, граней, вершин?</a:t>
            </a:r>
          </a:p>
          <a:p>
            <a:r>
              <a:rPr lang="ru-RU" sz="2400" dirty="0" smtClean="0"/>
              <a:t>Верно ли, что если две пересекающиеся прямые, лежащие в одной плоскости, соответственно параллельны 2-м прямым другой плоскости, то эти плоскости параллельны?</a:t>
            </a:r>
          </a:p>
          <a:p>
            <a:r>
              <a:rPr lang="ru-RU" sz="2400" dirty="0" smtClean="0"/>
              <a:t>Верно ли утверждение: если две прямые не имеют общих точек, то они параллельны?</a:t>
            </a:r>
          </a:p>
          <a:p>
            <a:r>
              <a:rPr lang="ru-RU" sz="2400" dirty="0" smtClean="0"/>
              <a:t>Прямая пересекает плоскость. Можно ли в плоскости провести прямую, параллельную данной прямой?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dirty="0" smtClean="0"/>
              <a:t>Повторение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0" name="Line 76"/>
          <p:cNvSpPr>
            <a:spLocks noChangeShapeType="1"/>
          </p:cNvSpPr>
          <p:nvPr/>
        </p:nvSpPr>
        <p:spPr bwMode="auto">
          <a:xfrm>
            <a:off x="2312988" y="2592388"/>
            <a:ext cx="968375" cy="3065462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15" name="Line 71"/>
          <p:cNvSpPr>
            <a:spLocks noChangeShapeType="1"/>
          </p:cNvSpPr>
          <p:nvPr/>
        </p:nvSpPr>
        <p:spPr bwMode="auto">
          <a:xfrm flipV="1">
            <a:off x="1471613" y="4598988"/>
            <a:ext cx="3352800" cy="528637"/>
          </a:xfrm>
          <a:prstGeom prst="line">
            <a:avLst/>
          </a:prstGeom>
          <a:noFill/>
          <a:ln w="28575">
            <a:solidFill>
              <a:schemeClr val="hlink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0"/>
            <a:ext cx="6234113" cy="1600200"/>
          </a:xfrm>
        </p:spPr>
        <p:txBody>
          <a:bodyPr/>
          <a:lstStyle/>
          <a:p>
            <a:pPr algn="l"/>
            <a:r>
              <a:rPr lang="en-US" sz="3200" dirty="0"/>
              <a:t>DABC – </a:t>
            </a:r>
            <a:r>
              <a:rPr lang="ru-RU" sz="3200" dirty="0" err="1" smtClean="0"/>
              <a:t>тетраэд</a:t>
            </a:r>
            <a:r>
              <a:rPr lang="ru-RU" sz="3200" dirty="0" smtClean="0"/>
              <a:t>.</a:t>
            </a:r>
            <a:endParaRPr lang="ru-RU" sz="3200" i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4925" y="44450"/>
            <a:ext cx="1657350" cy="1728788"/>
            <a:chOff x="22" y="28"/>
            <a:chExt cx="1044" cy="1089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2" y="28"/>
              <a:ext cx="953" cy="99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340" y="618"/>
              <a:ext cx="726" cy="499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718050" y="42179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С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062163" y="224155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D</a:t>
            </a:r>
            <a:endParaRPr lang="ru-RU" sz="1800">
              <a:latin typeface="Tahoma" pitchFamily="34" charset="0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2563813" y="59832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В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431800" y="45878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А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3425" y="2571750"/>
            <a:ext cx="4114800" cy="3409950"/>
            <a:chOff x="1152" y="1740"/>
            <a:chExt cx="2592" cy="2148"/>
          </a:xfrm>
        </p:grpSpPr>
        <p:sp>
          <p:nvSpPr>
            <p:cNvPr id="6187" name="Freeform 43"/>
            <p:cNvSpPr>
              <a:spLocks/>
            </p:cNvSpPr>
            <p:nvPr/>
          </p:nvSpPr>
          <p:spPr bwMode="auto">
            <a:xfrm>
              <a:off x="1152" y="1740"/>
              <a:ext cx="2592" cy="2148"/>
            </a:xfrm>
            <a:custGeom>
              <a:avLst/>
              <a:gdLst/>
              <a:ahLst/>
              <a:cxnLst>
                <a:cxn ang="0">
                  <a:pos x="996" y="0"/>
                </a:cxn>
                <a:cxn ang="0">
                  <a:pos x="0" y="1278"/>
                </a:cxn>
                <a:cxn ang="0">
                  <a:pos x="1290" y="2148"/>
                </a:cxn>
                <a:cxn ang="0">
                  <a:pos x="2592" y="1278"/>
                </a:cxn>
                <a:cxn ang="0">
                  <a:pos x="996" y="0"/>
                </a:cxn>
              </a:cxnLst>
              <a:rect l="0" t="0" r="r" b="b"/>
              <a:pathLst>
                <a:path w="2592" h="2148">
                  <a:moveTo>
                    <a:pt x="996" y="0"/>
                  </a:moveTo>
                  <a:lnTo>
                    <a:pt x="0" y="1278"/>
                  </a:lnTo>
                  <a:lnTo>
                    <a:pt x="1290" y="2148"/>
                  </a:lnTo>
                  <a:lnTo>
                    <a:pt x="2592" y="1278"/>
                  </a:lnTo>
                  <a:lnTo>
                    <a:pt x="996" y="0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>
              <a:off x="1158" y="3024"/>
              <a:ext cx="25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>
              <a:off x="2148" y="1746"/>
              <a:ext cx="288" cy="21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397000" y="3006725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Verdana" pitchFamily="34" charset="0"/>
              </a:rPr>
              <a:t>М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375025" y="30607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Verdana" pitchFamily="34" charset="0"/>
              </a:rPr>
              <a:t>Р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2190750" y="3881438"/>
            <a:ext cx="34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Verdana" pitchFamily="34" charset="0"/>
              </a:rPr>
              <a:t>K</a:t>
            </a:r>
            <a:endParaRPr lang="ru-RU" sz="1800">
              <a:latin typeface="Verdana" pitchFamily="34" charset="0"/>
            </a:endParaRPr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1657350" y="3429000"/>
            <a:ext cx="17430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>
            <a:off x="1676400" y="3429000"/>
            <a:ext cx="819150" cy="55245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 flipV="1">
            <a:off x="2495550" y="3429000"/>
            <a:ext cx="895350" cy="55245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1066800" y="3171825"/>
            <a:ext cx="596900" cy="244475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>
            <a:off x="1676400" y="3425825"/>
            <a:ext cx="1028700" cy="4191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>
            <a:off x="2708275" y="3844925"/>
            <a:ext cx="1428750" cy="5842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2654300" y="3803650"/>
            <a:ext cx="96838" cy="96838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1609725" y="3373438"/>
            <a:ext cx="96838" cy="96837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207" name="Picture 63" descr="pwr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142984"/>
            <a:ext cx="2525712" cy="858838"/>
          </a:xfrm>
          <a:prstGeom prst="rect">
            <a:avLst/>
          </a:prstGeom>
          <a:noFill/>
        </p:spPr>
      </p:pic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4306888" y="2085975"/>
            <a:ext cx="40655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Каково взаимное расположение:</a:t>
            </a:r>
            <a:r>
              <a:rPr lang="ru-RU" sz="2000"/>
              <a:t>  </a:t>
            </a: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2535238" y="3462338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Verdana" pitchFamily="34" charset="0"/>
              </a:rPr>
              <a:t>N</a:t>
            </a:r>
            <a:endParaRPr lang="ru-RU" sz="1800">
              <a:latin typeface="Verdana" pitchFamily="34" charset="0"/>
            </a:endParaRP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4854575" y="2754313"/>
            <a:ext cx="35401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прямой </a:t>
            </a:r>
            <a:r>
              <a:rPr lang="en-US" sz="2000" dirty="0"/>
              <a:t>MN</a:t>
            </a:r>
            <a:r>
              <a:rPr lang="ru-RU" sz="2000" dirty="0"/>
              <a:t> и плоскости АВС?</a:t>
            </a:r>
          </a:p>
        </p:txBody>
      </p:sp>
      <p:sp>
        <p:nvSpPr>
          <p:cNvPr id="6212" name="Oval 68"/>
          <p:cNvSpPr>
            <a:spLocks noChangeArrowheads="1"/>
          </p:cNvSpPr>
          <p:nvPr/>
        </p:nvSpPr>
        <p:spPr bwMode="auto">
          <a:xfrm>
            <a:off x="1466850" y="5075238"/>
            <a:ext cx="96838" cy="96837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3" name="Oval 69"/>
          <p:cNvSpPr>
            <a:spLocks noChangeArrowheads="1"/>
          </p:cNvSpPr>
          <p:nvPr/>
        </p:nvSpPr>
        <p:spPr bwMode="auto">
          <a:xfrm>
            <a:off x="4773613" y="4548188"/>
            <a:ext cx="96837" cy="96837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4" name="Line 70"/>
          <p:cNvSpPr>
            <a:spLocks noChangeShapeType="1"/>
          </p:cNvSpPr>
          <p:nvPr/>
        </p:nvSpPr>
        <p:spPr bwMode="auto">
          <a:xfrm flipV="1">
            <a:off x="847725" y="5124450"/>
            <a:ext cx="630238" cy="1016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16" name="Line 72"/>
          <p:cNvSpPr>
            <a:spLocks noChangeShapeType="1"/>
          </p:cNvSpPr>
          <p:nvPr/>
        </p:nvSpPr>
        <p:spPr bwMode="auto">
          <a:xfrm flipV="1">
            <a:off x="4799013" y="4532313"/>
            <a:ext cx="423862" cy="68262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1349375" y="5154613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Е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4878388" y="3387725"/>
            <a:ext cx="34686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прямой ЕС и плоскости МКР?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5403850" y="4035425"/>
            <a:ext cx="30321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прямой </a:t>
            </a:r>
            <a:r>
              <a:rPr lang="en-US" sz="2000" dirty="0"/>
              <a:t>MN</a:t>
            </a:r>
            <a:r>
              <a:rPr lang="ru-RU" sz="2000" dirty="0"/>
              <a:t> и прямой ЕС?</a:t>
            </a:r>
          </a:p>
        </p:txBody>
      </p:sp>
      <p:sp>
        <p:nvSpPr>
          <p:cNvPr id="6221" name="Oval 77"/>
          <p:cNvSpPr>
            <a:spLocks noChangeArrowheads="1"/>
          </p:cNvSpPr>
          <p:nvPr/>
        </p:nvSpPr>
        <p:spPr bwMode="auto">
          <a:xfrm>
            <a:off x="693738" y="4564063"/>
            <a:ext cx="96837" cy="96837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22" name="Oval 78"/>
          <p:cNvSpPr>
            <a:spLocks noChangeArrowheads="1"/>
          </p:cNvSpPr>
          <p:nvPr/>
        </p:nvSpPr>
        <p:spPr bwMode="auto">
          <a:xfrm>
            <a:off x="3230563" y="5602288"/>
            <a:ext cx="96837" cy="96837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23" name="Line 79"/>
          <p:cNvSpPr>
            <a:spLocks noChangeShapeType="1"/>
          </p:cNvSpPr>
          <p:nvPr/>
        </p:nvSpPr>
        <p:spPr bwMode="auto">
          <a:xfrm>
            <a:off x="735013" y="4610100"/>
            <a:ext cx="2536825" cy="1033463"/>
          </a:xfrm>
          <a:prstGeom prst="line">
            <a:avLst/>
          </a:prstGeom>
          <a:noFill/>
          <a:ln w="28575">
            <a:solidFill>
              <a:schemeClr val="hlink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24" name="Line 80"/>
          <p:cNvSpPr>
            <a:spLocks noChangeShapeType="1"/>
          </p:cNvSpPr>
          <p:nvPr/>
        </p:nvSpPr>
        <p:spPr bwMode="auto">
          <a:xfrm>
            <a:off x="187325" y="4384675"/>
            <a:ext cx="554038" cy="22225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25" name="Line 81"/>
          <p:cNvSpPr>
            <a:spLocks noChangeShapeType="1"/>
          </p:cNvSpPr>
          <p:nvPr/>
        </p:nvSpPr>
        <p:spPr bwMode="auto">
          <a:xfrm>
            <a:off x="3311525" y="5664200"/>
            <a:ext cx="554038" cy="22225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3141663" y="5649913"/>
            <a:ext cx="315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Verdana" pitchFamily="34" charset="0"/>
              </a:rPr>
              <a:t>F</a:t>
            </a:r>
            <a:endParaRPr lang="ru-RU" sz="1800">
              <a:latin typeface="Verdana" pitchFamily="34" charset="0"/>
            </a:endParaRPr>
          </a:p>
        </p:txBody>
      </p:sp>
      <p:sp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5405438" y="4673600"/>
            <a:ext cx="34686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прямой </a:t>
            </a:r>
            <a:r>
              <a:rPr lang="en-US" sz="2000" dirty="0"/>
              <a:t>AF</a:t>
            </a:r>
            <a:r>
              <a:rPr lang="ru-RU" sz="2000" dirty="0"/>
              <a:t> и плоскости МКР?</a:t>
            </a:r>
          </a:p>
        </p:txBody>
      </p:sp>
      <p:sp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5426075" y="5326063"/>
            <a:ext cx="30321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прямой </a:t>
            </a:r>
            <a:r>
              <a:rPr lang="en-US" sz="2000"/>
              <a:t>MN</a:t>
            </a:r>
            <a:r>
              <a:rPr lang="ru-RU" sz="2000"/>
              <a:t> и прямой </a:t>
            </a:r>
            <a:r>
              <a:rPr lang="en-US" sz="2000"/>
              <a:t>AF</a:t>
            </a:r>
            <a:r>
              <a:rPr lang="ru-RU" sz="20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5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0" grpId="0" animBg="1"/>
      <p:bldP spid="6215" grpId="0" animBg="1"/>
      <p:bldP spid="6215" grpId="1" animBg="1"/>
      <p:bldP spid="6204" grpId="0" animBg="1"/>
      <p:bldP spid="6205" grpId="0" animBg="1"/>
      <p:bldP spid="6206" grpId="0" animBg="1"/>
      <p:bldP spid="6190" grpId="0" animBg="1"/>
      <p:bldP spid="6191" grpId="0" animBg="1"/>
      <p:bldP spid="6209" grpId="0"/>
      <p:bldP spid="6210" grpId="0"/>
      <p:bldP spid="6211" grpId="0"/>
      <p:bldP spid="6212" grpId="0" animBg="1"/>
      <p:bldP spid="6212" grpId="1" animBg="1"/>
      <p:bldP spid="6213" grpId="0" animBg="1"/>
      <p:bldP spid="6213" grpId="1" animBg="1"/>
      <p:bldP spid="6214" grpId="0" animBg="1"/>
      <p:bldP spid="6214" grpId="1" animBg="1"/>
      <p:bldP spid="6216" grpId="0" animBg="1"/>
      <p:bldP spid="6216" grpId="1" animBg="1"/>
      <p:bldP spid="6217" grpId="0"/>
      <p:bldP spid="6217" grpId="1"/>
      <p:bldP spid="6218" grpId="0"/>
      <p:bldP spid="6219" grpId="0"/>
      <p:bldP spid="6221" grpId="0" animBg="1"/>
      <p:bldP spid="6222" grpId="0" animBg="1"/>
      <p:bldP spid="6223" grpId="0" animBg="1"/>
      <p:bldP spid="6224" grpId="0" animBg="1"/>
      <p:bldP spid="6225" grpId="0" animBg="1"/>
      <p:bldP spid="6226" grpId="0"/>
      <p:bldP spid="6227" grpId="0"/>
      <p:bldP spid="6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flipV="1">
            <a:off x="741363" y="3328988"/>
            <a:ext cx="2487612" cy="12874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2614613" y="4699000"/>
            <a:ext cx="1871662" cy="142875"/>
          </a:xfrm>
          <a:prstGeom prst="line">
            <a:avLst/>
          </a:prstGeom>
          <a:noFill/>
          <a:ln w="28575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2139950" y="304800"/>
            <a:ext cx="6234113" cy="1028700"/>
          </a:xfrm>
        </p:spPr>
        <p:txBody>
          <a:bodyPr/>
          <a:lstStyle/>
          <a:p>
            <a:pPr algn="l"/>
            <a:r>
              <a:rPr lang="en-US" sz="3200" dirty="0"/>
              <a:t>DABC – </a:t>
            </a:r>
            <a:r>
              <a:rPr lang="ru-RU" sz="3200" dirty="0" smtClean="0"/>
              <a:t>тетраэдр</a:t>
            </a:r>
            <a:endParaRPr lang="ru-RU" sz="3200" i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25" y="44450"/>
            <a:ext cx="1657350" cy="1728788"/>
            <a:chOff x="22" y="28"/>
            <a:chExt cx="1044" cy="1089"/>
          </a:xfrm>
        </p:grpSpPr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22" y="28"/>
              <a:ext cx="953" cy="99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340" y="618"/>
              <a:ext cx="726" cy="499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718050" y="42179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С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062163" y="224155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D</a:t>
            </a:r>
            <a:endParaRPr lang="ru-RU" sz="1800">
              <a:latin typeface="Tahoma" pitchFamily="34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754313" y="600233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В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31800" y="45878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А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33425" y="2571750"/>
            <a:ext cx="4114800" cy="3409950"/>
            <a:chOff x="1152" y="1740"/>
            <a:chExt cx="2592" cy="2148"/>
          </a:xfrm>
        </p:grpSpPr>
        <p:sp>
          <p:nvSpPr>
            <p:cNvPr id="19470" name="Freeform 14"/>
            <p:cNvSpPr>
              <a:spLocks/>
            </p:cNvSpPr>
            <p:nvPr/>
          </p:nvSpPr>
          <p:spPr bwMode="auto">
            <a:xfrm>
              <a:off x="1152" y="1740"/>
              <a:ext cx="2592" cy="2148"/>
            </a:xfrm>
            <a:custGeom>
              <a:avLst/>
              <a:gdLst/>
              <a:ahLst/>
              <a:cxnLst>
                <a:cxn ang="0">
                  <a:pos x="996" y="0"/>
                </a:cxn>
                <a:cxn ang="0">
                  <a:pos x="0" y="1278"/>
                </a:cxn>
                <a:cxn ang="0">
                  <a:pos x="1290" y="2148"/>
                </a:cxn>
                <a:cxn ang="0">
                  <a:pos x="2592" y="1278"/>
                </a:cxn>
                <a:cxn ang="0">
                  <a:pos x="996" y="0"/>
                </a:cxn>
              </a:cxnLst>
              <a:rect l="0" t="0" r="r" b="b"/>
              <a:pathLst>
                <a:path w="2592" h="2148">
                  <a:moveTo>
                    <a:pt x="996" y="0"/>
                  </a:moveTo>
                  <a:lnTo>
                    <a:pt x="0" y="1278"/>
                  </a:lnTo>
                  <a:lnTo>
                    <a:pt x="1290" y="2148"/>
                  </a:lnTo>
                  <a:lnTo>
                    <a:pt x="2592" y="1278"/>
                  </a:lnTo>
                  <a:lnTo>
                    <a:pt x="996" y="0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1158" y="3024"/>
              <a:ext cx="25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2148" y="1746"/>
              <a:ext cx="288" cy="21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397000" y="300672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Verdana" pitchFamily="34" charset="0"/>
              </a:rPr>
              <a:t>K</a:t>
            </a:r>
            <a:endParaRPr lang="ru-RU" sz="1800">
              <a:latin typeface="Verdana" pitchFamily="34" charset="0"/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079750" y="4260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Verdana" pitchFamily="34" charset="0"/>
              </a:rPr>
              <a:t>L</a:t>
            </a:r>
            <a:endParaRPr lang="ru-RU" sz="1800">
              <a:latin typeface="Verdana" pitchFamily="34" charset="0"/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543050" y="5305425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Verdana" pitchFamily="34" charset="0"/>
              </a:rPr>
              <a:t>M</a:t>
            </a:r>
            <a:endParaRPr lang="ru-RU" sz="1800">
              <a:latin typeface="Verdana" pitchFamily="34" charset="0"/>
            </a:endParaRP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1709738" y="3454400"/>
            <a:ext cx="1466850" cy="116205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1662113" y="3433763"/>
            <a:ext cx="238125" cy="1957387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1952625" y="4591050"/>
            <a:ext cx="1233488" cy="75247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1762125" y="5392738"/>
            <a:ext cx="139700" cy="674687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1900238" y="3378200"/>
            <a:ext cx="404812" cy="20193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2149475" y="3813175"/>
            <a:ext cx="96838" cy="96838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1847850" y="5335588"/>
            <a:ext cx="96838" cy="96837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306888" y="2085975"/>
            <a:ext cx="40655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Каково взаимное расположение:</a:t>
            </a:r>
            <a:r>
              <a:rPr lang="ru-RU" sz="2000"/>
              <a:t>  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1944688" y="3405188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Verdana" pitchFamily="34" charset="0"/>
              </a:rPr>
              <a:t>N</a:t>
            </a:r>
            <a:endParaRPr lang="ru-RU" sz="1800">
              <a:latin typeface="Verdana" pitchFamily="34" charset="0"/>
            </a:endParaRP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854575" y="2754313"/>
            <a:ext cx="35401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прямой </a:t>
            </a:r>
            <a:r>
              <a:rPr lang="en-US" sz="2000"/>
              <a:t>MN</a:t>
            </a:r>
            <a:r>
              <a:rPr lang="ru-RU" sz="2000"/>
              <a:t> и плоскости ВС</a:t>
            </a:r>
            <a:r>
              <a:rPr lang="en-US" sz="2000"/>
              <a:t>D</a:t>
            </a:r>
            <a:r>
              <a:rPr lang="ru-RU" sz="2000"/>
              <a:t>?</a:t>
            </a:r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2557463" y="4646613"/>
            <a:ext cx="96837" cy="96837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4435475" y="4805363"/>
            <a:ext cx="96838" cy="96837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1857375" y="4640263"/>
            <a:ext cx="773113" cy="65087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4513263" y="4843463"/>
            <a:ext cx="461962" cy="3175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2306638" y="4692650"/>
            <a:ext cx="312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Tahoma" pitchFamily="34" charset="0"/>
              </a:rPr>
              <a:t>Е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878388" y="3387725"/>
            <a:ext cx="34544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прямой Е</a:t>
            </a:r>
            <a:r>
              <a:rPr lang="en-US" sz="2000"/>
              <a:t>F</a:t>
            </a:r>
            <a:r>
              <a:rPr lang="ru-RU" sz="2000"/>
              <a:t> и плоскости К</a:t>
            </a:r>
            <a:r>
              <a:rPr lang="en-US" sz="2000"/>
              <a:t>LM</a:t>
            </a:r>
            <a:r>
              <a:rPr lang="ru-RU" sz="2000"/>
              <a:t>?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5403850" y="4035425"/>
            <a:ext cx="30035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прямой </a:t>
            </a:r>
            <a:r>
              <a:rPr lang="en-US" sz="2000"/>
              <a:t>MN</a:t>
            </a:r>
            <a:r>
              <a:rPr lang="ru-RU" sz="2000"/>
              <a:t> и прямой Е</a:t>
            </a:r>
            <a:r>
              <a:rPr lang="en-US" sz="2000"/>
              <a:t>F</a:t>
            </a:r>
            <a:r>
              <a:rPr lang="ru-RU" sz="2000"/>
              <a:t>?</a:t>
            </a:r>
          </a:p>
        </p:txBody>
      </p:sp>
      <p:sp>
        <p:nvSpPr>
          <p:cNvPr id="19495" name="Oval 39"/>
          <p:cNvSpPr>
            <a:spLocks noChangeArrowheads="1"/>
          </p:cNvSpPr>
          <p:nvPr/>
        </p:nvSpPr>
        <p:spPr bwMode="auto">
          <a:xfrm>
            <a:off x="2736850" y="5916613"/>
            <a:ext cx="96838" cy="96837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3201988" y="3287713"/>
            <a:ext cx="96837" cy="96837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 flipV="1">
            <a:off x="2787650" y="3314700"/>
            <a:ext cx="465138" cy="264795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 flipV="1">
            <a:off x="2697163" y="5969000"/>
            <a:ext cx="82550" cy="50165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 flipV="1">
            <a:off x="3249613" y="2928938"/>
            <a:ext cx="68262" cy="420687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4427538" y="4873625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Verdana" pitchFamily="34" charset="0"/>
              </a:rPr>
              <a:t>F</a:t>
            </a:r>
            <a:endParaRPr lang="ru-RU" sz="1800">
              <a:latin typeface="Verdana" pitchFamily="34" charset="0"/>
            </a:endParaRP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5405438" y="4673600"/>
            <a:ext cx="352583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прямой </a:t>
            </a:r>
            <a:r>
              <a:rPr lang="en-US" sz="2000"/>
              <a:t>BH</a:t>
            </a:r>
            <a:r>
              <a:rPr lang="ru-RU" sz="2000"/>
              <a:t> и плоскости </a:t>
            </a:r>
            <a:r>
              <a:rPr lang="en-US" sz="2000"/>
              <a:t>KLM</a:t>
            </a:r>
            <a:r>
              <a:rPr lang="ru-RU" sz="2000"/>
              <a:t>?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426075" y="5326063"/>
            <a:ext cx="30607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прямой </a:t>
            </a:r>
            <a:r>
              <a:rPr lang="en-US" sz="2000"/>
              <a:t>MN</a:t>
            </a:r>
            <a:r>
              <a:rPr lang="ru-RU" sz="2000"/>
              <a:t> и прямой </a:t>
            </a:r>
            <a:r>
              <a:rPr lang="en-US" sz="2000"/>
              <a:t>BH</a:t>
            </a:r>
            <a:r>
              <a:rPr lang="ru-RU" sz="2000"/>
              <a:t>?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290888" y="3041650"/>
            <a:ext cx="35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Verdana" pitchFamily="34" charset="0"/>
              </a:rPr>
              <a:t>H</a:t>
            </a:r>
            <a:endParaRPr lang="ru-RU" sz="1800">
              <a:latin typeface="Verdana" pitchFamily="34" charset="0"/>
            </a:endParaRPr>
          </a:p>
        </p:txBody>
      </p:sp>
      <p:pic>
        <p:nvPicPr>
          <p:cNvPr id="19504" name="Picture 48" descr="pwr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4997450" cy="465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59" grpId="1" animBg="1"/>
      <p:bldP spid="19479" grpId="0" animBg="1"/>
      <p:bldP spid="19480" grpId="0" animBg="1"/>
      <p:bldP spid="19482" grpId="0" animBg="1"/>
      <p:bldP spid="19483" grpId="0" animBg="1"/>
      <p:bldP spid="19485" grpId="0"/>
      <p:bldP spid="19486" grpId="0"/>
      <p:bldP spid="19487" grpId="0"/>
      <p:bldP spid="19488" grpId="0" animBg="1"/>
      <p:bldP spid="19488" grpId="1" animBg="1"/>
      <p:bldP spid="19489" grpId="0" animBg="1"/>
      <p:bldP spid="19489" grpId="1" animBg="1"/>
      <p:bldP spid="19490" grpId="0" animBg="1"/>
      <p:bldP spid="19490" grpId="1" animBg="1"/>
      <p:bldP spid="19491" grpId="0" animBg="1"/>
      <p:bldP spid="19491" grpId="1" animBg="1"/>
      <p:bldP spid="19492" grpId="0"/>
      <p:bldP spid="19492" grpId="1"/>
      <p:bldP spid="19493" grpId="0"/>
      <p:bldP spid="19494" grpId="0"/>
      <p:bldP spid="19495" grpId="0" animBg="1"/>
      <p:bldP spid="19496" grpId="0" animBg="1"/>
      <p:bldP spid="19497" grpId="0" animBg="1"/>
      <p:bldP spid="19498" grpId="0" animBg="1"/>
      <p:bldP spid="19499" grpId="0" animBg="1"/>
      <p:bldP spid="19500" grpId="0"/>
      <p:bldP spid="19500" grpId="1"/>
      <p:bldP spid="19501" grpId="0"/>
      <p:bldP spid="19502" grpId="0"/>
      <p:bldP spid="195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304800" y="2133600"/>
            <a:ext cx="175260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057400" y="2133600"/>
            <a:ext cx="251460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057400" y="21336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04800" y="518160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057400" y="5181600"/>
            <a:ext cx="2514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304800" y="5181600"/>
            <a:ext cx="4267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52400" y="518160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981200" y="6172200"/>
            <a:ext cx="34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495800" y="5181600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905000" y="17526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057400" y="2133600"/>
            <a:ext cx="914400" cy="3505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2809875" y="5141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1447800" y="581342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1471613" y="4914900"/>
            <a:ext cx="1924050" cy="9429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1042988" y="5857875"/>
            <a:ext cx="447675" cy="22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2405063" y="35750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2014538" y="393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436813" y="3308350"/>
            <a:ext cx="328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</a:t>
            </a:r>
            <a:endParaRPr lang="ru-RU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770063" y="3922713"/>
            <a:ext cx="315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  <a:endParaRPr lang="ru-RU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341438" y="5403850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endParaRPr lang="ru-RU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760663" y="4765675"/>
            <a:ext cx="376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457575" y="1757363"/>
            <a:ext cx="413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Назовите точки пересечения</a:t>
            </a:r>
            <a:r>
              <a:rPr lang="en-US" sz="2000" dirty="0"/>
              <a:t>:</a:t>
            </a:r>
            <a:endParaRPr lang="ru-RU" dirty="0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630738" y="2208213"/>
            <a:ext cx="414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прямой </a:t>
            </a:r>
            <a:r>
              <a:rPr lang="en-US" sz="2000"/>
              <a:t>DE</a:t>
            </a:r>
            <a:r>
              <a:rPr lang="ru-RU" sz="2000"/>
              <a:t> с плоскостью АВС 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645025" y="2962275"/>
            <a:ext cx="417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прямой М</a:t>
            </a:r>
            <a:r>
              <a:rPr lang="en-US" sz="2000" dirty="0"/>
              <a:t>E</a:t>
            </a:r>
            <a:r>
              <a:rPr lang="ru-RU" sz="2000" dirty="0"/>
              <a:t> с плоскостью АВ</a:t>
            </a:r>
            <a:r>
              <a:rPr lang="en-US" sz="2000" dirty="0"/>
              <a:t>D</a:t>
            </a:r>
            <a:r>
              <a:rPr lang="ru-RU" sz="2000" dirty="0"/>
              <a:t> 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4678363" y="3757613"/>
            <a:ext cx="4125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прямой </a:t>
            </a:r>
            <a:r>
              <a:rPr lang="en-US" sz="2000"/>
              <a:t>FC</a:t>
            </a:r>
            <a:r>
              <a:rPr lang="ru-RU" sz="2000"/>
              <a:t> с плоскостью АВ</a:t>
            </a:r>
            <a:r>
              <a:rPr lang="en-US" sz="2000"/>
              <a:t>D</a:t>
            </a:r>
            <a:r>
              <a:rPr lang="ru-RU" sz="2000"/>
              <a:t> 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4676775" y="4437063"/>
            <a:ext cx="419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прямой </a:t>
            </a:r>
            <a:r>
              <a:rPr lang="en-US" sz="2000"/>
              <a:t>MK</a:t>
            </a:r>
            <a:r>
              <a:rPr lang="ru-RU" sz="2000"/>
              <a:t> с плоскостью АС</a:t>
            </a:r>
            <a:r>
              <a:rPr lang="en-US" sz="2000"/>
              <a:t>D</a:t>
            </a:r>
            <a:r>
              <a:rPr lang="ru-RU" sz="2000"/>
              <a:t> 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743075" y="3814763"/>
            <a:ext cx="2824163" cy="1366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797175" y="5121275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2000232" y="2106604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>
            <a:off x="2003425" y="3914775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2" name="Oval 42"/>
          <p:cNvSpPr>
            <a:spLocks noChangeArrowheads="1"/>
          </p:cNvSpPr>
          <p:nvPr/>
        </p:nvSpPr>
        <p:spPr bwMode="auto">
          <a:xfrm>
            <a:off x="2006600" y="6111875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4714876" y="5143512"/>
            <a:ext cx="4152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прямой ВА с плоскостью ВС</a:t>
            </a:r>
            <a:r>
              <a:rPr lang="en-US" sz="2000" dirty="0"/>
              <a:t>D</a:t>
            </a:r>
            <a:r>
              <a:rPr lang="ru-RU" sz="2000" dirty="0"/>
              <a:t> </a:t>
            </a:r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57422" y="142852"/>
            <a:ext cx="3714750" cy="1357313"/>
          </a:xfrm>
        </p:spPr>
        <p:txBody>
          <a:bodyPr/>
          <a:lstStyle/>
          <a:p>
            <a:pPr algn="l"/>
            <a:r>
              <a:rPr lang="en-US" sz="3200" dirty="0"/>
              <a:t>DABC – </a:t>
            </a:r>
            <a:r>
              <a:rPr lang="ru-RU" sz="3200" dirty="0" smtClean="0"/>
              <a:t>тетраэдр</a:t>
            </a:r>
            <a:endParaRPr lang="ru-RU" sz="32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4786314" y="5929330"/>
            <a:ext cx="4219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пересекаются ли прямые МК и В</a:t>
            </a:r>
            <a:r>
              <a:rPr lang="en-US" dirty="0" smtClean="0"/>
              <a:t>D,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МК и ВС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9" grpId="0" animBg="1"/>
      <p:bldP spid="10279" grpId="1" animBg="1"/>
      <p:bldP spid="10279" grpId="2" animBg="1"/>
      <p:bldP spid="10279" grpId="3" animBg="1"/>
      <p:bldP spid="10280" grpId="0" animBg="1"/>
      <p:bldP spid="10280" grpId="1" animBg="1"/>
      <p:bldP spid="10281" grpId="0" animBg="1"/>
      <p:bldP spid="10281" grpId="1" animBg="1"/>
      <p:bldP spid="10282" grpId="0" animBg="1"/>
      <p:bldP spid="1028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571472" y="428604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Сечение многогранников плоскостью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785926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екущая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плоскость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любая плоскость, по обе стороны от которой имеются точки данного многогранника. Она пересекает грани многогранника по отрезкам.</a:t>
            </a:r>
          </a:p>
          <a:p>
            <a:pPr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Сечение тетраэдра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 многоугольник, сторонами которого являются эти отрезки.  Так как тетраэдр имеет четыре грани, то его сечениями могут быть только треугольники и четырёхугольники.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500034" y="135729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построения сечений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4714884"/>
            <a:ext cx="60722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с информационным модулем (слайд 1,2,3)</a:t>
            </a:r>
          </a:p>
          <a:p>
            <a:r>
              <a:rPr lang="ru-RU" u="sng" dirty="0" smtClean="0">
                <a:hlinkClick r:id="rId2"/>
              </a:rPr>
              <a:t>http://fcior.edu.ru/card/5530/sechenie-mnogogrannikov-ploskostyu-metody-postroeniya-secheniy-i1.html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391</TotalTime>
  <Words>1045</Words>
  <Application>Microsoft Office PowerPoint</Application>
  <PresentationFormat>Экран (4:3)</PresentationFormat>
  <Paragraphs>174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Сечение многогранников</vt:lpstr>
      <vt:lpstr>Проверка домашнего задания</vt:lpstr>
      <vt:lpstr>Проверка домашнего задания</vt:lpstr>
      <vt:lpstr>Повторение</vt:lpstr>
      <vt:lpstr>DABC – тетраэд.</vt:lpstr>
      <vt:lpstr>DABC – тетраэдр</vt:lpstr>
      <vt:lpstr>DABC – тетраэдр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Сечение многогранников</dc:title>
  <dc:creator>Оксана</dc:creator>
  <cp:lastModifiedBy>Оксана</cp:lastModifiedBy>
  <cp:revision>46</cp:revision>
  <dcterms:created xsi:type="dcterms:W3CDTF">2014-10-30T14:11:11Z</dcterms:created>
  <dcterms:modified xsi:type="dcterms:W3CDTF">2014-10-30T23:29:24Z</dcterms:modified>
</cp:coreProperties>
</file>