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2" r:id="rId3"/>
    <p:sldId id="263" r:id="rId4"/>
    <p:sldId id="261" r:id="rId5"/>
    <p:sldId id="257" r:id="rId6"/>
    <p:sldId id="260" r:id="rId7"/>
    <p:sldId id="265" r:id="rId8"/>
    <p:sldId id="269" r:id="rId9"/>
    <p:sldId id="258" r:id="rId10"/>
    <p:sldId id="267" r:id="rId11"/>
    <p:sldId id="270" r:id="rId12"/>
    <p:sldId id="268" r:id="rId13"/>
    <p:sldId id="271" r:id="rId14"/>
    <p:sldId id="259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7" Type="http://schemas.openxmlformats.org/officeDocument/2006/relationships/hyperlink" Target="http://it-n.ru/communities.aspx?cat_no=2168&amp;lib_no=21422&amp;tmpl=lib&amp;page=1" TargetMode="External"/><Relationship Id="rId2" Type="http://schemas.openxmlformats.org/officeDocument/2006/relationships/hyperlink" Target="http://it-n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chool-collection.edu.ru/catalog/search/?text=%C1%E0%F1%ED%E8+%CA%F0%FB%EB%EE%E2%E0&amp;context=current&amp;interface=pupil&amp;class%5b%5d=47&amp;subject%5b%5d=10" TargetMode="External"/><Relationship Id="rId5" Type="http://schemas.openxmlformats.org/officeDocument/2006/relationships/hyperlink" Target="http://kostyor.ru/" TargetMode="External"/><Relationship Id="rId4" Type="http://schemas.openxmlformats.org/officeDocument/2006/relationships/hyperlink" Target="http://window.edu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dirty="0"/>
              <a:t>Урок в 6 классе</a:t>
            </a:r>
            <a:br>
              <a:rPr lang="ru-RU" alt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9373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БАСНИ- «КНИГА МУДРОСТИ САМОГО НАРОДА» </a:t>
            </a:r>
            <a:br>
              <a:rPr lang="ru-RU" sz="4800" b="1" i="1" dirty="0">
                <a:solidFill>
                  <a:srgbClr val="FF0000"/>
                </a:solidFill>
              </a:rPr>
            </a:br>
            <a:r>
              <a:rPr lang="ru-RU" sz="4800" b="1" i="1" dirty="0">
                <a:solidFill>
                  <a:srgbClr val="FF0000"/>
                </a:solidFill>
              </a:rPr>
              <a:t>Н.В.ГОГОЛЬ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«ДУБ»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На поляне дуб зеленый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Потянулся к небу кроной.</a:t>
            </a:r>
          </a:p>
          <a:p>
            <a:pPr>
              <a:buNone/>
            </a:pPr>
            <a:r>
              <a:rPr lang="ru-RU" i="1" dirty="0" smtClean="0"/>
              <a:t>Он на ветках среди леса</a:t>
            </a:r>
          </a:p>
          <a:p>
            <a:pPr>
              <a:buNone/>
            </a:pPr>
            <a:r>
              <a:rPr lang="ru-RU" i="1" dirty="0" smtClean="0"/>
              <a:t>Щедро желуди развесил.</a:t>
            </a:r>
          </a:p>
          <a:p>
            <a:pPr>
              <a:buNone/>
            </a:pPr>
            <a:r>
              <a:rPr lang="ru-RU" i="1" dirty="0" smtClean="0"/>
              <a:t>Ну а мы пройдем немного.</a:t>
            </a:r>
          </a:p>
          <a:p>
            <a:pPr>
              <a:buNone/>
            </a:pPr>
            <a:r>
              <a:rPr lang="ru-RU" i="1" dirty="0" smtClean="0"/>
              <a:t>Поднимаем выше ногу!</a:t>
            </a:r>
          </a:p>
          <a:p>
            <a:pPr>
              <a:buNone/>
            </a:pPr>
            <a:r>
              <a:rPr lang="ru-RU" i="1" dirty="0" smtClean="0"/>
              <a:t>Походили, порезвились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на травку опустились.</a:t>
            </a:r>
            <a:endParaRPr lang="ru-RU" dirty="0"/>
          </a:p>
        </p:txBody>
      </p:sp>
      <p:pic>
        <p:nvPicPr>
          <p:cNvPr id="4" name="Рисунок 3" descr="http://im2-tub-ru.yandex.net/i?id=28340272-6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САРАТОВСКИЙ БАСНОПИСЕЦ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403334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</a:tabLst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чтим Крылова подвиг величавый,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</a:tabLst>
            </a:pPr>
            <a:r>
              <a:rPr kumimoji="0" lang="ru-RU" sz="4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И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 его насмешливо – лукавый,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</a:tabLst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И русский ясный слог его живой…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</a:tabLst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Сурков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1052985861-0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6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1-tub-ru.yandex.net/i?id=196492194-6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6-tub-ru.yandex.net/i?id=451187401-1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29289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ДОМАШНЕЕ ЗАДАНИЕ</a:t>
            </a:r>
            <a:br>
              <a:rPr lang="ru-RU" dirty="0" smtClean="0"/>
            </a:br>
            <a:r>
              <a:rPr lang="ru-RU" dirty="0" smtClean="0"/>
              <a:t>1. Составить </a:t>
            </a:r>
            <a:r>
              <a:rPr lang="ru-RU" dirty="0" err="1" smtClean="0"/>
              <a:t>центон</a:t>
            </a:r>
            <a:r>
              <a:rPr lang="ru-RU" dirty="0" smtClean="0"/>
              <a:t> по басням Крылова</a:t>
            </a:r>
            <a:br>
              <a:rPr lang="ru-RU" dirty="0" smtClean="0"/>
            </a:br>
            <a:r>
              <a:rPr lang="ru-RU" dirty="0" smtClean="0"/>
              <a:t>2.Придумать обложку для книги о Крылове И.А.                                                            3. Написать свою басню.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im3-tub-ru.yandex.net/i?id=122210930-4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25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82795907-6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38576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00FF"/>
                </a:solidFill>
              </a:rPr>
              <a:t>Использованные материалы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124744"/>
            <a:ext cx="6408712" cy="54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Золотарева И. В., Егорова Н. В. Поурочные разработки по литературе. 6 класс. – М. : </a:t>
            </a:r>
            <a:r>
              <a:rPr lang="ru-RU" altLang="ru-RU" sz="1600" b="1" kern="0" dirty="0" err="1">
                <a:solidFill>
                  <a:srgbClr val="000000"/>
                </a:solidFill>
                <a:latin typeface="Tahoma" pitchFamily="34" charset="0"/>
              </a:rPr>
              <a:t>Вако</a:t>
            </a: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, 2005.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Литература. 6 класс. Учебник-хрестоматия в двух частях. Часть 1. Авторы-составители В. Я. Коровина и др.- М. : Просвещение, 2004.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Уроки литературы Кирилла и </a:t>
            </a:r>
            <a:r>
              <a:rPr lang="ru-RU" altLang="ru-RU" sz="1600" b="1" kern="0" dirty="0" err="1">
                <a:solidFill>
                  <a:srgbClr val="000000"/>
                </a:solidFill>
                <a:latin typeface="Tahoma" pitchFamily="34" charset="0"/>
              </a:rPr>
              <a:t>Мефодия</a:t>
            </a: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	 6 класс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Интернет-ресурсы: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  <a:hlinkClick r:id="rId2"/>
              </a:rPr>
              <a:t>http://it-n.ru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  <a:hlinkClick r:id="rId3"/>
              </a:rPr>
              <a:t>http://school-collection.edu.ru</a:t>
            </a: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  <a:hlinkClick r:id="rId4"/>
              </a:rPr>
              <a:t>http://window.edu.ru</a:t>
            </a:r>
            <a:endParaRPr lang="ru-RU" altLang="ru-RU" sz="16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FFFFFF"/>
                </a:solidFill>
                <a:latin typeface="Tahoma" pitchFamily="34" charset="0"/>
              </a:rPr>
              <a:t>	</a:t>
            </a: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  <a:hlinkClick r:id="rId5"/>
              </a:rPr>
              <a:t>http://kostyor.ru</a:t>
            </a:r>
            <a:endParaRPr lang="ru-RU" altLang="ru-RU" sz="16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1600" b="1" kern="0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Интерактивные тестовые задания по басням И. А. Крылова. </a:t>
            </a:r>
            <a:endParaRPr lang="en-US" altLang="ru-RU" sz="16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	Мультфильм по басне «Ворона и Лисица».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</a:rPr>
              <a:t>	Материал для выполнения проектных заданий. Режим доступа </a:t>
            </a:r>
            <a:r>
              <a:rPr lang="ru-RU" altLang="ru-RU" sz="1600" b="1" kern="0" dirty="0">
                <a:solidFill>
                  <a:srgbClr val="000000"/>
                </a:solidFill>
                <a:latin typeface="Tahoma" pitchFamily="34" charset="0"/>
                <a:hlinkClick r:id="rId6"/>
              </a:rPr>
              <a:t>http://school-collection.edu.ru/catalog/search/?text=%C1%E0%F1%ED%E8+%CA%F0%FB%EB%EE%E2%E0&amp;context=current&amp;interface=pupil&amp;class%5B%5D=47&amp;subject%5B%5D=10</a:t>
            </a:r>
            <a:endParaRPr lang="ru-RU" altLang="ru-RU" sz="1600" b="1" kern="0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altLang="ru-RU" b="1" kern="0" dirty="0">
                <a:solidFill>
                  <a:srgbClr val="000000"/>
                </a:solidFill>
                <a:latin typeface="Arial"/>
                <a:hlinkClick r:id="rId7"/>
              </a:rPr>
              <a:t>http://it-n.ru/communities.aspx?cat_no=2168&amp;lib_no=21422&amp;tmpl=lib&amp;page=1</a:t>
            </a:r>
            <a:endParaRPr lang="ru-RU" altLang="ru-RU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25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ПРОВОРОНИЛА ВОРОНА ВОРОНЁНКА.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НА ДУБ НЕ ДУЙ ГУБ,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НЕ ДУЙ ГУБ НА ДУБ.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5" y="4143380"/>
          <a:ext cx="5567380" cy="2208276"/>
        </p:xfrm>
        <a:graphic>
          <a:graphicData uri="http://schemas.openxmlformats.org/drawingml/2006/table">
            <a:tbl>
              <a:tblPr/>
              <a:tblGrid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  <a:gridCol w="428260"/>
              </a:tblGrid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01911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Ключевое слово-дедушка.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1.Кто, везя воз, «рвался в облака»? (Лебедь).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2.«Главные герои басен И.А.Крылова? (Звери).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3.Чего наелась свинья досыта? (Жёлудь).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Лиса в басне «Ворона и лисица»? (Плутовка).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5.«Очков с полдюжины себе она достала»? (Мартышка).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6.Кто «без драки», хочет попасть в «большие забияки»? (Моська).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7.Что затеяли сыграть мартышка, осёл, козёл и мишка?(Квартет).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Слайд" r:id="rId3" imgW="4570610" imgH="3427482" progId="PowerPoint.Slide.12">
                  <p:embed/>
                </p:oleObj>
              </mc:Choice>
              <mc:Fallback>
                <p:oleObj name="Слайд" r:id="rId3" imgW="4570610" imgH="3427482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849647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баснописцы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Эзоп (</a:t>
            </a:r>
            <a:r>
              <a:rPr lang="en-US" dirty="0"/>
              <a:t>VI</a:t>
            </a:r>
            <a:r>
              <a:rPr lang="ru-RU" dirty="0"/>
              <a:t> в. до н.э.)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Жан де Лафонтен (1621-1695)</a:t>
            </a:r>
          </a:p>
        </p:txBody>
      </p:sp>
      <p:pic>
        <p:nvPicPr>
          <p:cNvPr id="9" name="Picture 4" descr="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6944"/>
            <a:ext cx="3929090" cy="421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929089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И.А. Крылов (1769-1844)</a:t>
            </a:r>
            <a:endParaRPr lang="ru-RU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Центон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стихотворение, составленное из стихотворных строк, взятых из разных стихотворений одного поэта, рифмованных между собой.</a:t>
            </a:r>
          </a:p>
          <a:p>
            <a:r>
              <a:rPr lang="ru-RU" b="1" dirty="0"/>
              <a:t>Правила создания </a:t>
            </a:r>
            <a:r>
              <a:rPr lang="ru-RU" b="1" dirty="0" err="1"/>
              <a:t>центона</a:t>
            </a:r>
            <a:endParaRPr lang="ru-RU" b="1" dirty="0"/>
          </a:p>
          <a:p>
            <a:pPr>
              <a:buNone/>
            </a:pPr>
            <a:r>
              <a:rPr lang="ru-RU" dirty="0"/>
              <a:t>1. Определитесь с выбором стихотворений, с которыми будете работать.</a:t>
            </a:r>
          </a:p>
          <a:p>
            <a:pPr>
              <a:buNone/>
            </a:pPr>
            <a:r>
              <a:rPr lang="ru-RU" dirty="0"/>
              <a:t>2. Выберите строчки с одинаковой рифмой.</a:t>
            </a:r>
          </a:p>
          <a:p>
            <a:pPr>
              <a:buNone/>
            </a:pPr>
            <a:r>
              <a:rPr lang="ru-RU" dirty="0"/>
              <a:t>3. Проверьте, появляется ли новый смысл в строчках, которые вы будете рифмовать.</a:t>
            </a:r>
          </a:p>
          <a:p>
            <a:pPr>
              <a:buNone/>
            </a:pPr>
            <a:r>
              <a:rPr lang="ru-RU" dirty="0"/>
              <a:t>4. Запишите выбранные строчки в стихотворные строфы.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САРАТОВСКИЕ СТРАНИЦЫ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1-tub-ru.yandex.net/i?id=27617775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1619250" cy="1428750"/>
          </a:xfrm>
          <a:prstGeom prst="rect">
            <a:avLst/>
          </a:prstGeom>
          <a:noFill/>
        </p:spPr>
      </p:pic>
      <p:pic>
        <p:nvPicPr>
          <p:cNvPr id="15364" name="Picture 4" descr="http://fenixclub.com/uploads/25915/img-58805-cb012575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</p:spPr>
      </p:pic>
      <p:pic>
        <p:nvPicPr>
          <p:cNvPr id="15366" name="Picture 6" descr="http://im1-tub-ru.yandex.net/i?id=27617775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571504" cy="928694"/>
          </a:xfrm>
          <a:prstGeom prst="rect">
            <a:avLst/>
          </a:prstGeom>
          <a:noFill/>
        </p:spPr>
      </p:pic>
      <p:pic>
        <p:nvPicPr>
          <p:cNvPr id="15368" name="Picture 8" descr="http://im1-tub-ru.yandex.net/i?id=27617775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857224" cy="1071570"/>
          </a:xfrm>
          <a:prstGeom prst="rect">
            <a:avLst/>
          </a:prstGeom>
          <a:noFill/>
        </p:spPr>
      </p:pic>
      <p:pic>
        <p:nvPicPr>
          <p:cNvPr id="15370" name="Picture 10" descr="http://im1-tub-ru.yandex.net/i?id=27617775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785794"/>
            <a:ext cx="571504" cy="1214446"/>
          </a:xfrm>
          <a:prstGeom prst="rect">
            <a:avLst/>
          </a:prstGeom>
          <a:noFill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28574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</vt:lpstr>
      <vt:lpstr>   Урок в 6 классе   </vt:lpstr>
      <vt:lpstr>РЕЧЕВАЯ РАЗМИНКА</vt:lpstr>
      <vt:lpstr>Презентация PowerPoint</vt:lpstr>
      <vt:lpstr>Презентация PowerPoint</vt:lpstr>
      <vt:lpstr>Первые баснописцы</vt:lpstr>
      <vt:lpstr>И.А. Крылов (1769-1844)</vt:lpstr>
      <vt:lpstr>Центон</vt:lpstr>
      <vt:lpstr>САРАТОВСКИЕ СТРАНИЦЫ</vt:lpstr>
      <vt:lpstr>Презентация PowerPoint</vt:lpstr>
      <vt:lpstr>Физкультминутка «ДУБ»</vt:lpstr>
      <vt:lpstr>САРАТОВСКИЙ БАСНОПИСЕЦ</vt:lpstr>
      <vt:lpstr>Презентация PowerPoint</vt:lpstr>
      <vt:lpstr>РАБОТА В ГРУППАХ</vt:lpstr>
      <vt:lpstr>Презентация PowerPoint</vt:lpstr>
      <vt:lpstr>             ДОМАШНЕЕ ЗАДАНИЕ 1. Составить центон по басням Крылова 2.Придумать обложку для книги о Крылове И.А.                                                            3. Написать свою басню.   </vt:lpstr>
      <vt:lpstr>СПАСИБО ЗА УРОК!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cp:lastModifiedBy>User</cp:lastModifiedBy>
  <cp:revision>57</cp:revision>
  <dcterms:modified xsi:type="dcterms:W3CDTF">2001-12-31T22:27:55Z</dcterms:modified>
</cp:coreProperties>
</file>