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56" r:id="rId6"/>
    <p:sldId id="258" r:id="rId7"/>
    <p:sldId id="264" r:id="rId8"/>
    <p:sldId id="259" r:id="rId9"/>
    <p:sldId id="267" r:id="rId10"/>
    <p:sldId id="260" r:id="rId11"/>
    <p:sldId id="268" r:id="rId12"/>
    <p:sldId id="261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6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E38B"/>
    <a:srgbClr val="660066"/>
    <a:srgbClr val="89FA5C"/>
    <a:srgbClr val="9900CC"/>
    <a:srgbClr val="9933FF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C615-E404-4DCD-8CE2-67C2D6DDE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7B93-CFC3-4EB5-845A-33A3D93B3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57C4-614D-40DA-BF8F-0FB8A3C3B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799F6-FBD3-4658-9956-33C1CA3CF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15549-2CF8-4030-94BE-04FC82781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9E92-6B81-4EEE-A8F9-A9B3AAB35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8CD9-5C48-4EAE-9DE7-F018FE3F0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DE90-B622-4D5E-BA6E-65465B9D2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D39E-FA1A-47C4-88E7-92D898BFD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72E6A-54A0-4030-8D5C-4CE89A628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3012-4CA0-44D9-A1C5-09A9CA46E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24078A-6AFB-48DE-AD3F-0A4914017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K:\&#1084;&#1077;&#1076;&#1080;&#1072;&#1091;&#1088;&#1086;&#1082;%202016\videoplayback_HDTV.av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143380"/>
            <a:ext cx="8143932" cy="1084261"/>
          </a:xfrm>
        </p:spPr>
        <p:txBody>
          <a:bodyPr/>
          <a:lstStyle/>
          <a:p>
            <a:r>
              <a:rPr lang="ru-RU" sz="2800" dirty="0" smtClean="0"/>
              <a:t>Математический расчёт </a:t>
            </a:r>
            <a:br>
              <a:rPr lang="ru-RU" sz="2800" dirty="0" smtClean="0"/>
            </a:br>
            <a:r>
              <a:rPr lang="ru-RU" sz="2800" dirty="0" smtClean="0"/>
              <a:t>в личном подсобном </a:t>
            </a:r>
            <a:r>
              <a:rPr lang="ru-RU" sz="2800" dirty="0" smtClean="0"/>
              <a:t>хозяйстве.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971560"/>
          </a:xfrm>
        </p:spPr>
        <p:txBody>
          <a:bodyPr/>
          <a:lstStyle/>
          <a:p>
            <a:r>
              <a:rPr lang="ru-RU" sz="1600" dirty="0" smtClean="0"/>
              <a:t>Урок </a:t>
            </a:r>
            <a:r>
              <a:rPr lang="ru-RU" sz="1600" dirty="0" smtClean="0"/>
              <a:t>математики </a:t>
            </a:r>
            <a:r>
              <a:rPr lang="ru-RU" sz="1600" dirty="0" smtClean="0"/>
              <a:t>в 6 классе</a:t>
            </a:r>
          </a:p>
          <a:p>
            <a:r>
              <a:rPr lang="ru-RU" sz="1600" dirty="0" smtClean="0"/>
              <a:t>Составила учитель математики МКОУ «</a:t>
            </a:r>
            <a:r>
              <a:rPr lang="ru-RU" sz="1600" dirty="0" err="1" smtClean="0"/>
              <a:t>Долговская</a:t>
            </a:r>
            <a:r>
              <a:rPr lang="ru-RU" sz="1600" dirty="0" smtClean="0"/>
              <a:t> СОШ»</a:t>
            </a:r>
          </a:p>
          <a:p>
            <a:r>
              <a:rPr lang="ru-RU" sz="1600" dirty="0" smtClean="0"/>
              <a:t>Силина О.А.</a:t>
            </a:r>
            <a:endParaRPr lang="ru-RU" sz="16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762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14282" y="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023938" y="877888"/>
            <a:ext cx="7248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660066"/>
                </a:solidFill>
                <a:latin typeface="Georgia" pitchFamily="18" charset="0"/>
              </a:rPr>
              <a:t>Переведи дроби в проценты</a:t>
            </a:r>
          </a:p>
          <a:p>
            <a:pPr algn="ctr"/>
            <a:r>
              <a:rPr lang="ru-RU" sz="2800" b="1">
                <a:solidFill>
                  <a:srgbClr val="660066"/>
                </a:solidFill>
                <a:latin typeface="Georgia" pitchFamily="18" charset="0"/>
              </a:rPr>
              <a:t> и расположи в порядке возрастания</a:t>
            </a:r>
          </a:p>
        </p:txBody>
      </p:sp>
      <p:sp>
        <p:nvSpPr>
          <p:cNvPr id="3078" name="Oval 3"/>
          <p:cNvSpPr>
            <a:spLocks noChangeArrowheads="1"/>
          </p:cNvSpPr>
          <p:nvPr/>
        </p:nvSpPr>
        <p:spPr bwMode="auto">
          <a:xfrm>
            <a:off x="3851275" y="1916113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" name="Oval 4"/>
          <p:cNvSpPr>
            <a:spLocks noChangeArrowheads="1"/>
          </p:cNvSpPr>
          <p:nvPr/>
        </p:nvSpPr>
        <p:spPr bwMode="auto">
          <a:xfrm>
            <a:off x="5292725" y="2781300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1,5</a:t>
            </a:r>
          </a:p>
        </p:txBody>
      </p:sp>
      <p:sp>
        <p:nvSpPr>
          <p:cNvPr id="3080" name="Oval 5"/>
          <p:cNvSpPr>
            <a:spLocks noChangeArrowheads="1"/>
          </p:cNvSpPr>
          <p:nvPr/>
        </p:nvSpPr>
        <p:spPr bwMode="auto">
          <a:xfrm>
            <a:off x="2339975" y="2636838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2</a:t>
            </a:r>
          </a:p>
        </p:txBody>
      </p:sp>
      <p:sp>
        <p:nvSpPr>
          <p:cNvPr id="3081" name="Oval 6"/>
          <p:cNvSpPr>
            <a:spLocks noChangeArrowheads="1"/>
          </p:cNvSpPr>
          <p:nvPr/>
        </p:nvSpPr>
        <p:spPr bwMode="auto">
          <a:xfrm>
            <a:off x="2411413" y="4221163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0,24</a:t>
            </a:r>
          </a:p>
        </p:txBody>
      </p:sp>
      <p:sp>
        <p:nvSpPr>
          <p:cNvPr id="3082" name="Oval 7"/>
          <p:cNvSpPr>
            <a:spLocks noChangeArrowheads="1"/>
          </p:cNvSpPr>
          <p:nvPr/>
        </p:nvSpPr>
        <p:spPr bwMode="auto">
          <a:xfrm>
            <a:off x="3779838" y="5013325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3" name="Oval 8"/>
          <p:cNvSpPr>
            <a:spLocks noChangeArrowheads="1"/>
          </p:cNvSpPr>
          <p:nvPr/>
        </p:nvSpPr>
        <p:spPr bwMode="auto">
          <a:xfrm>
            <a:off x="5292725" y="4292600"/>
            <a:ext cx="11525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0,02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284663" y="1989138"/>
          <a:ext cx="350837" cy="989012"/>
        </p:xfrm>
        <a:graphic>
          <a:graphicData uri="http://schemas.openxmlformats.org/presentationml/2006/ole">
            <p:oleObj spid="_x0000_s3074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4211638" y="5157788"/>
          <a:ext cx="319087" cy="825500"/>
        </p:xfrm>
        <a:graphic>
          <a:graphicData uri="http://schemas.openxmlformats.org/presentationml/2006/ole">
            <p:oleObj spid="_x0000_s3075" name="Формула" r:id="rId4" imgW="152280" imgH="393480" progId="Equation.3">
              <p:embed/>
            </p:oleObj>
          </a:graphicData>
        </a:graphic>
      </p:graphicFrame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92725" y="4292600"/>
            <a:ext cx="1150938" cy="1150938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к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411413" y="4221163"/>
            <a:ext cx="1150937" cy="1150937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851275" y="1916113"/>
            <a:ext cx="1150938" cy="1150937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779838" y="5013325"/>
            <a:ext cx="1150937" cy="1150938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5292725" y="2781300"/>
            <a:ext cx="1150938" cy="1150938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в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339975" y="2636838"/>
            <a:ext cx="1150938" cy="1150937"/>
          </a:xfrm>
          <a:prstGeom prst="ellipse">
            <a:avLst/>
          </a:prstGeom>
          <a:solidFill>
            <a:srgbClr val="FFFF99"/>
          </a:solidFill>
          <a:ln w="222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33CC33"/>
                </a:solidFill>
                <a:latin typeface="Georgia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5143504" y="1071546"/>
            <a:ext cx="36433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dirty="0" smtClean="0">
                <a:cs typeface="Times New Roman" pitchFamily="18" charset="0"/>
              </a:rPr>
              <a:t>В графстве </a:t>
            </a:r>
            <a:r>
              <a:rPr lang="ru-RU" sz="2000" dirty="0" err="1" smtClean="0">
                <a:cs typeface="Times New Roman" pitchFamily="18" charset="0"/>
              </a:rPr>
              <a:t>Дорсет</a:t>
            </a:r>
            <a:r>
              <a:rPr lang="ru-RU" sz="2000" dirty="0" smtClean="0">
                <a:cs typeface="Times New Roman" pitchFamily="18" charset="0"/>
              </a:rPr>
              <a:t> (в регионе Южная Англия, на берегу </a:t>
            </a:r>
            <a:r>
              <a:rPr lang="ru-RU" sz="2000" dirty="0" smtClean="0">
                <a:cs typeface="Times New Roman" pitchFamily="18" charset="0"/>
              </a:rPr>
              <a:t>Ла-Манша</a:t>
            </a:r>
            <a:r>
              <a:rPr lang="ru-RU" sz="2000" dirty="0" smtClean="0">
                <a:cs typeface="Times New Roman" pitchFamily="18" charset="0"/>
              </a:rPr>
              <a:t>) проживет </a:t>
            </a:r>
            <a:r>
              <a:rPr lang="ru-RU" sz="2000" dirty="0" smtClean="0">
                <a:cs typeface="Times New Roman" pitchFamily="18" charset="0"/>
              </a:rPr>
              <a:t>корова, которая, имеет </a:t>
            </a:r>
            <a:r>
              <a:rPr lang="ru-RU" sz="2000" dirty="0" smtClean="0">
                <a:cs typeface="Times New Roman" pitchFamily="18" charset="0"/>
              </a:rPr>
              <a:t>кличку </a:t>
            </a:r>
            <a:r>
              <a:rPr lang="ru-RU" sz="2000" dirty="0" err="1" smtClean="0">
                <a:cs typeface="Times New Roman" pitchFamily="18" charset="0"/>
              </a:rPr>
              <a:t>Рио</a:t>
            </a:r>
            <a:r>
              <a:rPr lang="ru-RU" sz="2000" dirty="0" smtClean="0">
                <a:cs typeface="Times New Roman" pitchFamily="18" charset="0"/>
              </a:rPr>
              <a:t>. </a:t>
            </a:r>
          </a:p>
          <a:p>
            <a:pPr algn="just" eaLnBrk="0" hangingPunct="0"/>
            <a:r>
              <a:rPr lang="ru-RU" sz="2000" dirty="0" smtClean="0">
                <a:cs typeface="Times New Roman" pitchFamily="18" charset="0"/>
              </a:rPr>
              <a:t>Эта корова является самой большой коровой во всем мире. Рост прекрасного животного, самой большой коровы достигает около 1, 8 метров.</a:t>
            </a:r>
          </a:p>
          <a:p>
            <a:pPr algn="just" eaLnBrk="0" hangingPunct="0"/>
            <a:endParaRPr lang="ru-RU" sz="2000" dirty="0" smtClean="0">
              <a:cs typeface="Times New Roman" pitchFamily="18" charset="0"/>
            </a:endParaRPr>
          </a:p>
          <a:p>
            <a:pPr algn="just" eaLnBrk="0" hangingPunct="0"/>
            <a:r>
              <a:rPr lang="ru-RU" sz="2000" dirty="0" smtClean="0">
                <a:cs typeface="Times New Roman" pitchFamily="18" charset="0"/>
              </a:rPr>
              <a:t>Корова по кличке </a:t>
            </a:r>
            <a:r>
              <a:rPr lang="ru-RU" sz="2000" dirty="0" err="1" smtClean="0">
                <a:cs typeface="Times New Roman" pitchFamily="18" charset="0"/>
              </a:rPr>
              <a:t>Рио</a:t>
            </a:r>
            <a:r>
              <a:rPr lang="ru-RU" sz="2000" dirty="0" smtClean="0">
                <a:cs typeface="Times New Roman" pitchFamily="18" charset="0"/>
              </a:rPr>
              <a:t> имеет вес в пределах 1, 25 тонн.  </a:t>
            </a:r>
            <a:endParaRPr lang="ru-RU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450059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CC33"/>
                </a:solidFill>
                <a:latin typeface="Georgia" pitchFamily="18" charset="0"/>
              </a:rPr>
              <a:t>Физкульминутка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cs typeface="Arial" charset="0"/>
            </a:endParaRPr>
          </a:p>
        </p:txBody>
      </p:sp>
      <p:pic>
        <p:nvPicPr>
          <p:cNvPr id="13" name="videoplayback_HDTV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75" y="1000125"/>
            <a:ext cx="807561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2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679" y="357167"/>
            <a:ext cx="8564601" cy="614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714612" y="428604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Решение задач</a:t>
            </a:r>
            <a:endParaRPr lang="ru-RU" sz="2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1800" dirty="0" smtClean="0"/>
              <a:t>1.Рекордная яйценоскость современных кур породы </a:t>
            </a:r>
            <a:r>
              <a:rPr lang="ru-RU" sz="1800" b="1" i="1" dirty="0" smtClean="0"/>
              <a:t>леггорн</a:t>
            </a:r>
            <a:r>
              <a:rPr lang="ru-RU" sz="1800" dirty="0" smtClean="0"/>
              <a:t> составляет 365 яиц в год. Найти среднюю яйценоскость этой породы, если известно, что она составляет     рекордного значения.</a:t>
            </a:r>
            <a:endParaRPr lang="ru-RU" sz="18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1" descr="самая яичн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2071702" cy="23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4714884"/>
            <a:ext cx="1260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ЛЕГГОРН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314324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доске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071546"/>
            <a:ext cx="2286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lvl="0"/>
            <a:r>
              <a:rPr lang="ru-RU" sz="2000" dirty="0" smtClean="0"/>
              <a:t>Куры породы </a:t>
            </a:r>
            <a:r>
              <a:rPr lang="ru-RU" sz="2000" b="1" dirty="0" smtClean="0"/>
              <a:t>Родонит </a:t>
            </a:r>
            <a:r>
              <a:rPr lang="ru-RU" sz="2000" dirty="0" smtClean="0"/>
              <a:t>обладают очень высокой яйценоскостью (около 300 яиц в год). За полный цикл в 80 недель количество яиц может достигать 120%. Сколько яиц может принести курица за полный цикл?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2143140" cy="287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14414" y="5000636"/>
            <a:ext cx="1395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РОДОНИТ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30003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доске.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800" dirty="0" smtClean="0"/>
              <a:t> Яичная продуктивность кур пород </a:t>
            </a:r>
            <a:r>
              <a:rPr lang="ru-RU" sz="1800" b="1" i="1" dirty="0" smtClean="0"/>
              <a:t>русская</a:t>
            </a:r>
            <a:r>
              <a:rPr lang="ru-RU" sz="1800" dirty="0" smtClean="0"/>
              <a:t> </a:t>
            </a:r>
            <a:r>
              <a:rPr lang="ru-RU" sz="1800" b="1" i="1" dirty="0" smtClean="0"/>
              <a:t>белая</a:t>
            </a:r>
            <a:r>
              <a:rPr lang="ru-RU" sz="1800" dirty="0" smtClean="0"/>
              <a:t> 200 яиц. Найти продуктивность породы </a:t>
            </a:r>
            <a:r>
              <a:rPr lang="ru-RU" sz="1800" b="1" i="1" dirty="0" smtClean="0"/>
              <a:t>род </a:t>
            </a:r>
            <a:r>
              <a:rPr lang="ru-RU" sz="1800" dirty="0" smtClean="0"/>
              <a:t>– </a:t>
            </a:r>
            <a:r>
              <a:rPr lang="ru-RU" sz="1800" b="1" i="1" dirty="0" err="1" smtClean="0"/>
              <a:t>айленд</a:t>
            </a:r>
            <a:r>
              <a:rPr lang="ru-RU" sz="1800" dirty="0" smtClean="0"/>
              <a:t>,  если продуктивность кур породы </a:t>
            </a:r>
            <a:r>
              <a:rPr lang="ru-RU" sz="1800" b="1" i="1" dirty="0" err="1" smtClean="0"/>
              <a:t>род-айланд</a:t>
            </a:r>
            <a:r>
              <a:rPr lang="ru-RU" sz="1800" dirty="0" smtClean="0"/>
              <a:t> составляет 90% продуктивности </a:t>
            </a:r>
            <a:r>
              <a:rPr lang="ru-RU" sz="1800" b="1" i="1" dirty="0" smtClean="0"/>
              <a:t>русской белой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3" name="Picture 3" descr="русс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1857388" cy="204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3929066"/>
            <a:ext cx="216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РУССКАЯ БЕЛАЯ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5" descr="rod-ail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357694"/>
            <a:ext cx="1143008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6000768"/>
            <a:ext cx="1735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РОД-АЙЛЕНД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714488"/>
            <a:ext cx="50006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29289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доске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800" dirty="0" smtClean="0"/>
              <a:t>Средняя масса курицы породы </a:t>
            </a:r>
            <a:r>
              <a:rPr lang="ru-RU" sz="1800" b="1" i="1" dirty="0" smtClean="0"/>
              <a:t>леггорн</a:t>
            </a:r>
            <a:r>
              <a:rPr lang="ru-RU" sz="1800" dirty="0" smtClean="0"/>
              <a:t> 2 кг, масса петуха  125% массы курицы этой породы. Найдите массу курицы породы </a:t>
            </a:r>
            <a:r>
              <a:rPr lang="ru-RU" sz="1800" b="1" i="1" dirty="0" smtClean="0"/>
              <a:t>леггорн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3" name="Рисунок 1" descr="самая яичн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5"/>
            <a:ext cx="2000264" cy="224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42976" y="4000504"/>
            <a:ext cx="1260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ЛЕГГОРН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857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доске.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800" dirty="0" smtClean="0"/>
              <a:t>Живая масса петуха породы </a:t>
            </a:r>
            <a:r>
              <a:rPr lang="ru-RU" sz="1800" b="1" i="1" dirty="0" err="1" smtClean="0"/>
              <a:t>корниш</a:t>
            </a:r>
            <a:r>
              <a:rPr lang="ru-RU" sz="1800" dirty="0" smtClean="0"/>
              <a:t> 4, 8 кг. Масса курицы составляет 75% массы петуха. Найдите массу курицы породы </a:t>
            </a:r>
            <a:r>
              <a:rPr lang="ru-RU" sz="1800" b="1" i="1" dirty="0" err="1" smtClean="0"/>
              <a:t>корниш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Picture 6" descr="korn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2143140" cy="242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4214818"/>
            <a:ext cx="1225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КОРНИШ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178592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29289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доске.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1800" dirty="0" smtClean="0"/>
              <a:t>Масса петуха редкой породы </a:t>
            </a:r>
            <a:r>
              <a:rPr lang="ru-RU" sz="1800" b="1" i="1" dirty="0" smtClean="0"/>
              <a:t>брама</a:t>
            </a:r>
            <a:r>
              <a:rPr lang="ru-RU" sz="1800" dirty="0" smtClean="0"/>
              <a:t> 5,5 кг.  Найдите массу курицы этой породы, если она составляет      массы петуха.</a:t>
            </a:r>
            <a:endParaRPr lang="ru-RU" sz="1800" dirty="0"/>
          </a:p>
        </p:txBody>
      </p:sp>
      <p:pic>
        <p:nvPicPr>
          <p:cNvPr id="3" name="Рисунок 0" descr="бра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1857388" cy="202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4214818"/>
            <a:ext cx="1010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БРАМА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2094" y="785794"/>
            <a:ext cx="228600" cy="4953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57620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задачи записывает ученик на интерактивной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доске.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66">
              <a:alpha val="36000"/>
            </a:srgbClr>
          </a:solidFill>
        </p:spPr>
        <p:txBody>
          <a:bodyPr/>
          <a:lstStyle/>
          <a:p>
            <a:pPr>
              <a:buNone/>
            </a:pPr>
            <a:r>
              <a:rPr lang="ru-RU" sz="2400" dirty="0" smtClean="0"/>
              <a:t>№ 397 Агрофирма владеет 140 га земли, 16% которой занимает яблоневый сад. Найдите площадь яблоневого сада.</a:t>
            </a:r>
          </a:p>
          <a:p>
            <a:pPr>
              <a:buNone/>
            </a:pPr>
            <a:r>
              <a:rPr lang="ru-RU" sz="2400" dirty="0" smtClean="0"/>
              <a:t>        Решение.</a:t>
            </a:r>
          </a:p>
          <a:p>
            <a:pPr>
              <a:buNone/>
            </a:pPr>
            <a:r>
              <a:rPr lang="ru-RU" sz="2400" dirty="0" smtClean="0"/>
              <a:t>16% =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140 ∙        = 22,4 (га)</a:t>
            </a:r>
          </a:p>
          <a:p>
            <a:pPr>
              <a:buNone/>
            </a:pPr>
            <a:r>
              <a:rPr lang="ru-RU" sz="2400" dirty="0" smtClean="0"/>
              <a:t>Ответ: 22,4 га.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143248"/>
            <a:ext cx="419100" cy="619125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000504"/>
            <a:ext cx="4191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800" dirty="0" smtClean="0"/>
              <a:t>Вес курицы породы </a:t>
            </a:r>
            <a:r>
              <a:rPr lang="ru-RU" sz="1800" b="1" i="1" dirty="0" smtClean="0"/>
              <a:t>Кохинхин</a:t>
            </a:r>
            <a:r>
              <a:rPr lang="ru-RU" sz="1800" b="1" dirty="0" smtClean="0"/>
              <a:t> </a:t>
            </a:r>
            <a:r>
              <a:rPr lang="ru-RU" sz="1800" dirty="0" smtClean="0"/>
              <a:t>составляет около 4 кг, а петуха около 1,25 веса курицы. Найдите вес петуха .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endParaRPr lang="ru-RU" sz="1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27903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500166" y="3786190"/>
            <a:ext cx="1471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/>
              <a:t>КОХИНХИН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42852"/>
            <a:ext cx="862165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Домашняя практическая</a:t>
            </a: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работа</a:t>
            </a: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500063" y="2332038"/>
            <a:ext cx="8229600" cy="3811587"/>
          </a:xfrm>
        </p:spPr>
        <p:txBody>
          <a:bodyPr/>
          <a:lstStyle/>
          <a:p>
            <a:r>
              <a:rPr lang="ru-RU" dirty="0" smtClean="0"/>
              <a:t>Заполнить сведения о домашних животных в таблицу:</a:t>
            </a:r>
          </a:p>
          <a:p>
            <a:pPr lvl="1"/>
            <a:r>
              <a:rPr lang="ru-RU" dirty="0" smtClean="0"/>
              <a:t>Название животного, </a:t>
            </a:r>
          </a:p>
          <a:p>
            <a:pPr lvl="1"/>
            <a:r>
              <a:rPr lang="ru-RU" dirty="0" smtClean="0"/>
              <a:t>Возраст,</a:t>
            </a:r>
          </a:p>
          <a:p>
            <a:pPr lvl="1"/>
            <a:r>
              <a:rPr lang="ru-RU" dirty="0" smtClean="0"/>
              <a:t>Вес,</a:t>
            </a:r>
          </a:p>
          <a:p>
            <a:pPr lvl="1"/>
            <a:r>
              <a:rPr lang="ru-RU" dirty="0" smtClean="0"/>
              <a:t>Количество кормов,</a:t>
            </a:r>
          </a:p>
          <a:p>
            <a:pPr lvl="1"/>
            <a:r>
              <a:rPr lang="ru-RU" dirty="0" smtClean="0"/>
              <a:t>Стоимость кормов.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071678"/>
            <a:ext cx="74191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за урок.</a:t>
            </a:r>
            <a:endParaRPr lang="ru-RU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357167"/>
            <a:ext cx="8229600" cy="278608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№ 419 С поля площадью 11    га собрали урожай семян подсолнечника по 21     </a:t>
            </a:r>
            <a:r>
              <a:rPr lang="ru-RU" sz="2400" dirty="0" err="1" smtClean="0"/>
              <a:t>ц</a:t>
            </a:r>
            <a:r>
              <a:rPr lang="ru-RU" sz="2400" dirty="0" smtClean="0"/>
              <a:t> с каждого гектара. На масло переработали       собранной массы семян. Сколько центнеров масла получили, если его выход составляет    массы переработанных семян ? 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Решение:1)21   ∙11   =     ∙       = 240 (</a:t>
            </a:r>
            <a:r>
              <a:rPr lang="ru-RU" sz="2400" dirty="0" err="1" smtClean="0"/>
              <a:t>ц</a:t>
            </a:r>
            <a:r>
              <a:rPr lang="ru-RU" sz="2400" dirty="0" smtClean="0"/>
              <a:t>) семян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2) 240 ∙       =198 (</a:t>
            </a:r>
            <a:r>
              <a:rPr lang="ru-RU" sz="2400" dirty="0" err="1" smtClean="0"/>
              <a:t>ц</a:t>
            </a:r>
            <a:r>
              <a:rPr lang="ru-RU" sz="2400" dirty="0" smtClean="0"/>
              <a:t>) переработали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3) 198 ∙    = 66 (</a:t>
            </a:r>
            <a:r>
              <a:rPr lang="ru-RU" sz="2400" dirty="0" err="1" smtClean="0"/>
              <a:t>ц</a:t>
            </a:r>
            <a:r>
              <a:rPr lang="ru-RU" sz="2400" dirty="0" smtClean="0"/>
              <a:t>) масла.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Ответ: 66 </a:t>
            </a:r>
            <a:r>
              <a:rPr lang="ru-RU" sz="2400" dirty="0" err="1" smtClean="0"/>
              <a:t>ц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000108"/>
            <a:ext cx="142875" cy="61912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71612"/>
            <a:ext cx="333375" cy="619125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571744"/>
            <a:ext cx="142875" cy="619125"/>
          </a:xfrm>
          <a:prstGeom prst="rect">
            <a:avLst/>
          </a:prstGeom>
          <a:noFill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214686"/>
            <a:ext cx="142875" cy="61912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28604"/>
            <a:ext cx="200025" cy="619125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214686"/>
            <a:ext cx="200025" cy="619125"/>
          </a:xfrm>
          <a:prstGeom prst="rect">
            <a:avLst/>
          </a:prstGeom>
          <a:noFill/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14686"/>
            <a:ext cx="285750" cy="619125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214686"/>
            <a:ext cx="285750" cy="619125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333375" cy="619125"/>
          </a:xfrm>
          <a:prstGeom prst="rect">
            <a:avLst/>
          </a:prstGeom>
          <a:noFill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429132"/>
            <a:ext cx="1428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28736"/>
            <a:ext cx="735811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  Чтобы найти дробь от числа, нужно умножить число на эту дробь. 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  Под нахождением дроби от числа подразумевается  </a:t>
            </a:r>
          </a:p>
          <a:p>
            <a:pPr algn="ctr"/>
            <a:r>
              <a:rPr lang="ru-RU" sz="2800" dirty="0" smtClean="0"/>
              <a:t>  нахождение той части числа, которая выражена дробью.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642918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Повторим правило.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339975" y="1628775"/>
            <a:ext cx="4483100" cy="258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1"/>
          <p:cNvSpPr>
            <a:spLocks noChangeArrowheads="1"/>
          </p:cNvSpPr>
          <p:nvPr/>
        </p:nvSpPr>
        <p:spPr bwMode="auto">
          <a:xfrm rot="5400000">
            <a:off x="6731794" y="4725194"/>
            <a:ext cx="792162" cy="647700"/>
          </a:xfrm>
          <a:prstGeom prst="rect">
            <a:avLst/>
          </a:prstGeom>
          <a:solidFill>
            <a:srgbClr val="BC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 rot="5400000">
            <a:off x="3275807" y="4725194"/>
            <a:ext cx="792162" cy="647700"/>
          </a:xfrm>
          <a:prstGeom prst="rect">
            <a:avLst/>
          </a:prstGeom>
          <a:solidFill>
            <a:srgbClr val="BC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latin typeface="Verdana" pitchFamily="34" charset="0"/>
            </a:endParaRPr>
          </a:p>
        </p:txBody>
      </p:sp>
      <p:sp>
        <p:nvSpPr>
          <p:cNvPr id="1034" name="AutoShape 4"/>
          <p:cNvSpPr>
            <a:spLocks noChangeArrowheads="1"/>
          </p:cNvSpPr>
          <p:nvPr/>
        </p:nvSpPr>
        <p:spPr bwMode="auto">
          <a:xfrm>
            <a:off x="539750" y="5013325"/>
            <a:ext cx="1008063" cy="1008063"/>
          </a:xfrm>
          <a:prstGeom prst="diamond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915988" y="5157788"/>
          <a:ext cx="279400" cy="719137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1547813" y="5516563"/>
            <a:ext cx="647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3348038" y="5516563"/>
            <a:ext cx="647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5003800" y="5516563"/>
            <a:ext cx="647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6804025" y="5516563"/>
            <a:ext cx="6477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2268538" y="5013325"/>
            <a:ext cx="1008062" cy="1008063"/>
          </a:xfrm>
          <a:prstGeom prst="diamond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4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3995738" y="5013325"/>
            <a:ext cx="1008062" cy="1008063"/>
          </a:xfrm>
          <a:prstGeom prst="diamond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10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5724525" y="5013325"/>
            <a:ext cx="1008063" cy="1008063"/>
          </a:xfrm>
          <a:prstGeom prst="diamond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25</a:t>
            </a: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7524750" y="5084763"/>
            <a:ext cx="914400" cy="9144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3300"/>
                </a:solidFill>
              </a:rPr>
              <a:t>15</a:t>
            </a:r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sp>
        <p:nvSpPr>
          <p:cNvPr id="1043" name="Rectangle 21"/>
          <p:cNvSpPr>
            <a:spLocks noChangeArrowheads="1"/>
          </p:cNvSpPr>
          <p:nvPr/>
        </p:nvSpPr>
        <p:spPr bwMode="auto">
          <a:xfrm>
            <a:off x="1619250" y="4724400"/>
            <a:ext cx="503238" cy="720725"/>
          </a:xfrm>
          <a:prstGeom prst="rect">
            <a:avLst/>
          </a:prstGeom>
          <a:solidFill>
            <a:srgbClr val="BC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Verdana" pitchFamily="34" charset="0"/>
              </a:rPr>
              <a:t>∙5</a:t>
            </a:r>
          </a:p>
        </p:txBody>
      </p:sp>
      <p:graphicFrame>
        <p:nvGraphicFramePr>
          <p:cNvPr id="1028" name="Object 26"/>
          <p:cNvGraphicFramePr>
            <a:graphicFrameLocks noChangeAspect="1"/>
          </p:cNvGraphicFramePr>
          <p:nvPr/>
        </p:nvGraphicFramePr>
        <p:xfrm>
          <a:off x="3419475" y="4724400"/>
          <a:ext cx="533400" cy="720725"/>
        </p:xfrm>
        <a:graphic>
          <a:graphicData uri="http://schemas.openxmlformats.org/presentationml/2006/ole">
            <p:oleObj spid="_x0000_s1028" name="Формула" r:id="rId5" imgW="291960" imgH="393480" progId="Equation.3">
              <p:embed/>
            </p:oleObj>
          </a:graphicData>
        </a:graphic>
      </p:graphicFrame>
      <p:sp>
        <p:nvSpPr>
          <p:cNvPr id="1044" name="Rectangle 28"/>
          <p:cNvSpPr>
            <a:spLocks noChangeArrowheads="1"/>
          </p:cNvSpPr>
          <p:nvPr/>
        </p:nvSpPr>
        <p:spPr bwMode="auto">
          <a:xfrm rot="5400000">
            <a:off x="5004594" y="4725194"/>
            <a:ext cx="792162" cy="647700"/>
          </a:xfrm>
          <a:prstGeom prst="rect">
            <a:avLst/>
          </a:prstGeom>
          <a:solidFill>
            <a:srgbClr val="BC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latin typeface="Verdana" pitchFamily="34" charset="0"/>
            </a:endParaRPr>
          </a:p>
        </p:txBody>
      </p:sp>
      <p:graphicFrame>
        <p:nvGraphicFramePr>
          <p:cNvPr id="1029" name="Object 29"/>
          <p:cNvGraphicFramePr>
            <a:graphicFrameLocks noChangeAspect="1"/>
          </p:cNvGraphicFramePr>
          <p:nvPr/>
        </p:nvGraphicFramePr>
        <p:xfrm>
          <a:off x="5170488" y="4652963"/>
          <a:ext cx="496887" cy="773112"/>
        </p:xfrm>
        <a:graphic>
          <a:graphicData uri="http://schemas.openxmlformats.org/presentationml/2006/ole">
            <p:oleObj spid="_x0000_s1029" name="Формула" r:id="rId6" imgW="253800" imgH="393480" progId="Equation.3">
              <p:embed/>
            </p:oleObj>
          </a:graphicData>
        </a:graphic>
      </p:graphicFrame>
      <p:graphicFrame>
        <p:nvGraphicFramePr>
          <p:cNvPr id="1030" name="Object 30"/>
          <p:cNvGraphicFramePr>
            <a:graphicFrameLocks noChangeAspect="1"/>
          </p:cNvGraphicFramePr>
          <p:nvPr/>
        </p:nvGraphicFramePr>
        <p:xfrm>
          <a:off x="6853238" y="4864100"/>
          <a:ext cx="571500" cy="349250"/>
        </p:xfrm>
        <a:graphic>
          <a:graphicData uri="http://schemas.openxmlformats.org/presentationml/2006/ole">
            <p:oleObj spid="_x0000_s1030" name="Формула" r:id="rId7" imgW="291960" imgH="177480" progId="Equation.3">
              <p:embed/>
            </p:oleObj>
          </a:graphicData>
        </a:graphic>
      </p:graphicFrame>
      <p:pic>
        <p:nvPicPr>
          <p:cNvPr id="4129" name="Рисунок 1" descr="beliy-velika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8313" y="40481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476250"/>
            <a:ext cx="3024188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2565400"/>
            <a:ext cx="352901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8027988" y="2133600"/>
            <a:ext cx="649287" cy="62706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5795963" y="3860800"/>
            <a:ext cx="649287" cy="62706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68313" y="2060575"/>
            <a:ext cx="649287" cy="62706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3300"/>
                </a:solidFill>
              </a:rPr>
              <a:t>13</a:t>
            </a:r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827088" y="115888"/>
            <a:ext cx="2374900" cy="43338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8000"/>
                </a:solidFill>
                <a:latin typeface="Georgia" pitchFamily="18" charset="0"/>
              </a:rPr>
              <a:t>Белый великан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5795963" y="115888"/>
            <a:ext cx="2735262" cy="43338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8000"/>
                </a:solidFill>
                <a:latin typeface="Georgia" pitchFamily="18" charset="0"/>
              </a:rPr>
              <a:t>Бельгийский великан</a:t>
            </a:r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3419475" y="2133600"/>
            <a:ext cx="2374900" cy="43338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8000"/>
                </a:solidFill>
                <a:latin typeface="Georgia" pitchFamily="18" charset="0"/>
              </a:rPr>
              <a:t>Белая пуховая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7" dur="2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2" grpId="0" animBg="1"/>
      <p:bldP spid="4133" grpId="0" animBg="1"/>
      <p:bldP spid="4134" grpId="0" animBg="1"/>
      <p:bldP spid="4135" grpId="0" animBg="1"/>
      <p:bldP spid="4136" grpId="0" animBg="1"/>
      <p:bldP spid="41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5" y="428604"/>
            <a:ext cx="800105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Кролик породы фландр – </a:t>
            </a:r>
          </a:p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бельгийский великан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7656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5214942" y="1928802"/>
            <a:ext cx="36433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Кролики фландр – это очень массивные и несколько нескладные животные. Их масса тела колеблется от 6 до 10 кг; иногда данный показатель достигает 12 кг. Широкие мясистые уши, средняя длина которых составляет примерно 19 см, а форма напоминает листья лопуха, придают этим созданиям милый домашний вид, подталкивающий к дружескому общению.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Длина тела взрослых кроликов – до 1 м.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44"/>
          <p:cNvSpPr>
            <a:spLocks noChangeArrowheads="1"/>
          </p:cNvSpPr>
          <p:nvPr/>
        </p:nvSpPr>
        <p:spPr bwMode="auto">
          <a:xfrm>
            <a:off x="3708400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43"/>
          <p:cNvSpPr>
            <a:spLocks noChangeArrowheads="1"/>
          </p:cNvSpPr>
          <p:nvPr/>
        </p:nvSpPr>
        <p:spPr bwMode="auto">
          <a:xfrm>
            <a:off x="7451725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42"/>
          <p:cNvSpPr>
            <a:spLocks noChangeArrowheads="1"/>
          </p:cNvSpPr>
          <p:nvPr/>
        </p:nvSpPr>
        <p:spPr bwMode="auto">
          <a:xfrm>
            <a:off x="6804025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Rectangle 141"/>
          <p:cNvSpPr>
            <a:spLocks noChangeArrowheads="1"/>
          </p:cNvSpPr>
          <p:nvPr/>
        </p:nvSpPr>
        <p:spPr bwMode="auto">
          <a:xfrm>
            <a:off x="6227763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Rectangle 140"/>
          <p:cNvSpPr>
            <a:spLocks noChangeArrowheads="1"/>
          </p:cNvSpPr>
          <p:nvPr/>
        </p:nvSpPr>
        <p:spPr bwMode="auto">
          <a:xfrm>
            <a:off x="5580063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Rectangle 139"/>
          <p:cNvSpPr>
            <a:spLocks noChangeArrowheads="1"/>
          </p:cNvSpPr>
          <p:nvPr/>
        </p:nvSpPr>
        <p:spPr bwMode="auto">
          <a:xfrm>
            <a:off x="5003800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138"/>
          <p:cNvSpPr>
            <a:spLocks noChangeArrowheads="1"/>
          </p:cNvSpPr>
          <p:nvPr/>
        </p:nvSpPr>
        <p:spPr bwMode="auto">
          <a:xfrm>
            <a:off x="4356100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Rectangle 137"/>
          <p:cNvSpPr>
            <a:spLocks noChangeArrowheads="1"/>
          </p:cNvSpPr>
          <p:nvPr/>
        </p:nvSpPr>
        <p:spPr bwMode="auto">
          <a:xfrm>
            <a:off x="3708400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Rectangle 136"/>
          <p:cNvSpPr>
            <a:spLocks noChangeArrowheads="1"/>
          </p:cNvSpPr>
          <p:nvPr/>
        </p:nvSpPr>
        <p:spPr bwMode="auto">
          <a:xfrm>
            <a:off x="3132138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Rectangle 135"/>
          <p:cNvSpPr>
            <a:spLocks noChangeArrowheads="1"/>
          </p:cNvSpPr>
          <p:nvPr/>
        </p:nvSpPr>
        <p:spPr bwMode="auto">
          <a:xfrm>
            <a:off x="2484438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Rectangle 134"/>
          <p:cNvSpPr>
            <a:spLocks noChangeArrowheads="1"/>
          </p:cNvSpPr>
          <p:nvPr/>
        </p:nvSpPr>
        <p:spPr bwMode="auto">
          <a:xfrm>
            <a:off x="1908175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Rectangle 132"/>
          <p:cNvSpPr>
            <a:spLocks noChangeArrowheads="1"/>
          </p:cNvSpPr>
          <p:nvPr/>
        </p:nvSpPr>
        <p:spPr bwMode="auto">
          <a:xfrm>
            <a:off x="1258888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Rectangle 133"/>
          <p:cNvSpPr>
            <a:spLocks noChangeArrowheads="1"/>
          </p:cNvSpPr>
          <p:nvPr/>
        </p:nvSpPr>
        <p:spPr bwMode="auto">
          <a:xfrm>
            <a:off x="684213" y="3573463"/>
            <a:ext cx="504825" cy="1008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4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084638" y="1954213"/>
          <a:ext cx="1006475" cy="1076325"/>
        </p:xfrm>
        <a:graphic>
          <a:graphicData uri="http://schemas.openxmlformats.org/presentationml/2006/ole">
            <p:oleObj spid="_x0000_s2050" name="Формула" r:id="rId3" imgW="368280" imgH="393480" progId="Equation.3">
              <p:embed/>
            </p:oleObj>
          </a:graphicData>
        </a:graphic>
      </p:graphicFrame>
      <p:graphicFrame>
        <p:nvGraphicFramePr>
          <p:cNvPr id="2051" name="Object 5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816100" y="1870075"/>
          <a:ext cx="863600" cy="955675"/>
        </p:xfrm>
        <a:graphic>
          <a:graphicData uri="http://schemas.openxmlformats.org/presentationml/2006/ole">
            <p:oleObj spid="_x0000_s2051" name="Формула" r:id="rId4" imgW="355320" imgH="393480" progId="Equation.3">
              <p:embed/>
            </p:oleObj>
          </a:graphicData>
        </a:graphic>
      </p:graphicFrame>
      <p:graphicFrame>
        <p:nvGraphicFramePr>
          <p:cNvPr id="2052" name="Object 5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059238" y="487363"/>
          <a:ext cx="954087" cy="985837"/>
        </p:xfrm>
        <a:graphic>
          <a:graphicData uri="http://schemas.openxmlformats.org/presentationml/2006/ole">
            <p:oleObj spid="_x0000_s2052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2053" name="Object 38"/>
          <p:cNvGraphicFramePr>
            <a:graphicFrameLocks noChangeAspect="1"/>
          </p:cNvGraphicFramePr>
          <p:nvPr>
            <p:ph sz="half" idx="4294967295"/>
          </p:nvPr>
        </p:nvGraphicFramePr>
        <p:xfrm>
          <a:off x="1547813" y="476250"/>
          <a:ext cx="1233487" cy="1062038"/>
        </p:xfrm>
        <a:graphic>
          <a:graphicData uri="http://schemas.openxmlformats.org/presentationml/2006/ole">
            <p:oleObj spid="_x0000_s2053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2054" name="Object 42"/>
          <p:cNvGraphicFramePr>
            <a:graphicFrameLocks noChangeAspect="1"/>
          </p:cNvGraphicFramePr>
          <p:nvPr>
            <p:ph sz="half" idx="4294967295"/>
          </p:nvPr>
        </p:nvGraphicFramePr>
        <p:xfrm>
          <a:off x="6300788" y="476250"/>
          <a:ext cx="1081087" cy="1047750"/>
        </p:xfrm>
        <a:graphic>
          <a:graphicData uri="http://schemas.openxmlformats.org/presentationml/2006/ole">
            <p:oleObj spid="_x0000_s2054" name="Формула" r:id="rId7" imgW="406080" imgH="393480" progId="Equation.3">
              <p:embed/>
            </p:oleObj>
          </a:graphicData>
        </a:graphic>
      </p:graphicFrame>
      <p:graphicFrame>
        <p:nvGraphicFramePr>
          <p:cNvPr id="2055" name="Object 5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475413" y="1844675"/>
          <a:ext cx="803275" cy="1082675"/>
        </p:xfrm>
        <a:graphic>
          <a:graphicData uri="http://schemas.openxmlformats.org/presentationml/2006/ole">
            <p:oleObj spid="_x0000_s2055" name="Формула" r:id="rId8" imgW="291960" imgH="393480" progId="Equation.3">
              <p:embed/>
            </p:oleObj>
          </a:graphicData>
        </a:graphic>
      </p:graphicFrame>
      <p:graphicFrame>
        <p:nvGraphicFramePr>
          <p:cNvPr id="7316" name="Group 148"/>
          <p:cNvGraphicFramePr>
            <a:graphicFrameLocks noGrp="1"/>
          </p:cNvGraphicFramePr>
          <p:nvPr/>
        </p:nvGraphicFramePr>
        <p:xfrm>
          <a:off x="611188" y="3500438"/>
          <a:ext cx="7377112" cy="2016125"/>
        </p:xfrm>
        <a:graphic>
          <a:graphicData uri="http://schemas.openxmlformats.org/drawingml/2006/table">
            <a:tbl>
              <a:tblPr/>
              <a:tblGrid>
                <a:gridCol w="614362"/>
                <a:gridCol w="615950"/>
                <a:gridCol w="612775"/>
                <a:gridCol w="617538"/>
                <a:gridCol w="612775"/>
                <a:gridCol w="615950"/>
                <a:gridCol w="614362"/>
                <a:gridCol w="612775"/>
                <a:gridCol w="617538"/>
                <a:gridCol w="612775"/>
                <a:gridCol w="615950"/>
                <a:gridCol w="614362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CA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6" name="Object 107"/>
          <p:cNvGraphicFramePr>
            <a:graphicFrameLocks noChangeAspect="1"/>
          </p:cNvGraphicFramePr>
          <p:nvPr/>
        </p:nvGraphicFramePr>
        <p:xfrm>
          <a:off x="755650" y="3789363"/>
          <a:ext cx="352425" cy="576262"/>
        </p:xfrm>
        <a:graphic>
          <a:graphicData uri="http://schemas.openxmlformats.org/presentationml/2006/ole">
            <p:oleObj spid="_x0000_s2056" name="Формула" r:id="rId9" imgW="241200" imgH="393480" progId="Equation.3">
              <p:embed/>
            </p:oleObj>
          </a:graphicData>
        </a:graphic>
      </p:graphicFrame>
      <p:graphicFrame>
        <p:nvGraphicFramePr>
          <p:cNvPr id="2057" name="Object 111"/>
          <p:cNvGraphicFramePr>
            <a:graphicFrameLocks noChangeAspect="1"/>
          </p:cNvGraphicFramePr>
          <p:nvPr/>
        </p:nvGraphicFramePr>
        <p:xfrm>
          <a:off x="3276600" y="3716338"/>
          <a:ext cx="250825" cy="647700"/>
        </p:xfrm>
        <a:graphic>
          <a:graphicData uri="http://schemas.openxmlformats.org/presentationml/2006/ole">
            <p:oleObj spid="_x0000_s2057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2058" name="Object 112"/>
          <p:cNvGraphicFramePr>
            <a:graphicFrameLocks noChangeAspect="1"/>
          </p:cNvGraphicFramePr>
          <p:nvPr/>
        </p:nvGraphicFramePr>
        <p:xfrm>
          <a:off x="5148263" y="3716338"/>
          <a:ext cx="236537" cy="611187"/>
        </p:xfrm>
        <a:graphic>
          <a:graphicData uri="http://schemas.openxmlformats.org/presentationml/2006/ole">
            <p:oleObj spid="_x0000_s2058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2059" name="Object 113"/>
          <p:cNvGraphicFramePr>
            <a:graphicFrameLocks noChangeAspect="1"/>
          </p:cNvGraphicFramePr>
          <p:nvPr/>
        </p:nvGraphicFramePr>
        <p:xfrm>
          <a:off x="5651500" y="3789363"/>
          <a:ext cx="334963" cy="576262"/>
        </p:xfrm>
        <a:graphic>
          <a:graphicData uri="http://schemas.openxmlformats.org/presentationml/2006/ole">
            <p:oleObj spid="_x0000_s2059" name="Формула" r:id="rId12" imgW="228600" imgH="393480" progId="Equation.3">
              <p:embed/>
            </p:oleObj>
          </a:graphicData>
        </a:graphic>
      </p:graphicFrame>
      <p:graphicFrame>
        <p:nvGraphicFramePr>
          <p:cNvPr id="2060" name="Object 114"/>
          <p:cNvGraphicFramePr>
            <a:graphicFrameLocks noChangeAspect="1"/>
          </p:cNvGraphicFramePr>
          <p:nvPr/>
        </p:nvGraphicFramePr>
        <p:xfrm>
          <a:off x="3851275" y="3716338"/>
          <a:ext cx="279400" cy="576262"/>
        </p:xfrm>
        <a:graphic>
          <a:graphicData uri="http://schemas.openxmlformats.org/presentationml/2006/ole">
            <p:oleObj spid="_x0000_s2060" name="Формула" r:id="rId13" imgW="190440" imgH="393480" progId="Equation.3">
              <p:embed/>
            </p:oleObj>
          </a:graphicData>
        </a:graphic>
      </p:graphicFrame>
      <p:graphicFrame>
        <p:nvGraphicFramePr>
          <p:cNvPr id="2061" name="Object 115"/>
          <p:cNvGraphicFramePr>
            <a:graphicFrameLocks noChangeAspect="1"/>
          </p:cNvGraphicFramePr>
          <p:nvPr/>
        </p:nvGraphicFramePr>
        <p:xfrm>
          <a:off x="4371975" y="3716338"/>
          <a:ext cx="446088" cy="576262"/>
        </p:xfrm>
        <a:graphic>
          <a:graphicData uri="http://schemas.openxmlformats.org/presentationml/2006/ole">
            <p:oleObj spid="_x0000_s2061" name="Формула" r:id="rId14" imgW="304560" imgH="393480" progId="Equation.3">
              <p:embed/>
            </p:oleObj>
          </a:graphicData>
        </a:graphic>
      </p:graphicFrame>
      <p:graphicFrame>
        <p:nvGraphicFramePr>
          <p:cNvPr id="2062" name="Object 117"/>
          <p:cNvGraphicFramePr>
            <a:graphicFrameLocks noChangeAspect="1"/>
          </p:cNvGraphicFramePr>
          <p:nvPr/>
        </p:nvGraphicFramePr>
        <p:xfrm>
          <a:off x="6948488" y="3716338"/>
          <a:ext cx="230187" cy="647700"/>
        </p:xfrm>
        <a:graphic>
          <a:graphicData uri="http://schemas.openxmlformats.org/presentationml/2006/ole">
            <p:oleObj spid="_x0000_s2062" name="Формула" r:id="rId15" imgW="139680" imgH="393480" progId="Equation.3">
              <p:embed/>
            </p:oleObj>
          </a:graphicData>
        </a:graphic>
      </p:graphicFrame>
      <p:graphicFrame>
        <p:nvGraphicFramePr>
          <p:cNvPr id="2063" name="Object 118"/>
          <p:cNvGraphicFramePr>
            <a:graphicFrameLocks noChangeAspect="1"/>
          </p:cNvGraphicFramePr>
          <p:nvPr/>
        </p:nvGraphicFramePr>
        <p:xfrm>
          <a:off x="2051050" y="3716338"/>
          <a:ext cx="250825" cy="649287"/>
        </p:xfrm>
        <a:graphic>
          <a:graphicData uri="http://schemas.openxmlformats.org/presentationml/2006/ole">
            <p:oleObj spid="_x0000_s2063" name="Формула" r:id="rId16" imgW="152280" imgH="393480" progId="Equation.3">
              <p:embed/>
            </p:oleObj>
          </a:graphicData>
        </a:graphic>
      </p:graphicFrame>
      <p:sp>
        <p:nvSpPr>
          <p:cNvPr id="7287" name="Rectangle 119"/>
          <p:cNvSpPr>
            <a:spLocks noChangeArrowheads="1"/>
          </p:cNvSpPr>
          <p:nvPr/>
        </p:nvSpPr>
        <p:spPr bwMode="auto">
          <a:xfrm>
            <a:off x="3708400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err="1">
                <a:solidFill>
                  <a:srgbClr val="FF0066"/>
                </a:solidFill>
                <a:latin typeface="Georgia" pitchFamily="18" charset="0"/>
              </a:rPr>
              <a:t>н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7288" name="Rectangle 120"/>
          <p:cNvSpPr>
            <a:spLocks noChangeArrowheads="1"/>
          </p:cNvSpPr>
          <p:nvPr/>
        </p:nvSpPr>
        <p:spPr bwMode="auto">
          <a:xfrm>
            <a:off x="7380288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err="1">
                <a:solidFill>
                  <a:srgbClr val="FF0066"/>
                </a:solidFill>
                <a:latin typeface="Georgia" pitchFamily="18" charset="0"/>
              </a:rPr>
              <a:t>д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121" name="Rectangle 121"/>
          <p:cNvSpPr>
            <a:spLocks noChangeArrowheads="1"/>
          </p:cNvSpPr>
          <p:nvPr/>
        </p:nvSpPr>
        <p:spPr bwMode="auto">
          <a:xfrm>
            <a:off x="6804025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и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122" name="Rectangle 122"/>
          <p:cNvSpPr>
            <a:spLocks noChangeArrowheads="1"/>
          </p:cNvSpPr>
          <p:nvPr/>
        </p:nvSpPr>
        <p:spPr bwMode="auto">
          <a:xfrm>
            <a:off x="6227763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с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7291" name="Rectangle 123"/>
          <p:cNvSpPr>
            <a:spLocks noChangeArrowheads="1"/>
          </p:cNvSpPr>
          <p:nvPr/>
        </p:nvSpPr>
        <p:spPr bwMode="auto">
          <a:xfrm>
            <a:off x="5580063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66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7292" name="Rectangle 124"/>
          <p:cNvSpPr>
            <a:spLocks noChangeArrowheads="1"/>
          </p:cNvSpPr>
          <p:nvPr/>
        </p:nvSpPr>
        <p:spPr bwMode="auto">
          <a:xfrm>
            <a:off x="4932363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0066"/>
                </a:solidFill>
                <a:latin typeface="Georgia" pitchFamily="18" charset="0"/>
              </a:rPr>
              <a:t>т</a:t>
            </a:r>
          </a:p>
        </p:txBody>
      </p:sp>
      <p:sp>
        <p:nvSpPr>
          <p:cNvPr id="2125" name="Rectangle 125"/>
          <p:cNvSpPr>
            <a:spLocks noChangeArrowheads="1"/>
          </p:cNvSpPr>
          <p:nvPr/>
        </p:nvSpPr>
        <p:spPr bwMode="auto">
          <a:xfrm>
            <a:off x="4356100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р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7295" name="Rectangle 127"/>
          <p:cNvSpPr>
            <a:spLocks noChangeArrowheads="1"/>
          </p:cNvSpPr>
          <p:nvPr/>
        </p:nvSpPr>
        <p:spPr bwMode="auto">
          <a:xfrm>
            <a:off x="3132138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м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127" name="Rectangle 128"/>
          <p:cNvSpPr>
            <a:spLocks noChangeArrowheads="1"/>
          </p:cNvSpPr>
          <p:nvPr/>
        </p:nvSpPr>
        <p:spPr bwMode="auto">
          <a:xfrm>
            <a:off x="2555875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е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128" name="Rectangle 129"/>
          <p:cNvSpPr>
            <a:spLocks noChangeArrowheads="1"/>
          </p:cNvSpPr>
          <p:nvPr/>
        </p:nvSpPr>
        <p:spPr bwMode="auto">
          <a:xfrm>
            <a:off x="1908175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Georgia" pitchFamily="18" charset="0"/>
              </a:rPr>
              <a:t>ж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7298" name="Rectangle 130"/>
          <p:cNvSpPr>
            <a:spLocks noChangeArrowheads="1"/>
          </p:cNvSpPr>
          <p:nvPr/>
        </p:nvSpPr>
        <p:spPr bwMode="auto">
          <a:xfrm>
            <a:off x="1258888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66"/>
                </a:solidFill>
                <a:latin typeface="Georgia" pitchFamily="18" charset="0"/>
              </a:rPr>
              <a:t>к</a:t>
            </a:r>
          </a:p>
        </p:txBody>
      </p:sp>
      <p:sp>
        <p:nvSpPr>
          <p:cNvPr id="2130" name="Rectangle 131"/>
          <p:cNvSpPr>
            <a:spLocks noChangeArrowheads="1"/>
          </p:cNvSpPr>
          <p:nvPr/>
        </p:nvSpPr>
        <p:spPr bwMode="auto">
          <a:xfrm>
            <a:off x="684213" y="4724400"/>
            <a:ext cx="504825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err="1" smtClean="0">
                <a:solidFill>
                  <a:srgbClr val="FF0066"/>
                </a:solidFill>
                <a:latin typeface="Georgia" pitchFamily="18" charset="0"/>
              </a:rPr>
              <a:t>д</a:t>
            </a:r>
            <a:endParaRPr lang="ru-RU" sz="32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132" name="TextBox 43"/>
          <p:cNvSpPr txBox="1">
            <a:spLocks noChangeArrowheads="1"/>
          </p:cNvSpPr>
          <p:nvPr/>
        </p:nvSpPr>
        <p:spPr bwMode="auto">
          <a:xfrm>
            <a:off x="1000125" y="7858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2133" name="TextBox 44"/>
          <p:cNvSpPr txBox="1">
            <a:spLocks noChangeArrowheads="1"/>
          </p:cNvSpPr>
          <p:nvPr/>
        </p:nvSpPr>
        <p:spPr bwMode="auto">
          <a:xfrm>
            <a:off x="5786438" y="928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2134" name="TextBox 45"/>
          <p:cNvSpPr txBox="1">
            <a:spLocks noChangeArrowheads="1"/>
          </p:cNvSpPr>
          <p:nvPr/>
        </p:nvSpPr>
        <p:spPr bwMode="auto">
          <a:xfrm>
            <a:off x="3500438" y="8572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2135" name="TextBox 46"/>
          <p:cNvSpPr txBox="1">
            <a:spLocks noChangeArrowheads="1"/>
          </p:cNvSpPr>
          <p:nvPr/>
        </p:nvSpPr>
        <p:spPr bwMode="auto">
          <a:xfrm>
            <a:off x="1000125" y="21431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2136" name="TextBox 47"/>
          <p:cNvSpPr txBox="1">
            <a:spLocks noChangeArrowheads="1"/>
          </p:cNvSpPr>
          <p:nvPr/>
        </p:nvSpPr>
        <p:spPr bwMode="auto">
          <a:xfrm>
            <a:off x="3429000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5)</a:t>
            </a:r>
          </a:p>
        </p:txBody>
      </p:sp>
      <p:sp>
        <p:nvSpPr>
          <p:cNvPr id="2137" name="TextBox 48"/>
          <p:cNvSpPr txBox="1">
            <a:spLocks noChangeArrowheads="1"/>
          </p:cNvSpPr>
          <p:nvPr/>
        </p:nvSpPr>
        <p:spPr bwMode="auto">
          <a:xfrm>
            <a:off x="5857875" y="22860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7" grpId="0" animBg="1"/>
      <p:bldP spid="7288" grpId="0" animBg="1"/>
      <p:bldP spid="7291" grpId="0" animBg="1"/>
      <p:bldP spid="7292" grpId="0" animBg="1"/>
      <p:bldP spid="7295" grpId="0" animBg="1"/>
      <p:bldP spid="72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72066" y="2857496"/>
            <a:ext cx="35718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Самая большая порода кур в мире Джерсейский Гигант.</a:t>
            </a:r>
          </a:p>
          <a:p>
            <a:pPr algn="just"/>
            <a:r>
              <a:rPr lang="ru-RU" dirty="0" smtClean="0"/>
              <a:t>Джерси сильные и выносливые птицы, хорошо чувствуют себя в холодную погоду и при всей своей величине спокойные и нежные по отношению к своим хозяевам и соседям.</a:t>
            </a:r>
          </a:p>
          <a:p>
            <a:pPr algn="just"/>
            <a:r>
              <a:rPr lang="ru-RU" dirty="0" smtClean="0"/>
              <a:t>Куры несут около 180 коричневых яиц в год. </a:t>
            </a:r>
          </a:p>
          <a:p>
            <a:pPr algn="just"/>
            <a:r>
              <a:rPr lang="ru-RU" dirty="0" smtClean="0"/>
              <a:t>Петухи достигают в среднем 5,5кг. веса, а несушки 4,0 кг.</a:t>
            </a:r>
            <a:endParaRPr lang="ru-RU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357718" cy="568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00042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692</Words>
  <Application>Microsoft Office PowerPoint</Application>
  <PresentationFormat>Экран (4:3)</PresentationFormat>
  <Paragraphs>122</Paragraphs>
  <Slides>22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Математический расчёт  в личном подсобном хозяйстве. </vt:lpstr>
      <vt:lpstr>Проверка домашнего задания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Физкульминутка </vt:lpstr>
      <vt:lpstr>Слайд 13</vt:lpstr>
      <vt:lpstr>1.Рекордная яйценоскость современных кур породы леггорн составляет 365 яиц в год. Найти среднюю яйценоскость этой породы, если известно, что она составляет     рекордного значения.</vt:lpstr>
      <vt:lpstr>Куры породы Родонит обладают очень высокой яйценоскостью (около 300 яиц в год). За полный цикл в 80 недель количество яиц может достигать 120%. Сколько яиц может принести курица за полный цикл? </vt:lpstr>
      <vt:lpstr> Яичная продуктивность кур пород русская белая 200 яиц. Найти продуктивность породы род – айленд,  если продуктивность кур породы род-айланд составляет 90% продуктивности русской белой.</vt:lpstr>
      <vt:lpstr>Средняя масса курицы породы леггорн 2 кг, масса петуха  125% массы курицы этой породы. Найдите массу курицы породы леггорн.</vt:lpstr>
      <vt:lpstr>Живая масса петуха породы корниш 4, 8 кг. Масса курицы составляет 75% массы петуха. Найдите массу курицы породы корниш.</vt:lpstr>
      <vt:lpstr>Масса петуха редкой породы брама 5,5 кг.  Найдите массу курицы этой породы, если она составляет      массы петуха.</vt:lpstr>
      <vt:lpstr>Вес курицы породы Кохинхин составляет около 4 кг, а петуха около 1,25 веса курицы. Найдите вес петуха .  </vt:lpstr>
      <vt:lpstr>Слайд 21</vt:lpstr>
      <vt:lpstr>Слайд 22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Для работы</dc:creator>
  <cp:lastModifiedBy>VIENNA XP</cp:lastModifiedBy>
  <cp:revision>85</cp:revision>
  <dcterms:created xsi:type="dcterms:W3CDTF">2011-12-18T20:31:12Z</dcterms:created>
  <dcterms:modified xsi:type="dcterms:W3CDTF">2016-11-07T13:09:49Z</dcterms:modified>
</cp:coreProperties>
</file>