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72" r:id="rId3"/>
    <p:sldId id="270" r:id="rId4"/>
    <p:sldId id="271" r:id="rId5"/>
    <p:sldId id="269" r:id="rId6"/>
    <p:sldId id="273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74" r:id="rId15"/>
    <p:sldId id="268" r:id="rId16"/>
    <p:sldId id="275" r:id="rId17"/>
    <p:sldId id="276" r:id="rId18"/>
    <p:sldId id="277" r:id="rId19"/>
    <p:sldId id="278" r:id="rId20"/>
    <p:sldId id="279" r:id="rId21"/>
    <p:sldId id="282" r:id="rId22"/>
    <p:sldId id="281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CCFF"/>
    <a:srgbClr val="FF33CC"/>
    <a:srgbClr val="FF3399"/>
    <a:srgbClr val="FFCCFF"/>
    <a:srgbClr val="FF3300"/>
    <a:srgbClr val="33CCCC"/>
    <a:srgbClr val="9900FF"/>
    <a:srgbClr val="FF9933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7" autoAdjust="0"/>
  </p:normalViewPr>
  <p:slideViewPr>
    <p:cSldViewPr>
      <p:cViewPr>
        <p:scale>
          <a:sx n="80" d="100"/>
          <a:sy n="80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34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FF3399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</c:v>
                </c:pt>
                <c:pt idx="1">
                  <c:v>63</c:v>
                </c:pt>
                <c:pt idx="2">
                  <c:v>61</c:v>
                </c:pt>
                <c:pt idx="3">
                  <c:v>63</c:v>
                </c:pt>
                <c:pt idx="4">
                  <c:v>59</c:v>
                </c:pt>
                <c:pt idx="5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2007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72</c:v>
                </c:pt>
                <c:pt idx="1">
                  <c:v>73</c:v>
                </c:pt>
                <c:pt idx="2">
                  <c:v>72</c:v>
                </c:pt>
                <c:pt idx="3">
                  <c:v>74</c:v>
                </c:pt>
                <c:pt idx="4">
                  <c:v>72</c:v>
                </c:pt>
                <c:pt idx="5">
                  <c:v>74</c:v>
                </c:pt>
              </c:numCache>
            </c:numRef>
          </c:val>
        </c:ser>
        <c:axId val="75301632"/>
        <c:axId val="75303168"/>
      </c:barChart>
      <c:catAx>
        <c:axId val="75301632"/>
        <c:scaling>
          <c:orientation val="minMax"/>
        </c:scaling>
        <c:axPos val="b"/>
        <c:numFmt formatCode="General" sourceLinked="1"/>
        <c:tickLblPos val="nextTo"/>
        <c:crossAx val="75303168"/>
        <c:crosses val="autoZero"/>
        <c:auto val="1"/>
        <c:lblAlgn val="ctr"/>
        <c:lblOffset val="100"/>
      </c:catAx>
      <c:valAx>
        <c:axId val="75303168"/>
        <c:scaling>
          <c:orientation val="minMax"/>
        </c:scaling>
        <c:axPos val="l"/>
        <c:majorGridlines/>
        <c:numFmt formatCode="General" sourceLinked="1"/>
        <c:tickLblPos val="nextTo"/>
        <c:crossAx val="75301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Forte" pitchFamily="66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6075420511905306E-2"/>
          <c:y val="0.19488170295893037"/>
          <c:w val="0.92768079800498771"/>
          <c:h val="0.5787208057129453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 w="13009">
              <a:solidFill>
                <a:schemeClr val="tx1"/>
              </a:solidFill>
              <a:prstDash val="solid"/>
            </a:ln>
          </c:spPr>
          <c:dLbls>
            <c:spPr>
              <a:noFill/>
              <a:ln w="26018">
                <a:noFill/>
              </a:ln>
            </c:spPr>
            <c:txPr>
              <a:bodyPr/>
              <a:lstStyle/>
              <a:p>
                <a:pPr>
                  <a:defRPr sz="179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Беларусь</c:v>
                </c:pt>
                <c:pt idx="1">
                  <c:v>Грузия</c:v>
                </c:pt>
                <c:pt idx="2">
                  <c:v>Украина</c:v>
                </c:pt>
                <c:pt idx="3">
                  <c:v>Литва</c:v>
                </c:pt>
                <c:pt idx="4">
                  <c:v>Польша</c:v>
                </c:pt>
                <c:pt idx="5">
                  <c:v>Франция</c:v>
                </c:pt>
                <c:pt idx="6">
                  <c:v>Дания</c:v>
                </c:pt>
                <c:pt idx="7">
                  <c:v>Чехия</c:v>
                </c:pt>
                <c:pt idx="8">
                  <c:v>Россия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64</c:v>
                </c:pt>
                <c:pt idx="1">
                  <c:v>60</c:v>
                </c:pt>
                <c:pt idx="2">
                  <c:v>52</c:v>
                </c:pt>
                <c:pt idx="3">
                  <c:v>49</c:v>
                </c:pt>
                <c:pt idx="4">
                  <c:v>40</c:v>
                </c:pt>
                <c:pt idx="5">
                  <c:v>33</c:v>
                </c:pt>
                <c:pt idx="6">
                  <c:v>31</c:v>
                </c:pt>
                <c:pt idx="7">
                  <c:v>27</c:v>
                </c:pt>
                <c:pt idx="8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 w="13009">
              <a:solidFill>
                <a:schemeClr val="tx1"/>
              </a:solidFill>
              <a:prstDash val="solid"/>
            </a:ln>
          </c:spPr>
          <c:dLbls>
            <c:spPr>
              <a:noFill/>
              <a:ln w="26018">
                <a:noFill/>
              </a:ln>
            </c:spPr>
            <c:txPr>
              <a:bodyPr/>
              <a:lstStyle/>
              <a:p>
                <a:pPr>
                  <a:defRPr sz="179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Беларусь</c:v>
                </c:pt>
                <c:pt idx="1">
                  <c:v>Грузия</c:v>
                </c:pt>
                <c:pt idx="2">
                  <c:v>Украина</c:v>
                </c:pt>
                <c:pt idx="3">
                  <c:v>Литва</c:v>
                </c:pt>
                <c:pt idx="4">
                  <c:v>Польша</c:v>
                </c:pt>
                <c:pt idx="5">
                  <c:v>Франция</c:v>
                </c:pt>
                <c:pt idx="6">
                  <c:v>Дания</c:v>
                </c:pt>
                <c:pt idx="7">
                  <c:v>Чехия</c:v>
                </c:pt>
                <c:pt idx="8">
                  <c:v>Россия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</c:v>
                </c:pt>
                <c:pt idx="1">
                  <c:v>15</c:v>
                </c:pt>
                <c:pt idx="2">
                  <c:v>16</c:v>
                </c:pt>
                <c:pt idx="3">
                  <c:v>30</c:v>
                </c:pt>
                <c:pt idx="4">
                  <c:v>25</c:v>
                </c:pt>
                <c:pt idx="5">
                  <c:v>21</c:v>
                </c:pt>
                <c:pt idx="6">
                  <c:v>27</c:v>
                </c:pt>
                <c:pt idx="7">
                  <c:v>12</c:v>
                </c:pt>
                <c:pt idx="8">
                  <c:v>27</c:v>
                </c:pt>
              </c:numCache>
            </c:numRef>
          </c:val>
        </c:ser>
        <c:dLbls>
          <c:showVal val="1"/>
        </c:dLbls>
        <c:axId val="100703232"/>
        <c:axId val="100709120"/>
      </c:barChart>
      <c:catAx>
        <c:axId val="100703232"/>
        <c:scaling>
          <c:orientation val="minMax"/>
        </c:scaling>
        <c:axPos val="b"/>
        <c:numFmt formatCode="General" sourceLinked="1"/>
        <c:tickLblPos val="nextTo"/>
        <c:spPr>
          <a:ln w="325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1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709120"/>
        <c:crosses val="autoZero"/>
        <c:lblAlgn val="ctr"/>
        <c:lblOffset val="100"/>
        <c:tickLblSkip val="1"/>
        <c:tickMarkSkip val="1"/>
      </c:catAx>
      <c:valAx>
        <c:axId val="100709120"/>
        <c:scaling>
          <c:orientation val="minMax"/>
        </c:scaling>
        <c:axPos val="l"/>
        <c:majorGridlines>
          <c:spPr>
            <a:ln w="325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703232"/>
        <c:crosses val="autoZero"/>
        <c:crossBetween val="between"/>
      </c:valAx>
      <c:spPr>
        <a:noFill/>
        <a:ln w="1300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980686417808441"/>
          <c:y val="0"/>
          <c:w val="0.22138286998730095"/>
          <c:h val="0.11116087410040858"/>
        </c:manualLayout>
      </c:layout>
      <c:spPr>
        <a:noFill/>
        <a:ln w="3252">
          <a:solidFill>
            <a:schemeClr val="tx1"/>
          </a:solidFill>
          <a:prstDash val="solid"/>
        </a:ln>
      </c:spPr>
      <c:txPr>
        <a:bodyPr/>
        <a:lstStyle/>
        <a:p>
          <a:pPr>
            <a:defRPr sz="167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мире табак убивает 8 тысяч людей ежедневно</a:t>
            </a:r>
          </a:p>
        </c:rich>
      </c:tx>
      <c:layout>
        <c:manualLayout>
          <c:xMode val="edge"/>
          <c:yMode val="edge"/>
          <c:x val="0.25869474098837503"/>
          <c:y val="1.6618408340318268E-2"/>
        </c:manualLayout>
      </c:layout>
    </c:title>
    <c:plotArea>
      <c:layout>
        <c:manualLayout>
          <c:layoutTarget val="inner"/>
          <c:xMode val="edge"/>
          <c:yMode val="edge"/>
          <c:x val="0.21216955452539288"/>
          <c:y val="9.1456640566218175E-2"/>
          <c:w val="0.68980010379577095"/>
          <c:h val="0.562713264121466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мире табак убивает 8 тысяч людей ежедневно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0"/>
            </a:gradFill>
          </c:spPr>
          <c:cat>
            <c:strRef>
              <c:f>Лист1!$A$2:$A$11</c:f>
              <c:strCache>
                <c:ptCount val="6"/>
                <c:pt idx="0">
                  <c:v>Рак гортани</c:v>
                </c:pt>
                <c:pt idx="1">
                  <c:v>Рак легхий</c:v>
                </c:pt>
                <c:pt idx="2">
                  <c:v>Рак</c:v>
                </c:pt>
                <c:pt idx="3">
                  <c:v>хронический бронхита и эмфизема легких</c:v>
                </c:pt>
                <c:pt idx="4">
                  <c:v>Сердечна смерть </c:v>
                </c:pt>
                <c:pt idx="5">
                  <c:v>Ишемическая болезнь сердца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98</c:v>
                </c:pt>
                <c:pt idx="1">
                  <c:v>96</c:v>
                </c:pt>
                <c:pt idx="2">
                  <c:v>30</c:v>
                </c:pt>
                <c:pt idx="3">
                  <c:v>75</c:v>
                </c:pt>
                <c:pt idx="4">
                  <c:v>20</c:v>
                </c:pt>
                <c:pt idx="5">
                  <c:v>25</c:v>
                </c:pt>
              </c:numCache>
            </c:numRef>
          </c:val>
        </c:ser>
        <c:axId val="100968320"/>
        <c:axId val="100969856"/>
      </c:barChart>
      <c:catAx>
        <c:axId val="1009683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69856"/>
        <c:crosses val="autoZero"/>
        <c:auto val="1"/>
        <c:lblAlgn val="ctr"/>
        <c:lblOffset val="100"/>
      </c:catAx>
      <c:valAx>
        <c:axId val="100969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68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Старше 30 лет</c:v>
                </c:pt>
                <c:pt idx="1">
                  <c:v>До 30 лет</c:v>
                </c:pt>
                <c:pt idx="2">
                  <c:v>20-25 лет</c:v>
                </c:pt>
                <c:pt idx="3">
                  <c:v>Младше 18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0.3550000000000002</c:v>
                </c:pt>
                <c:pt idx="1">
                  <c:v>0.30000000000000021</c:v>
                </c:pt>
                <c:pt idx="2">
                  <c:v>0.32000000000000023</c:v>
                </c:pt>
                <c:pt idx="3">
                  <c:v>9.0000000000000024E-2</c:v>
                </c:pt>
              </c:numCache>
            </c:numRef>
          </c:val>
        </c:ser>
        <c:axId val="100711808"/>
        <c:axId val="100921344"/>
      </c:barChart>
      <c:catAx>
        <c:axId val="100711808"/>
        <c:scaling>
          <c:orientation val="minMax"/>
        </c:scaling>
        <c:axPos val="b"/>
        <c:tickLblPos val="nextTo"/>
        <c:crossAx val="100921344"/>
        <c:crosses val="autoZero"/>
        <c:auto val="1"/>
        <c:lblAlgn val="ctr"/>
        <c:lblOffset val="100"/>
      </c:catAx>
      <c:valAx>
        <c:axId val="100921344"/>
        <c:scaling>
          <c:orientation val="minMax"/>
          <c:max val="0.5"/>
          <c:min val="0"/>
        </c:scaling>
        <c:axPos val="l"/>
        <c:majorGridlines/>
        <c:numFmt formatCode="0.00%" sourceLinked="1"/>
        <c:tickLblPos val="nextTo"/>
        <c:crossAx val="100711808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solidFill>
                <a:srgbClr val="FFC000"/>
              </a:solidFill>
              <a:ln>
                <a:noFill/>
              </a:ln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</c:spPr>
          </c:dPt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20-25 лет</c:v>
                </c:pt>
                <c:pt idx="2">
                  <c:v>25-35</c:v>
                </c:pt>
                <c:pt idx="3">
                  <c:v>Старше 35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0.15000000000000011</c:v>
                </c:pt>
                <c:pt idx="1">
                  <c:v>0.30000000000000021</c:v>
                </c:pt>
                <c:pt idx="2">
                  <c:v>0.4</c:v>
                </c:pt>
                <c:pt idx="3">
                  <c:v>0.25</c:v>
                </c:pt>
              </c:numCache>
            </c:numRef>
          </c:val>
        </c:ser>
        <c:axId val="117933184"/>
        <c:axId val="117934720"/>
      </c:barChart>
      <c:catAx>
        <c:axId val="117933184"/>
        <c:scaling>
          <c:orientation val="minMax"/>
        </c:scaling>
        <c:axPos val="b"/>
        <c:tickLblPos val="nextTo"/>
        <c:crossAx val="117934720"/>
        <c:crosses val="autoZero"/>
        <c:auto val="1"/>
        <c:lblAlgn val="ctr"/>
        <c:lblOffset val="100"/>
      </c:catAx>
      <c:valAx>
        <c:axId val="117934720"/>
        <c:scaling>
          <c:orientation val="minMax"/>
          <c:max val="0.5"/>
          <c:min val="0"/>
        </c:scaling>
        <c:axPos val="l"/>
        <c:majorGridlines/>
        <c:numFmt formatCode="0.00%" sourceLinked="1"/>
        <c:tickLblPos val="nextTo"/>
        <c:crossAx val="117933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E87AB-C281-476D-950E-A2A2CF216ACE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7FFB4-24FB-4E36-8580-4E4041EB7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11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7FFB4-24FB-4E36-8580-4E4041EB71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950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F3BB1B-BA5B-42B5-882C-34241A5F8227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C152E8-87DC-4829-B117-0BA56DD7181D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7B82F7-EA54-418B-97BA-194678D5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slide" Target="slide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slide" Target="slide1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14.jpeg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ое\86429344_1335305006_happy_wom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867" y="0"/>
            <a:ext cx="1050885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117693"/>
            <a:ext cx="460851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«Сегодня в моде Здоровый Образ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Жизни»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nio Morrikone  - 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42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637" y="260648"/>
            <a:ext cx="8132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Употребление табака</a:t>
            </a:r>
            <a:endParaRPr lang="ru-RU" sz="48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1268760"/>
            <a:ext cx="3960440" cy="29527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  <a:defRPr/>
            </a:pPr>
            <a:r>
              <a:rPr lang="ru-RU" sz="2400" b="1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вдыхание дыма препаратов, преимущественно растительного происхождения, тлеющих в потоке вдыхаемого воздуха, с целью насыщения организма содержащимися в них активными веществами путём их возгонки и последующего всасывания в лёгких и дыхательных путях.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ile:Papierosa 1 ubt 006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26876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azakh-zerno.kz/index2.php?option=com_datsogallery&amp;func=wmark&amp;mid=22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42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3/76/875/76875631_novela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242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oard.od.ua/uploads/aimages/large/377/376794-3925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8052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obak.ucoz.ru/_ph/1/2/8503601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324225" cy="2493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g.rufox.ru/files/big2/58297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4680520" cy="2506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5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e CraZy\Desktop\Классный час Зависимости\vredno-kuri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7101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9627122"/>
              </p:ext>
            </p:extLst>
          </p:nvPr>
        </p:nvGraphicFramePr>
        <p:xfrm>
          <a:off x="323528" y="1412776"/>
          <a:ext cx="81360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Курящие ежедневно мужчины и женщины (в процентах)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4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595752427"/>
              </p:ext>
            </p:extLst>
          </p:nvPr>
        </p:nvGraphicFramePr>
        <p:xfrm>
          <a:off x="-684584" y="0"/>
          <a:ext cx="10297144" cy="687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6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8172400" y="6309320"/>
            <a:ext cx="648072" cy="36004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476672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Хотя многие курят отравляя себя и близких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НЕ КУРЮ!!!!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Вам не советую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Ваших силах сделать курение «не модным»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Жизнь и так коротка…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ciber-sof.ru/uploads/posts/2009-11/1259406903_no_smok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62" y="116631"/>
            <a:ext cx="1666875" cy="1662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otalbeautyglamour.ru/images/pages/fill/h600/515fd3d31a72cfb876669f754d42b59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3459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534783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не курю </a:t>
            </a:r>
          </a:p>
          <a:p>
            <a:pPr algn="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это мне нравится!!!</a:t>
            </a:r>
          </a:p>
          <a:p>
            <a:endParaRPr lang="ru-RU" sz="2800" dirty="0"/>
          </a:p>
        </p:txBody>
      </p:sp>
      <p:pic>
        <p:nvPicPr>
          <p:cNvPr id="10246" name="Picture 6" descr="http://ne-kurim.ru/forum/data/attachments/11/11575-3b3b74c09f626fcbdac79e61ec1769f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74" y="2513459"/>
            <a:ext cx="3627862" cy="2285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61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1" y="260648"/>
            <a:ext cx="9115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Употребление АЛКОГОЛЯ</a:t>
            </a:r>
            <a:endParaRPr lang="ru-RU" sz="4800" b="1" cap="all" dirty="0">
              <a:ln w="9000" cmpd="sng">
                <a:noFill/>
                <a:prstDash val="solid"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484784"/>
            <a:ext cx="41044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Алкоголизм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вызываемое систематическим употреблением спиртных напитков, характеризующееся влечением к ним, приводящее к психическим и физическим расстройствам и нарушающее социальные отношения лица, страдающего этим заболеванием.</a:t>
            </a:r>
          </a:p>
        </p:txBody>
      </p:sp>
      <p:pic>
        <p:nvPicPr>
          <p:cNvPr id="2050" name="Picture 2" descr="http://gazeta.a42.ru/images/lenta/39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384376" cy="2545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ktivbio.ru/wp-content/uploads/2013/02/image-2-for-coleen-21-03-2011-gallery-826433934-600x3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40" y="4069795"/>
            <a:ext cx="3986808" cy="2651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251520" y="6418355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7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n-help.ru/images/stories/nar/3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159167" cy="3080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3367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Хуже водки лучше нет.</a:t>
            </a:r>
          </a:p>
        </p:txBody>
      </p:sp>
      <p:sp>
        <p:nvSpPr>
          <p:cNvPr id="3" name="Прямоугольник 2"/>
          <p:cNvSpPr/>
          <p:nvPr/>
        </p:nvSpPr>
        <p:spPr>
          <a:xfrm rot="1308932">
            <a:off x="4212606" y="9589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Пьяный человек — не человек, ибо он потерял то, что отличает человека от скотины, — разум</a:t>
            </a:r>
          </a:p>
        </p:txBody>
      </p:sp>
      <p:sp>
        <p:nvSpPr>
          <p:cNvPr id="4" name="Прямоугольник 3"/>
          <p:cNvSpPr/>
          <p:nvPr/>
        </p:nvSpPr>
        <p:spPr>
          <a:xfrm rot="20139034">
            <a:off x="398117" y="19344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Пьянство — это фокус, откуда идут лучи-дорожки и в игорный притон, и к взяткам, и к развратам, и к нестерпимой половой </a:t>
            </a:r>
            <a:r>
              <a:rPr lang="ru-RU" dirty="0" smtClean="0">
                <a:latin typeface="Arial Black" pitchFamily="34" charset="0"/>
              </a:rPr>
              <a:t>разнузданности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325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C00FF"/>
                </a:solidFill>
                <a:latin typeface="Arial Narrow" pitchFamily="34" charset="0"/>
              </a:rPr>
              <a:t>Редкий вор и убийца совершает свое дело трезвым.</a:t>
            </a:r>
          </a:p>
        </p:txBody>
      </p:sp>
      <p:sp>
        <p:nvSpPr>
          <p:cNvPr id="6" name="Прямоугольник 5"/>
          <p:cNvSpPr/>
          <p:nvPr/>
        </p:nvSpPr>
        <p:spPr>
          <a:xfrm rot="19885979">
            <a:off x="4724705" y="47010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Алкоголизм не угасает вместе с человеком, он передается потомству в чрезвычайно многочисленных и разнообразных формах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4559" y="2673097"/>
            <a:ext cx="2885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Кто пьет, тот стал на путь разврата.</a:t>
            </a: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4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phtiziatr.ru/images/foto/fool/61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60648"/>
            <a:ext cx="4716524" cy="3095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79512" y="260648"/>
            <a:ext cx="8712968" cy="6279686"/>
            <a:chOff x="179512" y="260648"/>
            <a:chExt cx="8712968" cy="6279686"/>
          </a:xfrm>
        </p:grpSpPr>
        <p:pic>
          <p:nvPicPr>
            <p:cNvPr id="4098" name="Picture 2" descr="http://www.profi-forex.org/system/news/14_alkogo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0648"/>
              <a:ext cx="3996444" cy="26642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://www.chastnik.ru/wp-content/uploads/2010/12/1145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24944"/>
              <a:ext cx="2404915" cy="3615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mygazeta.com/i/2012/03/74794119_large_alcohol-520x507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427" y="2927110"/>
              <a:ext cx="3705870" cy="36132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http://www.21.by/pub/news/2010/11/128870826356362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010" y="2927110"/>
              <a:ext cx="3001470" cy="361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860570752"/>
              </p:ext>
            </p:extLst>
          </p:nvPr>
        </p:nvGraphicFramePr>
        <p:xfrm>
          <a:off x="251520" y="126876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6632"/>
            <a:ext cx="85718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Употребление алкоголя в России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31278" y="648934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71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403721.userapi.com/v403721050/4bf4/ylbdiTHDs5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308304" cy="6872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1" y="212345"/>
            <a:ext cx="3616044" cy="27303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7842"/>
            <a:ext cx="6120680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noFill/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Скажи алкоголю </a:t>
            </a:r>
          </a:p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istral" pitchFamily="66" charset="0"/>
              </a:rPr>
              <a:t>НЕТ!</a:t>
            </a:r>
            <a:endParaRPr lang="ru-RU" sz="6600" b="1" cap="none" spc="0" dirty="0">
              <a:ln w="24500" cmpd="dbl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4917" r="894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3140101"/>
            <a:ext cx="486003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50" y="4009234"/>
            <a:ext cx="5302676" cy="1906758"/>
          </a:xfrm>
          <a:prstGeom prst="rect">
            <a:avLst/>
          </a:prstGeom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rot="10800000"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6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1391814" y="2159277"/>
            <a:ext cx="6351634" cy="39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7111" name="WordArt 7"/>
          <p:cNvSpPr>
            <a:spLocks noChangeArrowheads="1" noChangeShapeType="1"/>
          </p:cNvSpPr>
          <p:nvPr/>
        </p:nvSpPr>
        <p:spPr bwMode="auto">
          <a:xfrm>
            <a:off x="597190" y="478331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НАРКОМАНИЯ - ЧТО ЭТО?</a:t>
            </a:r>
          </a:p>
        </p:txBody>
      </p:sp>
      <p:pic>
        <p:nvPicPr>
          <p:cNvPr id="5122" name="Picture 2" descr="http://stavropolnews.ru/wp-content/uploads/2012/11/%D0%BD%D0%B0%D1%80%D0%B8%D0%B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18" y="1606860"/>
            <a:ext cx="7017944" cy="436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20"/>
          <p:cNvSpPr>
            <a:spLocks noChangeArrowheads="1"/>
          </p:cNvSpPr>
          <p:nvPr/>
        </p:nvSpPr>
        <p:spPr bwMode="auto">
          <a:xfrm>
            <a:off x="2071688" y="2357438"/>
            <a:ext cx="6048375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Наркотики</a:t>
            </a:r>
            <a:r>
              <a:rPr lang="ru-RU" sz="32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были известны еще в древности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(греч.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narke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сон, оцепенение, онемение,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mania </a:t>
            </a:r>
            <a:r>
              <a:rPr lang="ru-RU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– страсть, безумие).</a:t>
            </a: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031278" y="6316623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22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nelomay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323528" y="847887"/>
            <a:ext cx="3385071" cy="507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narkomaniya-_1314269521599_demotivatorz.r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4814933" cy="50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031278" y="6423501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8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596425699"/>
              </p:ext>
            </p:extLst>
          </p:nvPr>
        </p:nvGraphicFramePr>
        <p:xfrm>
          <a:off x="251520" y="126876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60648"/>
            <a:ext cx="84969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noFill/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наркотических веществ</a:t>
            </a:r>
            <a:endParaRPr lang="ru-RU" sz="4000" dirty="0">
              <a:ln w="18415" cmpd="sng">
                <a:noFill/>
                <a:prstDash val="solid"/>
              </a:ln>
              <a:solidFill>
                <a:srgbClr val="CC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31278" y="6472892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1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411324.userapi.com/v411324896/35d7/WIk4dcEHo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718"/>
            <a:ext cx="5180286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ordynsk.com/files/Image/press-reliz/3/mari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3470"/>
            <a:ext cx="3864460" cy="2896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ibertatea.ro/typo3temp/pics/0-271309-joint_tineri_depresie_ea67d948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57" y="193010"/>
            <a:ext cx="3458918" cy="3452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yerelgundem.com/uploads/haberler/2011/11/15/d1ab010_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8932"/>
            <a:ext cx="4618899" cy="254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8031278" y="648934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60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astut-goda.ru/images/image/image1/5365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73364">
            <a:off x="55261" y="1755977"/>
            <a:ext cx="3236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Скажи</a:t>
            </a:r>
            <a:endParaRPr lang="ru-RU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08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Я выбираю ЖИЗНЬ!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2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allthings.clan.su/_ph/3/2/686909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" y="-13777"/>
            <a:ext cx="9162367" cy="6871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071" y="667511"/>
            <a:ext cx="894622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Я ЗА </a:t>
            </a:r>
          </a:p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ЗДОРОВЫЙ </a:t>
            </a:r>
          </a:p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ОБРАЗ </a:t>
            </a:r>
          </a:p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ЖИЗНИ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2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35472">
            <a:off x="10012" y="388844"/>
            <a:ext cx="522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Жизнь долга, если она здоровья полна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56" y="2309766"/>
            <a:ext cx="3514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891631">
            <a:off x="4199166" y="1298650"/>
            <a:ext cx="5663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Century Gothic" pitchFamily="34" charset="0"/>
                <a:cs typeface="Times New Roman" pitchFamily="18" charset="0"/>
              </a:rPr>
              <a:t>Здоровье – это отсутствие внутренних помех для жизнедеятельности.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 rot="21081817">
            <a:off x="225431" y="1520880"/>
            <a:ext cx="4128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Что может быть полезнее, чем научиться жить наилучшим для себя образом?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3019" y="3356992"/>
            <a:ext cx="456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Здоровье - это главное жизненное благо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383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3399"/>
                </a:solidFill>
                <a:latin typeface="Franklin Gothic Demi" pitchFamily="34" charset="0"/>
              </a:rPr>
              <a:t>Ум подобен здоровью: тот, кто им обладает, его не замечает.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857272"/>
            <a:ext cx="543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900FF"/>
                </a:solidFill>
                <a:latin typeface="Segoe Script" pitchFamily="34" charset="0"/>
              </a:rPr>
              <a:t>Здоровье гораздо более зависит от наших привычек и питания, чем от врачебного искусства.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 rot="637489">
            <a:off x="4626442" y="525031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33CCCC"/>
                </a:solidFill>
                <a:latin typeface="MS PMincho" pitchFamily="18" charset="-128"/>
                <a:ea typeface="MS PMincho" pitchFamily="18" charset="-128"/>
              </a:rPr>
              <a:t>Было бы здоровье, а остальное приложится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8172400" y="6322768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2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мое\77315244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244408" y="6350359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60587"/>
            <a:ext cx="9324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«Здоровый человек – самое драгоценное произведение природы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074" name="Picture 2" descr="http://s60.radikal.ru/i170/1112/77/35e2b22a45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7" y="4221088"/>
            <a:ext cx="3366895" cy="23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trana-sovetov.com/images/stories/tip/beauty/teeth-whitenin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39"/>
            <a:ext cx="4060413" cy="2603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untofape.com/wp-content/uploads/2012/02/dieta-das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83" y="4221088"/>
            <a:ext cx="3299792" cy="23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.lady.ru/images/assets/site/2009/10/beautiful/12/1210-1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9" y="188639"/>
            <a:ext cx="3441927" cy="2603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172400" y="6362234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946982576"/>
              </p:ext>
            </p:extLst>
          </p:nvPr>
        </p:nvGraphicFramePr>
        <p:xfrm>
          <a:off x="467544" y="2420888"/>
          <a:ext cx="81369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0528" y="175399"/>
            <a:ext cx="98960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rgbClr val="FF3399"/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Продолжительность жизни женщин и мужчин РСФСР и РФ</a:t>
            </a:r>
            <a:endParaRPr lang="ru-RU" sz="4400" b="1" cap="none" spc="0" dirty="0">
              <a:ln w="18000">
                <a:solidFill>
                  <a:srgbClr val="FF3399"/>
                </a:solidFill>
                <a:prstDash val="solid"/>
                <a:miter lim="800000"/>
              </a:ln>
              <a:solidFill>
                <a:srgbClr val="FF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34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734481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Целями проекта являются</a:t>
            </a:r>
            <a:r>
              <a:rPr lang="ru-RU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4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ктуализировать 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тему здоровья, здорового образа жизни, ответственного 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равильно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адекватно относится к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здоровью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оказать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реальную угрозу для организма при регулярном употреблении табачных изделий, алкоголя и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наркотиков</a:t>
            </a:r>
            <a:endParaRPr lang="ru-RU" sz="32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esktop\мое\bb80f487463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625" b="100000" l="5313" r="9671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06" y="764704"/>
            <a:ext cx="3432043" cy="2574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zlngrd.ru/upload/iblock/8c7/8c78d19859a6139236994bd3d0c72a4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35122"/>
            <a:ext cx="2100064" cy="2100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6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кого есть здоровье - есть и надежда, а у кого есть надежда - есть всё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Восточная мудрость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9" y="1285012"/>
            <a:ext cx="55801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РОЖДАЮТСЯ ЛИ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ПРИВЫЧКИ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ЧЕЛОВЕКОМ?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forum.moya-semya.ru/uploads/av-37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3674"/>
            <a:ext cx="3013027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28384" y="6309320"/>
            <a:ext cx="79208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9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172" y="188640"/>
            <a:ext cx="82563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вредные  привычки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1603"/>
            <a:ext cx="2494018" cy="2304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717032"/>
            <a:ext cx="249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Употребление табака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rnns.ru/uploads/posts/2009-05/1243329283_57e762e7fccaa7e92df53e00ade530b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58"/>
            <a:ext cx="2362175" cy="236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0240" y="3732048"/>
            <a:ext cx="236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Употребление алкоголя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stat11.privet.ru/lr/08318429ee1706ca8d287eeeac665e5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4070"/>
            <a:ext cx="2376726" cy="236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00192" y="3763198"/>
            <a:ext cx="236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Употребление наркотиков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738" y="4653136"/>
            <a:ext cx="82428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СТОИТ ЛИ ВООБЩЕ ОБ ЭТОМ ГОВОРИТЬ?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3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8">
      <a:dk1>
        <a:sysClr val="windowText" lastClr="000000"/>
      </a:dk1>
      <a:lt1>
        <a:sysClr val="window" lastClr="FFFFFF"/>
      </a:lt1>
      <a:dk2>
        <a:srgbClr val="212745"/>
      </a:dk2>
      <a:lt2>
        <a:srgbClr val="CAF297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501</TotalTime>
  <Words>420</Words>
  <Application>Microsoft Office PowerPoint</Application>
  <PresentationFormat>Экран (4:3)</PresentationFormat>
  <Paragraphs>72</Paragraphs>
  <Slides>26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Настена</cp:lastModifiedBy>
  <cp:revision>40</cp:revision>
  <dcterms:created xsi:type="dcterms:W3CDTF">2013-04-20T15:09:11Z</dcterms:created>
  <dcterms:modified xsi:type="dcterms:W3CDTF">2017-04-02T18:15:45Z</dcterms:modified>
</cp:coreProperties>
</file>