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98" r:id="rId4"/>
    <p:sldId id="264" r:id="rId5"/>
    <p:sldId id="269" r:id="rId6"/>
    <p:sldId id="272" r:id="rId7"/>
    <p:sldId id="266" r:id="rId8"/>
    <p:sldId id="348" r:id="rId9"/>
    <p:sldId id="346" r:id="rId10"/>
    <p:sldId id="352" r:id="rId11"/>
    <p:sldId id="351" r:id="rId12"/>
    <p:sldId id="341" r:id="rId13"/>
    <p:sldId id="299" r:id="rId14"/>
    <p:sldId id="258" r:id="rId15"/>
    <p:sldId id="332" r:id="rId16"/>
    <p:sldId id="267" r:id="rId17"/>
    <p:sldId id="323" r:id="rId18"/>
    <p:sldId id="297" r:id="rId19"/>
    <p:sldId id="301" r:id="rId20"/>
    <p:sldId id="342" r:id="rId21"/>
    <p:sldId id="344" r:id="rId22"/>
    <p:sldId id="343" r:id="rId23"/>
    <p:sldId id="345" r:id="rId24"/>
    <p:sldId id="333" r:id="rId25"/>
    <p:sldId id="265" r:id="rId26"/>
    <p:sldId id="268" r:id="rId27"/>
    <p:sldId id="302" r:id="rId28"/>
    <p:sldId id="303" r:id="rId29"/>
    <p:sldId id="306" r:id="rId30"/>
    <p:sldId id="300" r:id="rId31"/>
    <p:sldId id="349" r:id="rId32"/>
    <p:sldId id="271" r:id="rId33"/>
    <p:sldId id="278" r:id="rId34"/>
    <p:sldId id="274" r:id="rId35"/>
    <p:sldId id="292" r:id="rId36"/>
    <p:sldId id="353" r:id="rId37"/>
    <p:sldId id="357" r:id="rId38"/>
    <p:sldId id="304" r:id="rId39"/>
    <p:sldId id="282" r:id="rId40"/>
    <p:sldId id="312" r:id="rId41"/>
    <p:sldId id="281" r:id="rId42"/>
    <p:sldId id="313" r:id="rId43"/>
    <p:sldId id="305" r:id="rId44"/>
    <p:sldId id="307" r:id="rId45"/>
    <p:sldId id="310" r:id="rId46"/>
    <p:sldId id="288" r:id="rId47"/>
    <p:sldId id="339" r:id="rId48"/>
    <p:sldId id="311" r:id="rId49"/>
    <p:sldId id="270" r:id="rId50"/>
    <p:sldId id="338" r:id="rId51"/>
    <p:sldId id="350" r:id="rId52"/>
    <p:sldId id="315" r:id="rId53"/>
    <p:sldId id="31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imir" initials="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</c:v>
                </c:pt>
                <c:pt idx="1">
                  <c:v>33</c:v>
                </c:pt>
                <c:pt idx="2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 балл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3.6</c:v>
                </c:pt>
                <c:pt idx="1">
                  <c:v>3.4</c:v>
                </c:pt>
                <c:pt idx="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21152"/>
        <c:axId val="28722688"/>
      </c:barChart>
      <c:catAx>
        <c:axId val="28721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8722688"/>
        <c:crosses val="autoZero"/>
        <c:auto val="1"/>
        <c:lblAlgn val="ctr"/>
        <c:lblOffset val="100"/>
        <c:noMultiLvlLbl val="0"/>
      </c:catAx>
      <c:valAx>
        <c:axId val="2872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721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</c:v>
                </c:pt>
                <c:pt idx="1">
                  <c:v>96</c:v>
                </c:pt>
                <c:pt idx="2">
                  <c:v>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 балл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4.3</c:v>
                </c:pt>
                <c:pt idx="1">
                  <c:v>4.7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40704"/>
        <c:axId val="28842240"/>
      </c:barChart>
      <c:catAx>
        <c:axId val="288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8842240"/>
        <c:crosses val="autoZero"/>
        <c:auto val="1"/>
        <c:lblAlgn val="ctr"/>
        <c:lblOffset val="100"/>
        <c:noMultiLvlLbl val="0"/>
      </c:catAx>
      <c:valAx>
        <c:axId val="288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840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E97B-9285-441B-B5D4-EB3B475418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7537-4334-40C6-ACDC-5B2F91C9D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537-4334-40C6-ACDC-5B2F91C9D6C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file:///J:\&#1087;&#1086;&#1088;&#1090;&#1092;&#1086;&#1083;&#1080;&#1086;%20&#1080;&#1074;&#1072;&#1085;&#1086;&#1074;&#1072;\&#1076;&#1083;&#1103;%20%20&#1089;&#1089;&#1099;&#1083;&#1086;&#1082;\&#1092;&#1077;&#1074;&#1088;&#1072;&#1083;&#1100;%20%202012%20&#1075;&#1086;&#1076;.do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rovskaya-schkola.narod2.ru/" TargetMode="External"/><Relationship Id="rId2" Type="http://schemas.openxmlformats.org/officeDocument/2006/relationships/hyperlink" Target="mailto:school-ivanova@yandex.r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orisovna.rusedu.net/gallery/4998/Shkolnik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orisovna.rusedu.net/gallery/4998/Shkolnik.jpg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orisovna.rusedu.net/gallery/4998/Shkolnik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orisovna.rusedu.net/gallery/4998/Shkolnik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412360" cy="165618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 казённое  общеобразовательное  учреждение  «Кировская  средняя общеобразовательная  школа»  Мишкинского  района  Курганской  области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013176"/>
            <a:ext cx="5004048" cy="960512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математики  и  информатики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квалификационной  категории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Иванова  Лариса  Александровна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852936"/>
            <a:ext cx="7533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ПОРТФОЛИО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39752" y="6093296"/>
            <a:ext cx="5004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Село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Кирово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32" y="260648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Являюсь  Создателем  школьного  сайта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196752"/>
            <a:ext cx="5472608" cy="1531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http://kirovo-school.ru/</a:t>
            </a:r>
          </a:p>
          <a:p>
            <a:pPr algn="just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8" descr="book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362575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87624" y="5302122"/>
            <a:ext cx="5472608" cy="153155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 областного конкурса «Лучший сайт образовательного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учреждения», ИКТ в образовании Курганской области – фестиваль.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402336" cy="36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Создан собственный сайт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412776"/>
            <a:ext cx="5472608" cy="1531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larisa-iv68_umi_ru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379920" cy="41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 – 2013 учебном году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являлась  членом  аттестационной  группы  учителя  информатики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Жидковой Татьяны Геннадьевны</a:t>
            </a:r>
            <a:r>
              <a:rPr lang="ru-RU" sz="3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раздел.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«Результаты  методической  деятельности».</a:t>
            </a:r>
            <a:endParaRPr lang="ru-RU" sz="4000" dirty="0"/>
          </a:p>
        </p:txBody>
      </p:sp>
      <p:pic>
        <p:nvPicPr>
          <p:cNvPr id="5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1944216" cy="223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 группы  школьного  методического  объединения  «Естественно – математического  цикла»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 2002  года.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4581128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2012 – 2013 учебном  году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 «ЕМЦ»  работает  над  темой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«Методы и приёмы технологии проблемного обучения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средство повышения уровня мотивации».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J:\газета 2012\Отсканировано 23.12.2013 14-17_000.jpg"/>
          <p:cNvPicPr>
            <a:picLocks noChangeAspect="1" noChangeArrowheads="1"/>
          </p:cNvPicPr>
          <p:nvPr/>
        </p:nvPicPr>
        <p:blipFill>
          <a:blip r:embed="rId2" cstate="print"/>
          <a:srcRect l="11069" t="4020" r="4072" b="7531"/>
          <a:stretch>
            <a:fillRect/>
          </a:stretch>
        </p:blipFill>
        <p:spPr bwMode="auto">
          <a:xfrm>
            <a:off x="179511" y="1484784"/>
            <a:ext cx="2107871" cy="3024336"/>
          </a:xfrm>
          <a:prstGeom prst="rect">
            <a:avLst/>
          </a:prstGeom>
          <a:noFill/>
        </p:spPr>
      </p:pic>
      <p:pic>
        <p:nvPicPr>
          <p:cNvPr id="7" name="Picture 3" descr="J:\газета 2012\Отсканировано 23.12.2013 14-18_000.jpg"/>
          <p:cNvPicPr>
            <a:picLocks noChangeAspect="1" noChangeArrowheads="1"/>
          </p:cNvPicPr>
          <p:nvPr/>
        </p:nvPicPr>
        <p:blipFill>
          <a:blip r:embed="rId3" cstate="print"/>
          <a:srcRect l="10659" t="3890" r="5846" b="19605"/>
          <a:stretch>
            <a:fillRect/>
          </a:stretch>
        </p:blipFill>
        <p:spPr bwMode="auto">
          <a:xfrm>
            <a:off x="5467828" y="1484784"/>
            <a:ext cx="2409217" cy="3024336"/>
          </a:xfrm>
          <a:prstGeom prst="rect">
            <a:avLst/>
          </a:prstGeom>
          <a:noFill/>
        </p:spPr>
      </p:pic>
      <p:pic>
        <p:nvPicPr>
          <p:cNvPr id="9" name="Рисунок 38" descr="book3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612" y="5589240"/>
            <a:ext cx="1354620" cy="10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1520" y="776318"/>
            <a:ext cx="7848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2013 – 2014 учебном  году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 «ЕМЦ»  работает  над  темой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«Применение  инновационных    образовательных  технологий  как средство формирования  ключевых компетенций обучающихся».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8" descr="book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157192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840760" cy="28083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 проведён общий и индивидуальный Всеобуч  среди  учителей школы,  по  ведению  электронного  дневника.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2012 года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ведутся  электронные  дневники.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nabor.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580398" cy="127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941168"/>
            <a:ext cx="756084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проведён общий и индивидуальный Всеобуч  по  </a:t>
            </a:r>
            <a:b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использованию  интерактивной  доски в  урочной  и  внеурочной  деятельности.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74703" y="2132856"/>
            <a:ext cx="7560840" cy="28083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Систематически  использую  интерактивную  доску  как: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учитель - предметник (математик)  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в  образовательном  процессе;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 классный  руководитель  в  воспитательном  процессе;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 руководитель  МО  «ЕМЦ»   и  заведующий  кабинетом  информатики   между методическими  объединениями  школы.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38" descr="book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III</a:t>
            </a:r>
            <a:r>
              <a:rPr lang="ru-RU" sz="6600" dirty="0" smtClean="0"/>
              <a:t>  раздел.</a:t>
            </a:r>
            <a:br>
              <a:rPr lang="ru-RU" sz="6600" dirty="0" smtClean="0"/>
            </a:br>
            <a:r>
              <a:rPr lang="ru-RU" sz="6600" dirty="0" smtClean="0"/>
              <a:t>Педагогическая  деятельность</a:t>
            </a:r>
            <a:endParaRPr lang="ru-RU" sz="6600" dirty="0"/>
          </a:p>
        </p:txBody>
      </p:sp>
      <p:pic>
        <p:nvPicPr>
          <p:cNvPr id="4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1944216" cy="223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42048" cy="698336"/>
          </a:xfrm>
        </p:spPr>
        <p:txBody>
          <a:bodyPr/>
          <a:lstStyle/>
          <a:p>
            <a:pPr algn="ctr"/>
            <a:r>
              <a:rPr lang="ru-RU" dirty="0" smtClean="0"/>
              <a:t> моё Участие в конкурсах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908720"/>
          <a:ext cx="7920880" cy="5171615"/>
        </p:xfrm>
        <a:graphic>
          <a:graphicData uri="http://schemas.openxmlformats.org/drawingml/2006/table">
            <a:tbl>
              <a:tblPr/>
              <a:tblGrid>
                <a:gridCol w="1960771"/>
                <a:gridCol w="1855653"/>
                <a:gridCol w="1805378"/>
                <a:gridCol w="229907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конкурса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Уровень, дата проведения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Кем проводился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 участия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583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«Лучший  урок по  математике»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2013 год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степени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«Лучшее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занятие  по  информатике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2013 год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степени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 живи, век учись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 рамках ТШО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2013 год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МКОУ «Кировская  СОШ»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Грамота в номинации</a:t>
                      </a: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«Инновации 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образовании»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Современный урок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МОУО Администрации Мишкинского района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Грамота за  активное участие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 образовательного  учреждения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2013 года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развития образования</a:t>
                      </a:r>
                      <a:endParaRPr kumimoji="0" lang="ru-RU" sz="1200" b="1" i="0" u="none" strike="noStrike" kern="1200" cap="all" spc="0" normalizeH="0" baseline="0" noProof="0" dirty="0" smtClean="0">
                        <a:ln w="500">
                          <a:solidFill>
                            <a:schemeClr val="tx2">
                              <a:shade val="20000"/>
                              <a:satMod val="1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 w="500">
                            <a:solidFill>
                              <a:schemeClr val="tx2">
                                <a:shade val="20000"/>
                                <a:satMod val="1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областном методическом  научном  мероприятии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Медиафорум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рыв – 2013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(конкурс школьных печатных изданий)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2013 год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all" spc="0" normalizeH="0" baseline="0" noProof="0" dirty="0" err="1" smtClean="0">
                          <a:ln w="500">
                            <a:solidFill>
                              <a:schemeClr val="tx2">
                                <a:shade val="20000"/>
                                <a:satMod val="1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</a:t>
                      </a:r>
                      <a:r>
                        <a:rPr kumimoji="0" lang="ru-RU" sz="1100" b="1" i="0" u="none" strike="noStrike" kern="1200" cap="all" spc="0" normalizeH="0" baseline="0" noProof="0" dirty="0" smtClean="0">
                          <a:ln w="500">
                            <a:solidFill>
                              <a:schemeClr val="tx2">
                                <a:shade val="20000"/>
                                <a:satMod val="1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–юношеский центр</a:t>
                      </a: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 и организатор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6429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 нам  нужно,  чтобы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добиться            успеха?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Ничего  не  уничтожать,  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совершенствовать  имеющееся.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Н. И. Лобачевский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24944"/>
            <a:ext cx="6912768" cy="1728192"/>
          </a:xfrm>
        </p:spPr>
        <p:txBody>
          <a:bodyPr>
            <a:noAutofit/>
          </a:bodyPr>
          <a:lstStyle/>
          <a:p>
            <a:pPr marL="8890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 данном  портфолио  показан  результат  работы  в  разнообразном  виде  деятельности:  методической,  учебной,  воспитательной,  творческой,  исследовательской, проектной.</a:t>
            </a:r>
          </a:p>
          <a:p>
            <a:pPr marL="8890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так же представлены  значимые  результаты  профессиональной  деятельности  с 2010  года.  </a:t>
            </a:r>
          </a:p>
          <a:p>
            <a:pPr marL="8890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656184" cy="190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556792"/>
          <a:ext cx="7715305" cy="4229128"/>
        </p:xfrm>
        <a:graphic>
          <a:graphicData uri="http://schemas.openxmlformats.org/drawingml/2006/table">
            <a:tbl>
              <a:tblPr/>
              <a:tblGrid>
                <a:gridCol w="2744575"/>
                <a:gridCol w="1438361"/>
                <a:gridCol w="1878848"/>
                <a:gridCol w="1653521"/>
              </a:tblGrid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успев.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ср.б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98%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39%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99%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32%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7544" y="285728"/>
            <a:ext cx="76328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ОБ ОБРАЗОВАТЕЛЬНЫХ ДОСТИЖЕНИЯХ ОБУЧАЮЩИХСЯ по математике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УСПЕВАЕМОСТЬ и качество ПО ПРЕДМЕТУ математика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628800"/>
          <a:ext cx="7715305" cy="4229128"/>
        </p:xfrm>
        <a:graphic>
          <a:graphicData uri="http://schemas.openxmlformats.org/drawingml/2006/table">
            <a:tbl>
              <a:tblPr/>
              <a:tblGrid>
                <a:gridCol w="2744575"/>
                <a:gridCol w="1438361"/>
                <a:gridCol w="1878848"/>
                <a:gridCol w="1653521"/>
              </a:tblGrid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успев.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ср.б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83%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99%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7544" y="285728"/>
            <a:ext cx="76328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ОБ ОБРАЗОВАТЕЛЬНЫХ ДОСТИЖЕНИЯХ ОБУЧАЮЩИХСЯ по информатике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УСПЕВАЕМОСТЬ и качество ПО ПРЕДМЕТУ информатика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7242048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конкурсе: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«КИТ» по информатике в 2012, 2013 году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Медиафоруме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2013»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«Кенгуру» по математике, ежегодно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Олимпус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по математике.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272808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Делюсь  опытом  работы использования  интерактивной  доски  в  рамках  района: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Доклад  на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рМО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учителей  информатики  по  теме  использование  интерактивной  доски;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068960"/>
            <a:ext cx="6912768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фрагмент  урока  в  рамках ТШО  «Использование  новых  технологий  на  уроках  математики».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157192"/>
            <a:ext cx="7272808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- Активно  использую  в  своей  работе  новые  вводимые  технологии  на  уроках  математики и информатики:</a:t>
            </a:r>
            <a:b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тьютерство</a:t>
            </a: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 исследовательскую  деятельность 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Приняла  участие  в конкурсе 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Эврика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конкурс  представлены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 работы: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урок  математики  с  использованием  новых  технологий (урок по математике в 5 классе, ФГОС);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8" descr="book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362575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71600" y="1916832"/>
            <a:ext cx="6840760" cy="108012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работа  по  информатике (бинарный  урок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интегрированный урок).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5085184"/>
            <a:ext cx="684076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Систематически  на  уроках  математики  использую  </a:t>
            </a:r>
            <a:r>
              <a:rPr kumimoji="0" lang="ru-RU" sz="2400" b="1" i="0" u="sng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ИКТ</a:t>
            </a:r>
            <a:r>
              <a:rPr kumimoji="0" lang="ru-RU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ru-RU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самостоятельно  создаваемые  тематические  </a:t>
            </a:r>
            <a:r>
              <a:rPr kumimoji="0" lang="ru-RU" sz="2400" b="1" i="0" u="sng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презентации</a:t>
            </a:r>
            <a:r>
              <a:rPr kumimoji="0" lang="ru-RU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применяю индивидуальную  контрольно – оценочную  деятельность  по математике через  </a:t>
            </a:r>
            <a:r>
              <a:rPr kumimoji="0" lang="ru-RU" sz="2400" b="1" i="0" u="sng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ИКТ.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 творческих и исследовательских  умений  и  навыков  обучающихся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1772817"/>
            <a:ext cx="72373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 уроках  информатики  при  изучении  программы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Word  MO  Power Point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проявляют  свою  творческую  деятельность  в  исследовательских  работах.  Примером  является  школьная  газета  «Лидер»,  созданная  в 2006  году  учениками  10  класса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или  презентации. Которая  не  прекращает свою  деятельность уже на  протяжении 7 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27884"/>
            <a:ext cx="7992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 изучении  программы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Power Point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проявляют  свою  творческую  деятельность  в направлении ЗОЖ. Примером  является  презентация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nabor.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933056"/>
            <a:ext cx="3125147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75856" y="3573016"/>
            <a:ext cx="4896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 изучении  программы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Power Point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осваивают проектную работу в урочное и внеурочное время в направлении ЗОЖ.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протяжении  всего  учебного  года  ведётся  Работа  со  слабоуспевающими И одарёнными  детьми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 descr="nabor.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22322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</a:t>
            </a:r>
            <a:r>
              <a:rPr lang="ru-RU" sz="4800" dirty="0" smtClean="0"/>
              <a:t> раздел.</a:t>
            </a:r>
            <a:br>
              <a:rPr lang="ru-RU" sz="4800" dirty="0" smtClean="0"/>
            </a:br>
            <a:r>
              <a:rPr lang="ru-RU" sz="4800" dirty="0" smtClean="0"/>
              <a:t>Общие  сведения</a:t>
            </a:r>
            <a:endParaRPr lang="ru-RU" sz="4800" dirty="0"/>
          </a:p>
        </p:txBody>
      </p:sp>
      <p:pic>
        <p:nvPicPr>
          <p:cNvPr id="4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71400"/>
            <a:ext cx="2016224" cy="231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0912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IV</a:t>
            </a:r>
            <a:r>
              <a:rPr lang="ru-RU" sz="4000" dirty="0" smtClean="0"/>
              <a:t> раздел.</a:t>
            </a:r>
            <a:br>
              <a:rPr lang="ru-RU" sz="4000" dirty="0" smtClean="0"/>
            </a:br>
            <a:r>
              <a:rPr lang="ru-RU" sz="4000" dirty="0" smtClean="0"/>
              <a:t>Внеклассная  деятельность  по  предмету  (информатика).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2627784" cy="301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2006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2010  год   работала  над  темой  по  самообразованию  «Формирование  исследовательской  и  творческой  деятельности  обучающихся  на  уроках  информатики».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являюсь  инициатором  создания    школьной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газеты     «Лидер».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8" descr="book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362575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2007  года  -  главный  редактор школьной   газеты  «Лидер».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661320"/>
            <a:ext cx="676875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2012 году  был  разработан  СОЦИАЛЬНЫЙ ПРОЕКТ «ШКОЛЬНАЯ ГАЗЕТА»,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ружка  «Издательское  дело»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проект школьной газеты.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8" descr="book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13176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сканиров 2\сканирование0005.jpg"/>
          <p:cNvPicPr>
            <a:picLocks noChangeAspect="1" noChangeArrowheads="1"/>
          </p:cNvPicPr>
          <p:nvPr/>
        </p:nvPicPr>
        <p:blipFill>
          <a:blip r:embed="rId2" cstate="print"/>
          <a:srcRect l="4989" t="9722" r="2713" b="4402"/>
          <a:stretch>
            <a:fillRect/>
          </a:stretch>
        </p:blipFill>
        <p:spPr bwMode="auto">
          <a:xfrm>
            <a:off x="179512" y="2492895"/>
            <a:ext cx="2880320" cy="41258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88832" cy="302433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2010  году  приняла  участие    в    создании    сборника  публикаций  к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65 – и  летию   Великой  победы  «Без     прошлого    нет  будущего» и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7864" y="2852936"/>
            <a:ext cx="4464496" cy="18002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конференции, посвященной  презентации брошюры</a:t>
            </a:r>
            <a:endParaRPr kumimoji="0" lang="ru-RU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4653136"/>
            <a:ext cx="5112568" cy="187220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Систематически принимаю  активное  участие    в  оформлении  общешкольных  мероприятий</a:t>
            </a:r>
            <a:endParaRPr kumimoji="0" lang="ru-RU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519063"/>
            <a:ext cx="784887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 О   РЕЗУЛЬТАТАХ ВНЕУЧЕБНОЙ   ДЕЯТЕЛЬНОСТИ  ПО   ПРЕДМЕТУ  ИНФОРМАТИКА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протяжении нескольких лет в школе работает кружок «Издательское  дело»,  где  был  образован  творческий  коллектив.  В  состав    входят:  учитель  информатики,  учитель  русского  языка  и  литературы,  и дети  (7  -  11  класс).  Состав  авторского коллектива  систематически  обновляется.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240323"/>
            <a:ext cx="75608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Газета  на  протяжении  нескольких  лет  принимает  участие в областном  конкурсе молодёжных  изданий Прорыв.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82883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2007  года школьная  газета «Лидер» принимала  участие в районных конкурсах «Свежий выпуск» где были отмечены грамотами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J:\сканиров 2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 l="3686"/>
          <a:stretch>
            <a:fillRect/>
          </a:stretch>
        </p:blipFill>
        <p:spPr bwMode="auto">
          <a:xfrm>
            <a:off x="395536" y="404664"/>
            <a:ext cx="4522374" cy="3347963"/>
          </a:xfrm>
          <a:prstGeom prst="rect">
            <a:avLst/>
          </a:prstGeom>
          <a:noFill/>
        </p:spPr>
      </p:pic>
      <p:pic>
        <p:nvPicPr>
          <p:cNvPr id="3" name="Picture 2" descr="J:\сканиров 2\сканирование0009.jpg"/>
          <p:cNvPicPr>
            <a:picLocks noChangeAspect="1" noChangeArrowheads="1"/>
          </p:cNvPicPr>
          <p:nvPr/>
        </p:nvPicPr>
        <p:blipFill>
          <a:blip r:embed="rId3" cstate="print"/>
          <a:srcRect l="2318"/>
          <a:stretch>
            <a:fillRect/>
          </a:stretch>
        </p:blipFill>
        <p:spPr bwMode="auto">
          <a:xfrm>
            <a:off x="5076056" y="1287625"/>
            <a:ext cx="3783193" cy="533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J:\сканиров 2\сканирование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82"/>
            <a:ext cx="2548674" cy="3528392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897922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место</a:t>
            </a:r>
          </a:p>
        </p:txBody>
      </p:sp>
      <p:pic>
        <p:nvPicPr>
          <p:cNvPr id="4" name="Picture 2" descr="J:\сканиров 2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360" y="1340768"/>
            <a:ext cx="2374592" cy="356134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51492" y="4821252"/>
            <a:ext cx="2952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место</a:t>
            </a:r>
          </a:p>
        </p:txBody>
      </p:sp>
      <p:pic>
        <p:nvPicPr>
          <p:cNvPr id="7" name="Picture 4" descr="J:\сканиров 2\сканирование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820" y="2068726"/>
            <a:ext cx="2643101" cy="3947665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55245" y="6016391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раздел.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«Результат   научно – исследовательской деятельности».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2627784" cy="301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683568" y="1763102"/>
            <a:ext cx="6786610" cy="509489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260648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Внедрение в педагогическую деятельность элементов новых технологий пока  в  рамках  школы  или  ТШО.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420888"/>
            <a:ext cx="58075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Развивающее обучение;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 исследовательских  умений  и  навыков  обучающихся;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Проектные методы;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Здоровье сберегающие технологии;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Творческая  деятельность  обучающихся;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 новых  технологий.</a:t>
            </a:r>
          </a:p>
          <a:p>
            <a:pPr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8" descr="book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6984776" cy="640871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Работаю  учителем  математики  и  учителем  информатики  в  МКОУ  «Кировская  средняя  общеобразовательная  школа»  Мишкинского  района  Курганской  области после окончания  ШГПИ с 1990 года.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Почтовый адрес  школы: 641050 село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Кирово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Мишкинского  района  Курганской    области,  улица  Советская  №  75.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Emil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school-ivanova@yandex.ru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Школьный сайт: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http://kirovskaya-schkola.narod2.ru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  высшее.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Общий  и педагогический  стаж  в Кировской  школе 23  года.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Стаж  методической  работы 10 лет.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 2013 -2014 учебный году – классный  руководитель 8 б класса.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548680"/>
            <a:ext cx="8885237" cy="635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Практико-ориентированные    проекты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8896350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направлен на решение определенной практической проблемы.</a:t>
            </a:r>
          </a:p>
          <a:p>
            <a:pPr>
              <a:lnSpc>
                <a:spcPct val="90000"/>
              </a:lnSpc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3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социально-ориентированного и значимого результата.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хорошо продуманная структура.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Эффективная организация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координация деятельности участников.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 всегда  носит  </a:t>
            </a:r>
            <a:r>
              <a:rPr lang="ru-RU" sz="3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sz="3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другими организациями.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borisovna.rusedu.net/gallery/4998/previews/Shkolni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2060" cy="12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287344"/>
            <a:ext cx="78488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1. С  2012  года  МО  учителей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«ЕМЦ»  Кировской  школы  внедряет  в  свою  педагогическу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ю  деятельность  проектную  технологию  в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связях.</a:t>
            </a:r>
          </a:p>
        </p:txBody>
      </p:sp>
      <p:pic>
        <p:nvPicPr>
          <p:cNvPr id="3" name="Рисунок 2" descr="http://borisovna.rusedu.net/gallery/4998/previews/Shkolni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1262060" cy="12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1700808"/>
            <a:ext cx="7200800" cy="34563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 программы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Power Point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 11  классе.  Одна  из  исследовательских  работ  ученика осуществляется  в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связи с  предметами  биология  и  химия.  Тема: «Влияние  человека  на  экологию  села  Купай». Перед  учеником  поставлена  проблема,  он  выбирает  самостоятельно тему  в  социально – ориентированной  направлении,  исследует  её,  собирает  информацию (телевидение,  Интернет,  опрос населения  села  Купай),  консультации  учителей – предметников.   Итоговый  урок:  презентация  на  школьной  конференции.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Пример,  система  уроков  по  информатике.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borisovna.rusedu.net/gallery/4998/previews/Shkolni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262060" cy="12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100_7931.jpg"/>
          <p:cNvPicPr>
            <a:picLocks noChangeAspect="1" noChangeArrowheads="1"/>
          </p:cNvPicPr>
          <p:nvPr/>
        </p:nvPicPr>
        <p:blipFill>
          <a:blip r:embed="rId2" cstate="print"/>
          <a:srcRect t="7075" b="13336"/>
          <a:stretch>
            <a:fillRect/>
          </a:stretch>
        </p:blipFill>
        <p:spPr bwMode="auto">
          <a:xfrm>
            <a:off x="395536" y="2780928"/>
            <a:ext cx="6650734" cy="3969964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79712" y="332656"/>
            <a:ext cx="43204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Сохранение  семейных  ценностей в  воспитательной  деятельности.</a:t>
            </a:r>
          </a:p>
        </p:txBody>
      </p:sp>
      <p:pic>
        <p:nvPicPr>
          <p:cNvPr id="4" name="Рисунок 3" descr="http://borisovna.rusedu.net/gallery/4998/previews/Shkolni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262060" cy="12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раздел  «Воспитательная  работа  как  классного  руководителя».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 l="25009" t="21869"/>
          <a:stretch>
            <a:fillRect/>
          </a:stretch>
        </p:blipFill>
        <p:spPr bwMode="auto">
          <a:xfrm>
            <a:off x="467544" y="116632"/>
            <a:ext cx="1944216" cy="232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ladimir\Рабочий стол\Специалист ИКТ, Иванова Л. А., Кирово\для  ссылок\всеобу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248472" cy="582082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07904" y="188640"/>
            <a:ext cx="4430688" cy="280831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Применяю различные  воспитательные  технологии  в   воспитательном  процессе как с детьми ,  так  и  при  работе  с  родителями. </a:t>
            </a: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1" descr="nabor.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587764"/>
            <a:ext cx="1403648" cy="11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139952" y="3573016"/>
            <a:ext cx="4070648" cy="280831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Проводятся </a:t>
            </a: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родительские  собрания  с  применением  ИКТ.  проводился  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всеобуч</a:t>
            </a: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для  родителей   по  внедрению электронных  дневников.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42048" cy="698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Внеклассная  работа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617768"/>
            <a:ext cx="8100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 воспитательном  процессе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  классных,  общешкольных  мероприятиях   и  классных  часах  постоянно  используется  ИКТ.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сентября 2010 года,  классный  час по  теме  «Учителями  славится  Россия»;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сентября 2012 года,  классный  час по  теме«Мы  славу  сквозь  столетия  пронесли»</a:t>
            </a:r>
            <a:endParaRPr lang="ru-RU" sz="2400" b="1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апрель 2012  года,  проводился  показательный конкурс  рисования  дорожных  знаков  на  интерактивной  доске учениками 6 б (ныне 8 б)  класса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 учеников  11 класса.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692696"/>
            <a:ext cx="6954016" cy="85496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  2013 -2014 учебном году – классный  руководитель  8 б класса.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5585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программа  воспитательной работы на 2  года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раздел.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«Сведения  о  наградах  и  поощрениях».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 l="25009" t="21869"/>
          <a:stretch>
            <a:fillRect/>
          </a:stretch>
        </p:blipFill>
        <p:spPr bwMode="auto">
          <a:xfrm>
            <a:off x="467544" y="116632"/>
            <a:ext cx="1944216" cy="232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92705"/>
              </p:ext>
            </p:extLst>
          </p:nvPr>
        </p:nvGraphicFramePr>
        <p:xfrm>
          <a:off x="179512" y="260648"/>
          <a:ext cx="7929618" cy="6341012"/>
        </p:xfrm>
        <a:graphic>
          <a:graphicData uri="http://schemas.openxmlformats.org/drawingml/2006/table">
            <a:tbl>
              <a:tblPr/>
              <a:tblGrid>
                <a:gridCol w="2448272"/>
                <a:gridCol w="1944216"/>
                <a:gridCol w="1080120"/>
                <a:gridCol w="2457010"/>
              </a:tblGrid>
              <a:tr h="644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звания,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награды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Кем присвоено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присвоения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Основание присвоения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Благодарственное письмо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 и родители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 год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 профессиональное  мастерство в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воспитании детей.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Грамота  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Мишкинский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МОУО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2007 года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 активное  участие в  работе  </a:t>
                      </a: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районного  МО.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МОУО Администрации Мишкинского района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 год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 многолетний  добросовестный  труд.</a:t>
                      </a: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Благодарственное письмо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 Н. Сажин, депутат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Госдумы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 год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успехи в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области школьного  образования.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Благодарности  в личном  деле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 школы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2005г.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2011г.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Грамота 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 школы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 г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 подготовку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и  презентации  брошюры.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Благодарственное письмо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 школы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 г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 профессиональное  мастерство …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участника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развития образования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all" spc="0" normalizeH="0" noProof="0" dirty="0" smtClean="0">
                          <a:ln w="500">
                            <a:solidFill>
                              <a:schemeClr val="tx2">
                                <a:shade val="20000"/>
                                <a:satMod val="1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декабря 2013 года</a:t>
                      </a:r>
                      <a:endParaRPr kumimoji="0" lang="ru-RU" sz="1200" b="1" i="0" u="none" strike="noStrike" kern="1200" cap="all" spc="0" normalizeH="0" baseline="0" noProof="0" dirty="0" smtClean="0">
                        <a:ln w="500">
                          <a:solidFill>
                            <a:schemeClr val="tx2">
                              <a:shade val="20000"/>
                              <a:satMod val="1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 w="500">
                            <a:solidFill>
                              <a:schemeClr val="tx2">
                                <a:shade val="20000"/>
                                <a:satMod val="1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областном методическом  научном  мероприятии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95433"/>
              </p:ext>
            </p:extLst>
          </p:nvPr>
        </p:nvGraphicFramePr>
        <p:xfrm>
          <a:off x="251520" y="1340768"/>
          <a:ext cx="7272808" cy="4320480"/>
        </p:xfrm>
        <a:graphic>
          <a:graphicData uri="http://schemas.openxmlformats.org/drawingml/2006/table">
            <a:tbl>
              <a:tblPr/>
              <a:tblGrid>
                <a:gridCol w="2039765"/>
                <a:gridCol w="1254868"/>
                <a:gridCol w="1823783"/>
                <a:gridCol w="2154392"/>
              </a:tblGrid>
              <a:tr h="1758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учреждения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окончания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Специальность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Присвоенная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квалификация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1543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ШГПИ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1990  год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 математики  и  физики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квалификационная  категория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ИПКиПРО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 год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 информатики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7" marR="53097" marT="53097" marB="530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85720" y="280222"/>
            <a:ext cx="587045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БАЗОВОМ ПРОФЕССИОНАЛЬНОМ ОБРАЗОВАНИИ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Vladimir\Рабочий стол\Специалист ИКТ, Иванова Л. А., Кирово\для  ссылок\дипло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645024"/>
            <a:ext cx="2339752" cy="1681019"/>
          </a:xfrm>
          <a:prstGeom prst="rect">
            <a:avLst/>
          </a:prstGeom>
          <a:noFill/>
        </p:spPr>
      </p:pic>
      <p:pic>
        <p:nvPicPr>
          <p:cNvPr id="6" name="Picture 3" descr="C:\Documents and Settings\Vladimir\Рабочий стол\Специалист ИКТ, Иванова Л. А., Кирово\для  ссылок\диплом 2.jpg"/>
          <p:cNvPicPr>
            <a:picLocks noChangeAspect="1" noChangeArrowheads="1"/>
          </p:cNvPicPr>
          <p:nvPr/>
        </p:nvPicPr>
        <p:blipFill>
          <a:blip r:embed="rId3" cstate="print"/>
          <a:srcRect t="3846"/>
          <a:stretch>
            <a:fillRect/>
          </a:stretch>
        </p:blipFill>
        <p:spPr bwMode="auto">
          <a:xfrm>
            <a:off x="6804248" y="5345832"/>
            <a:ext cx="216272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92705"/>
              </p:ext>
            </p:extLst>
          </p:nvPr>
        </p:nvGraphicFramePr>
        <p:xfrm>
          <a:off x="179512" y="836712"/>
          <a:ext cx="7929618" cy="4738153"/>
        </p:xfrm>
        <a:graphic>
          <a:graphicData uri="http://schemas.openxmlformats.org/drawingml/2006/table">
            <a:tbl>
              <a:tblPr/>
              <a:tblGrid>
                <a:gridCol w="2448272"/>
                <a:gridCol w="1944216"/>
                <a:gridCol w="1080120"/>
                <a:gridCol w="2457010"/>
              </a:tblGrid>
              <a:tr h="644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звания,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награды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Кем присвоено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и дата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присвоения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Основание присвоения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степени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2013 год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«Лучший  урок по  математике»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степени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2013 год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«Лучшее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занятие  по  информатике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Грамота в номинации</a:t>
                      </a: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«Инновации 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образовании»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МКОУ «Кировская  СОШ»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 рамках ТШО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2013 год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 живи, век учись</a:t>
                      </a: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Грамота за  активное участие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МОУО Администрации Мишкинского района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Современный урок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04" marR="62204" marT="62204" marB="622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 w="500">
                            <a:solidFill>
                              <a:schemeClr val="tx2">
                                <a:shade val="20000"/>
                                <a:satMod val="1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областном методическом  научном  мероприятии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развития образования</a:t>
                      </a:r>
                      <a:endParaRPr kumimoji="0" lang="ru-RU" sz="1200" b="1" i="0" u="none" strike="noStrike" kern="1200" cap="all" spc="0" normalizeH="0" baseline="0" noProof="0" dirty="0" smtClean="0">
                        <a:ln w="500">
                          <a:solidFill>
                            <a:schemeClr val="tx2">
                              <a:shade val="20000"/>
                              <a:satMod val="1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2013 года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75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 образовательного  учреждения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14" marR="62114" marT="62114" marB="621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 l="25009" t="21869"/>
          <a:stretch>
            <a:fillRect/>
          </a:stretch>
        </p:blipFill>
        <p:spPr bwMode="auto">
          <a:xfrm>
            <a:off x="251520" y="188640"/>
            <a:ext cx="1602216" cy="191683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2276872"/>
            <a:ext cx="7056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Заняться  вплотную  проектной  деятельностью  как  по  предмету,  так  и  в  воспитательном  процессе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как  классный  руководитель.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698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Самоанализ  портфолио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758011"/>
            <a:ext cx="7848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1111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Данный</a:t>
            </a: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портфолио  представлен  в  направлении  СПЕЦИАЛИСТ  ИКТ, который использует компьютерные технологии:</a:t>
            </a:r>
          </a:p>
          <a:p>
            <a:pPr marL="514350" lvl="0" indent="111125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учитель математики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lvl="0" indent="111125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как учитель информатики;</a:t>
            </a:r>
          </a:p>
          <a:p>
            <a:pPr marL="514350" lvl="0" indent="111125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  методической работе, руководитель ШМО ЕМЦ;</a:t>
            </a:r>
          </a:p>
          <a:p>
            <a:pPr marL="514350" lvl="0" indent="111125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классный  руководитель при работе с родителями и детьми.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 l="25009" t="21869"/>
          <a:stretch>
            <a:fillRect/>
          </a:stretch>
        </p:blipFill>
        <p:spPr bwMode="auto">
          <a:xfrm>
            <a:off x="0" y="0"/>
            <a:ext cx="160221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картинки\перо.png"/>
          <p:cNvPicPr>
            <a:picLocks noChangeAspect="1" noChangeArrowheads="1"/>
          </p:cNvPicPr>
          <p:nvPr/>
        </p:nvPicPr>
        <p:blipFill>
          <a:blip r:embed="rId2" cstate="print"/>
          <a:srcRect l="25009" t="21869"/>
          <a:stretch>
            <a:fillRect/>
          </a:stretch>
        </p:blipFill>
        <p:spPr bwMode="auto">
          <a:xfrm>
            <a:off x="2987824" y="3501008"/>
            <a:ext cx="1944216" cy="23259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 должен верить в потенциальную силу своего ученика,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он должен использовать всё своё искусство в стремлении привести своего ученика к испытанию этой власти.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Альфред Адлер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700808"/>
          <a:ext cx="7920880" cy="4347569"/>
        </p:xfrm>
        <a:graphic>
          <a:graphicData uri="http://schemas.openxmlformats.org/drawingml/2006/table">
            <a:tbl>
              <a:tblPr/>
              <a:tblGrid>
                <a:gridCol w="2304256"/>
                <a:gridCol w="1872208"/>
                <a:gridCol w="2304256"/>
                <a:gridCol w="1440160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Предметы (курсы дополнительного образования), преподаваемые педагогом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Указание классов (групп), в которых работает педагог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Нагрузка педагога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(урочная и внеурочная)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Сведения о выполнении функций классного руководителя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698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класс – базовый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класс – профиль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11 класс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базовый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</a:t>
                      </a: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а,б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базовый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575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часа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575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часа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575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час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575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 2 часа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Классное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8 б классе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 9  классы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часов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Кружок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«Издательское  дело»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7 - 11 классы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Факультатив  по  математике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9а  и 9б  классы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0,5 часов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75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23" marR="62023" marT="62023" marB="62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-395554"/>
            <a:ext cx="79295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ОБЩИЕ СВЕДЕНИЯ О ПЕДАГОГИЧЕСКОЙ ДЕЯТЕЛЬНОСТИ  в  2013 – 2014  учебном  году.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100_7343.JPG"/>
          <p:cNvPicPr>
            <a:picLocks noChangeAspect="1" noChangeArrowheads="1"/>
          </p:cNvPicPr>
          <p:nvPr/>
        </p:nvPicPr>
        <p:blipFill>
          <a:blip r:embed="rId2" cstate="print"/>
          <a:srcRect l="43478" b="14976"/>
          <a:stretch>
            <a:fillRect/>
          </a:stretch>
        </p:blipFill>
        <p:spPr bwMode="auto">
          <a:xfrm>
            <a:off x="539552" y="1628800"/>
            <a:ext cx="3957167" cy="4464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768752" cy="14127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  кабинетом  информатики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628800"/>
            <a:ext cx="3564904" cy="141277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кабинете проводится  курс дистанционного  обучения</a:t>
            </a:r>
            <a:r>
              <a:rPr kumimoji="0" lang="ru-RU" sz="16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обучающихся  школы</a:t>
            </a:r>
            <a: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32040" y="3861048"/>
            <a:ext cx="2834058" cy="87663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Курирую студентов – практикантов, по техническому</a:t>
            </a:r>
            <a:r>
              <a:rPr kumimoji="0" lang="ru-RU" sz="16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оборудованию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836712"/>
            <a:ext cx="3384376" cy="37444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Кабинет  информатики Оснащён    новым  компьютерным  оборудованием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J:\100_7930.jpg"/>
          <p:cNvPicPr>
            <a:picLocks noChangeAspect="1" noChangeArrowheads="1"/>
          </p:cNvPicPr>
          <p:nvPr/>
        </p:nvPicPr>
        <p:blipFill>
          <a:blip r:embed="rId2" cstate="print"/>
          <a:srcRect t="-2742" r="47554" b="19805"/>
          <a:stretch>
            <a:fillRect/>
          </a:stretch>
        </p:blipFill>
        <p:spPr bwMode="auto">
          <a:xfrm>
            <a:off x="323528" y="692696"/>
            <a:ext cx="4608512" cy="546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404664"/>
            <a:ext cx="7128792" cy="213285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2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кабинете информатики имеется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компьютеров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с декабря 2013 года кабинет имеет </a:t>
            </a:r>
            <a:r>
              <a:rPr kumimoji="0" lang="ru-RU" sz="2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локальную сеть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2780928"/>
            <a:ext cx="6912768" cy="119675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имеется  уголок по технике безопасности</a:t>
            </a:r>
            <a:endParaRPr kumimoji="0" lang="ru-RU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5229200"/>
            <a:ext cx="7056784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Активно  использую в  своей работе  в  разных  видах  деятельности  и 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направлениях ИКТ.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1952</TotalTime>
  <Words>1649</Words>
  <Application>Microsoft Office PowerPoint</Application>
  <PresentationFormat>Экран (4:3)</PresentationFormat>
  <Paragraphs>310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Изящная</vt:lpstr>
      <vt:lpstr>Муниципальное  казённое  общеобразовательное  учреждение  «Кировская  средняя общеобразовательная  школа»  Мишкинского  района  Курганской  области</vt:lpstr>
      <vt:lpstr>Что  нам  нужно,  чтобы  добиться            успеха?  Ничего  не  уничтожать,  а  совершенствовать  имеющееся. Н. И. Лобачевский </vt:lpstr>
      <vt:lpstr>I раздел. Общие  сведения</vt:lpstr>
      <vt:lpstr>Презентация PowerPoint</vt:lpstr>
      <vt:lpstr>Презентация PowerPoint</vt:lpstr>
      <vt:lpstr>Презентация PowerPoint</vt:lpstr>
      <vt:lpstr>Заведую  кабинетом  информатики </vt:lpstr>
      <vt:lpstr>Кабинет  информатики Оснащён    новым  компьютерным  оборудованием </vt:lpstr>
      <vt:lpstr>Презентация PowerPoint</vt:lpstr>
      <vt:lpstr>   Являюсь  Создателем  школьного  сайта</vt:lpstr>
      <vt:lpstr>   Создан собственный сайт</vt:lpstr>
      <vt:lpstr>В 2012 – 2013 учебном году являлась  членом  аттестационной  группы  учителя  информатики Жидковой Татьяны Геннадьевны </vt:lpstr>
      <vt:lpstr>II  раздел.  «Результаты  методической  деятельности».</vt:lpstr>
      <vt:lpstr>Руководитель  группы  школьного  методического  объединения  «Естественно – математического  цикла»  с  2002  года. </vt:lpstr>
      <vt:lpstr>Презентация PowerPoint</vt:lpstr>
      <vt:lpstr>Был  проведён общий и индивидуальный Всеобуч  среди  учителей школы,  по  ведению  электронного  дневника. с 2012 года   ведутся  электронные  дневники.</vt:lpstr>
      <vt:lpstr>Презентация PowerPoint</vt:lpstr>
      <vt:lpstr>III  раздел. Педагогическая  деятельность</vt:lpstr>
      <vt:lpstr> моё Участие в конкурсах</vt:lpstr>
      <vt:lpstr>Презентация PowerPoint</vt:lpstr>
      <vt:lpstr>УСПЕВАЕМОСТЬ и качество ПО ПРЕДМЕТУ математика</vt:lpstr>
      <vt:lpstr>Презентация PowerPoint</vt:lpstr>
      <vt:lpstr>УСПЕВАЕМОСТЬ и качество ПО ПРЕДМЕТУ информатика</vt:lpstr>
      <vt:lpstr>Участие обучающихся в конкурсе: 1)  «КИТ» по информатике в 2012, 2013 году 2) в Медиафоруме «PROрыв – 2013» 3) «Кенгуру» по математике, ежегодно 4) «Олимпус» по математике.</vt:lpstr>
      <vt:lpstr>Делюсь  опытом  работы использования  интерактивной  доски  в  рамках  района:  - Доклад  на  рМО  учителей  информатики  по  теме  использование  интерактивной  доски;</vt:lpstr>
      <vt:lpstr>Приняла  участие  в конкурсе  Эврика.   На  конкурс  представлены  2  работы: - урок  математики  с  использованием  новых  технологий (урок по математике в 5 классе, ФГОС);</vt:lpstr>
      <vt:lpstr>Формирование  творческих и исследовательских  умений  и  навыков  обучающихся</vt:lpstr>
      <vt:lpstr>Презентация PowerPoint</vt:lpstr>
      <vt:lpstr>На  протяжении  всего  учебного  года  ведётся  Работа  со  слабоуспевающими И одарёнными  детьми</vt:lpstr>
      <vt:lpstr>IV раздел. Внеклассная  деятельность  по  предмету  (информатика). </vt:lpstr>
      <vt:lpstr>C   2006  по 2010  год   работала  над  темой  по  самообразованию  «Формирование  исследовательской  и  творческой  деятельности  обучающихся  на  уроках  информатики». являюсь  инициатором  создания    школьной   газеты     «Лидер». </vt:lpstr>
      <vt:lpstr>С  2007  года  -  главный  редактор школьной   газеты  «Лидер». </vt:lpstr>
      <vt:lpstr>В  2010  году  приняла  участие    в    создании    сборника  публикаций  к  65 – и  летию   Великой  победы  «Без     прошлого    нет  будущего» и</vt:lpstr>
      <vt:lpstr>Презентация PowerPoint</vt:lpstr>
      <vt:lpstr>Презентация PowerPoint</vt:lpstr>
      <vt:lpstr>Презентация PowerPoint</vt:lpstr>
      <vt:lpstr>Презентация PowerPoint</vt:lpstr>
      <vt:lpstr>V  раздел.   «Результат   научно – исследовательской деятельности». </vt:lpstr>
      <vt:lpstr>Презентация PowerPoint</vt:lpstr>
      <vt:lpstr>Практико-ориентированные    проекты</vt:lpstr>
      <vt:lpstr>Презентация PowerPoint</vt:lpstr>
      <vt:lpstr>Пример,  система  уроков  по  информатике.</vt:lpstr>
      <vt:lpstr>Презентация PowerPoint</vt:lpstr>
      <vt:lpstr>VI раздел  «Воспитательная  работа  как  классного  руководителя». </vt:lpstr>
      <vt:lpstr>Презентация PowerPoint</vt:lpstr>
      <vt:lpstr>Внеклассная  работа </vt:lpstr>
      <vt:lpstr>Разработана программа  воспитательной работы на 2  года</vt:lpstr>
      <vt:lpstr>VII раздел.  «Сведения  о  наградах  и  поощрениях». </vt:lpstr>
      <vt:lpstr>Презентация PowerPoint</vt:lpstr>
      <vt:lpstr>Презентация PowerPoint</vt:lpstr>
      <vt:lpstr>Презентация PowerPoint</vt:lpstr>
      <vt:lpstr>Самоанализ  портфолио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Иванова Лариса Александровна Муниципальное  казённое  общеобразовательное  учреждение  «Кировская  средняя общеобразовательная  школа»  Мишкинского  района  Курганской  области</dc:title>
  <cp:lastModifiedBy>Кировская школа</cp:lastModifiedBy>
  <cp:revision>219</cp:revision>
  <dcterms:modified xsi:type="dcterms:W3CDTF">2014-03-27T07:40:12Z</dcterms:modified>
</cp:coreProperties>
</file>