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332" r:id="rId2"/>
    <p:sldId id="371" r:id="rId3"/>
    <p:sldId id="362" r:id="rId4"/>
    <p:sldId id="291" r:id="rId5"/>
    <p:sldId id="264" r:id="rId6"/>
    <p:sldId id="285" r:id="rId7"/>
    <p:sldId id="334" r:id="rId8"/>
    <p:sldId id="364" r:id="rId9"/>
    <p:sldId id="336" r:id="rId10"/>
    <p:sldId id="337" r:id="rId11"/>
    <p:sldId id="338" r:id="rId12"/>
    <p:sldId id="339" r:id="rId13"/>
    <p:sldId id="341" r:id="rId14"/>
    <p:sldId id="342" r:id="rId15"/>
    <p:sldId id="352" r:id="rId16"/>
    <p:sldId id="353" r:id="rId17"/>
    <p:sldId id="354" r:id="rId18"/>
    <p:sldId id="355" r:id="rId19"/>
    <p:sldId id="366" r:id="rId20"/>
    <p:sldId id="347" r:id="rId21"/>
    <p:sldId id="348" r:id="rId22"/>
    <p:sldId id="350" r:id="rId23"/>
    <p:sldId id="372" r:id="rId24"/>
    <p:sldId id="368" r:id="rId25"/>
    <p:sldId id="36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54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0B01-37E3-4D40-9E8A-40065C0B7E2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B1E82-6F8F-4C9E-9D1A-A24DF6842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ACBA8-0D64-4FC8-8E2D-F3D4A0188503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847C-F3DF-4990-B470-1C4CB2DB3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1B7B-A9E8-4B20-82E0-E97E65B71ED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FCC3-4CA3-436B-AD4A-95A2D999A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7BC3A-AEB1-49AF-9C30-A09B3776B5FA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0AF06-FA2A-4CBE-9D8C-7E75832C1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B398-8D18-4B04-9A1C-4E85965476D4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C387-8735-4023-B5F2-76E686AAE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879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288E-E445-4E3B-A3CB-1436476EB891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B75-6501-4051-8FFE-0F9DAB1C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1C04-70BB-4D37-AE9E-22E4CAAE99A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A0930-B9DF-46F9-AEB1-E1345D272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BCF5-C30D-481E-9265-F369FDCB4422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F497-84DA-4EED-B762-B0741BD15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539A0-50BF-4FE7-8AEF-26C0E87E6B38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4C573-A5AE-4F94-AE1D-BDDE2A2B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CAC6-CABD-437D-AF96-1CBBB3C4309B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5D29F-85CF-4E88-81B6-0D5C42D59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4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BAF6-B72D-4208-853B-90386D0949F6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B695-D9A8-412F-88D6-EF20B6EB5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9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1B4436-AB1A-4EE6-BD8D-A49C5A998487}" type="datetimeFigureOut">
              <a:rPr lang="ru-RU"/>
              <a:pPr>
                <a:defRPr/>
              </a:pPr>
              <a:t>19.11.2013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D1E32B-72DD-4A28-ADB6-D020BF573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3" r:id="rId4"/>
    <p:sldLayoutId id="2147484189" r:id="rId5"/>
    <p:sldLayoutId id="2147484184" r:id="rId6"/>
    <p:sldLayoutId id="2147484190" r:id="rId7"/>
    <p:sldLayoutId id="2147484191" r:id="rId8"/>
    <p:sldLayoutId id="2147484192" r:id="rId9"/>
    <p:sldLayoutId id="2147484185" r:id="rId10"/>
    <p:sldLayoutId id="214748419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1000">
        <p:wipe/>
      </p:transition>
    </mc:Choice>
    <mc:Fallback xmlns="">
      <p:transition spd="slow" advClick="0" advTm="1000">
        <p:wip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632848" cy="5256584"/>
          </a:xfrm>
        </p:spPr>
        <p:txBody>
          <a:bodyPr anchor="t" anchorCtr="0">
            <a:no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000" i="1" u="sng" cap="none" dirty="0" smtClean="0">
                <a:solidFill>
                  <a:schemeClr val="accent3">
                    <a:lumMod val="50000"/>
                  </a:schemeClr>
                </a:solidFill>
              </a:rPr>
              <a:t>Конкурс презентации</a:t>
            </a:r>
            <a:r>
              <a:rPr lang="ru-RU" sz="2400" i="1" u="sng" cap="none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 «Наша дошкольная жизнь»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i="1" u="sng" cap="none" dirty="0" smtClean="0">
                <a:solidFill>
                  <a:schemeClr val="accent3">
                    <a:lumMod val="50000"/>
                  </a:schemeClr>
                </a:solidFill>
              </a:rPr>
              <a:t>Номинация</a:t>
            </a:r>
            <a:r>
              <a:rPr lang="ru-RU" sz="2400" i="1" u="sng" cap="none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 «Юные исследователи»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i="1" u="sng" cap="none" dirty="0" smtClean="0">
                <a:solidFill>
                  <a:schemeClr val="accent3">
                    <a:lumMod val="50000"/>
                  </a:schemeClr>
                </a:solidFill>
              </a:rPr>
              <a:t>Тема: 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«Формирование познавательной активности в процессе экспериментирования у детей дошкольного возраста»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i="1" u="sng" cap="none" dirty="0" smtClean="0">
                <a:solidFill>
                  <a:schemeClr val="accent3">
                    <a:lumMod val="50000"/>
                  </a:schemeClr>
                </a:solidFill>
              </a:rPr>
              <a:t>Автор</a:t>
            </a:r>
            <a:r>
              <a:rPr lang="ru-RU" sz="2400" i="1" u="sng" cap="none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cap="none" dirty="0" err="1" smtClean="0">
                <a:solidFill>
                  <a:schemeClr val="accent3">
                    <a:lumMod val="50000"/>
                  </a:schemeClr>
                </a:solidFill>
              </a:rPr>
              <a:t>Пугина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 Наталья Валентиновна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воспитатель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ысшая квалификационная категория</a:t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cap="none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2000" cap="none" dirty="0" smtClean="0">
                <a:solidFill>
                  <a:schemeClr val="accent3">
                    <a:lumMod val="50000"/>
                  </a:schemeClr>
                </a:solidFill>
              </a:rPr>
              <a:t>Шадринск 2013</a:t>
            </a:r>
            <a:endParaRPr lang="ru-RU" sz="2000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D:\документы Поздеевой В А\ПЕДАГОГИ\Пугина Н.В\фото\IMG_56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306941" cy="307582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40"/>
            <a:ext cx="7632848" cy="72008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cap="none" dirty="0" smtClean="0">
                <a:solidFill>
                  <a:schemeClr val="accent3">
                    <a:lumMod val="50000"/>
                  </a:schemeClr>
                </a:solidFill>
              </a:rPr>
              <a:t>МКДОУ «Детский сад №35 «Малышок</a:t>
            </a:r>
            <a:r>
              <a:rPr lang="ru-RU" sz="2400" cap="none" dirty="0" smtClean="0">
                <a:solidFill>
                  <a:schemeClr val="tx1"/>
                </a:solidFill>
              </a:rPr>
              <a:t>»</a:t>
            </a:r>
            <a:endParaRPr lang="ru-RU" sz="2400" i="1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5929354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Сосуды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2466" name="Picture 2" descr="D:\документы Поздеевой В А\ПЕДАГОГИ\Пугина Н.В\фото\IMG_56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214422"/>
            <a:ext cx="3714777" cy="2786172"/>
          </a:xfrm>
          <a:prstGeom prst="hexagon">
            <a:avLst/>
          </a:prstGeom>
          <a:noFill/>
        </p:spPr>
      </p:pic>
      <p:pic>
        <p:nvPicPr>
          <p:cNvPr id="62467" name="Picture 3" descr="D:\документы Поздеевой В А\ПЕДАГОГИ\Пугина Н.В\фото\IMG_56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3000388" cy="2250363"/>
          </a:xfrm>
          <a:prstGeom prst="ellipse">
            <a:avLst/>
          </a:prstGeom>
          <a:noFill/>
        </p:spPr>
      </p:pic>
      <p:pic>
        <p:nvPicPr>
          <p:cNvPr id="62468" name="Picture 4" descr="D:\документы Поздеевой В А\ПЕДАГОГИ\Пугина Н.В\фото\IMG_56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964775"/>
            <a:ext cx="3501165" cy="2625957"/>
          </a:xfrm>
          <a:prstGeom prst="ellipse">
            <a:avLst/>
          </a:prstGeom>
          <a:noFill/>
        </p:spPr>
      </p:pic>
      <p:pic>
        <p:nvPicPr>
          <p:cNvPr id="62469" name="Picture 5" descr="D:\документы Поздеевой В А\ПЕДАГОГИ\Пугина Н.В\фото\IMG_56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3321" y="3512289"/>
            <a:ext cx="3524163" cy="2643206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072362" cy="7858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Природный   материал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3490" name="Picture 2" descr="D:\документы Поздеевой В А\ПЕДАГОГИ\Пугина Н.В\фото\IMG_56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071546"/>
            <a:ext cx="3643338" cy="2913935"/>
          </a:xfrm>
          <a:prstGeom prst="hexagon">
            <a:avLst/>
          </a:prstGeom>
          <a:noFill/>
        </p:spPr>
      </p:pic>
      <p:pic>
        <p:nvPicPr>
          <p:cNvPr id="63491" name="Picture 3" descr="D:\документы Поздеевой В А\ПЕДАГОГИ\Пугина Н.В\фото\IMG_56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34359" y="2959643"/>
            <a:ext cx="4246613" cy="3185061"/>
          </a:xfrm>
          <a:prstGeom prst="ellipse">
            <a:avLst/>
          </a:prstGeom>
          <a:noFill/>
        </p:spPr>
      </p:pic>
      <p:pic>
        <p:nvPicPr>
          <p:cNvPr id="63492" name="Picture 4" descr="D:\документы Поздеевой В А\ПЕДАГОГИ\Пугина Н.В\фото\IMG_56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54541" y="2767851"/>
            <a:ext cx="4426776" cy="3320188"/>
          </a:xfrm>
          <a:prstGeom prst="ellipse">
            <a:avLst/>
          </a:prstGeom>
          <a:noFill/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7858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Утилизированный  материал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4516" name="Picture 4" descr="D:\документы Поздеевой В А\ПЕДАГОГИ\Пугина Н.В\фото\IMG_56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357298"/>
            <a:ext cx="2928959" cy="2196789"/>
          </a:xfrm>
          <a:prstGeom prst="roundRect">
            <a:avLst/>
          </a:prstGeom>
          <a:noFill/>
        </p:spPr>
      </p:pic>
      <p:pic>
        <p:nvPicPr>
          <p:cNvPr id="64518" name="Picture 6" descr="D:\документы Поздеевой В А\ПЕДАГОГИ\Пугина Н.В\фото\IMG_56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02704" y="1535862"/>
            <a:ext cx="4095648" cy="3071834"/>
          </a:xfrm>
          <a:prstGeom prst="ellipse">
            <a:avLst/>
          </a:prstGeom>
          <a:noFill/>
        </p:spPr>
      </p:pic>
      <p:pic>
        <p:nvPicPr>
          <p:cNvPr id="8" name="Picture 2" descr="D:\документы Поздеевой В А\ПЕДАГОГИ\Пугина Н.В\фото\IMG_56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927" y="4009399"/>
            <a:ext cx="2928959" cy="2196790"/>
          </a:xfrm>
          <a:prstGeom prst="roundRect">
            <a:avLst/>
          </a:prstGeom>
          <a:noFill/>
        </p:spPr>
      </p:pic>
      <p:pic>
        <p:nvPicPr>
          <p:cNvPr id="6" name="Picture 5" descr="D:\документы Поздеевой В А\ПЕДАГОГИ\Пугина Н.В\фото\IMG_562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236103"/>
            <a:ext cx="3096344" cy="2322333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7143800" cy="5429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Технические   материалы  и  осветительные  приборы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 descr="D:\документы Поздеевой В А\ПЕДАГОГИ\Пугина Н.В\фото\IMG_56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81520" y="1762026"/>
            <a:ext cx="5524363" cy="4143404"/>
          </a:xfrm>
          <a:prstGeom prst="ellipse">
            <a:avLst/>
          </a:prstGeom>
          <a:noFill/>
        </p:spPr>
      </p:pic>
      <p:pic>
        <p:nvPicPr>
          <p:cNvPr id="4" name="Picture 2" descr="D:\документы Поздеевой В А\ПЕДАГОГИ\Пугина Н.В\фото\IMG_56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3619409" cy="2714644"/>
          </a:xfrm>
          <a:prstGeom prst="roundRect">
            <a:avLst/>
          </a:prstGeom>
          <a:noFill/>
        </p:spPr>
      </p:pic>
      <p:pic>
        <p:nvPicPr>
          <p:cNvPr id="26629" name="Picture 5" descr="D:\документы Поздеевой В А\ПЕДАГОГИ\Пугина Н.В\фото\IMG_56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0" y="3929066"/>
            <a:ext cx="3619409" cy="2714644"/>
          </a:xfrm>
          <a:prstGeom prst="roundRect">
            <a:avLst/>
          </a:prstGeom>
          <a:noFill/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:\документы Поздеевой В А\ПЕДАГОГИ\Пугина Н.В\фото\IMG_56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70161" y="3554975"/>
            <a:ext cx="3312368" cy="2484355"/>
          </a:xfrm>
          <a:prstGeom prst="hexagon">
            <a:avLst/>
          </a:prstGeom>
          <a:noFill/>
        </p:spPr>
      </p:pic>
      <p:pic>
        <p:nvPicPr>
          <p:cNvPr id="4" name="Picture 3" descr="D:\документы Поздеевой В А\ПЕДАГОГИ\Пугина Н.В\фото\IMG_57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916832"/>
            <a:ext cx="4704942" cy="3528820"/>
          </a:xfrm>
          <a:prstGeom prst="round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Дополнительное   оборудование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34157" y="2492896"/>
            <a:ext cx="3384376" cy="518187"/>
          </a:xfrm>
          <a:prstGeom prst="rect">
            <a:avLst/>
          </a:prstGeom>
        </p:spPr>
        <p:txBody>
          <a:bodyPr vert="horz" anchor="ctr"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медицинское оборудование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1268760"/>
            <a:ext cx="2376264" cy="432048"/>
          </a:xfrm>
          <a:prstGeom prst="rect">
            <a:avLst/>
          </a:prstGeom>
        </p:spPr>
        <p:txBody>
          <a:bodyPr vert="horz" anchor="ctr">
            <a:normAutofit fontScale="37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Бейджи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нарукавники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Работа в уголке экспериментирования организуется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 двум направлениям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286000"/>
            <a:ext cx="3500438" cy="364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b="1" dirty="0">
                <a:solidFill>
                  <a:schemeClr val="tx1"/>
                </a:solidFill>
              </a:rPr>
              <a:t>Совместная деятельность педагога с детьми</a:t>
            </a:r>
            <a:endParaRPr lang="ru-RU" sz="1400" b="1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(индивидуально  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 подгруппой детей )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Цель: Развитие познавательной активности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2286000"/>
            <a:ext cx="3571875" cy="36433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2.  Самостоятельная деятельность детей в уголке экспериментирования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Цель: Развитие любознательности, самостоятельности и инициативности детей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143500" y="1143000"/>
            <a:ext cx="2643188" cy="9286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857376" y="1143000"/>
            <a:ext cx="2570608" cy="92868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Работа  с  подгруппой  детей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7586" name="Picture 2" descr="D:\документы Поздеевой В А\ПЕДАГОГИ\Пугина Н.В\фото\IMG_56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000240"/>
            <a:ext cx="3738503" cy="2803967"/>
          </a:xfrm>
          <a:prstGeom prst="roundRect">
            <a:avLst/>
          </a:prstGeom>
          <a:noFill/>
        </p:spPr>
      </p:pic>
      <p:pic>
        <p:nvPicPr>
          <p:cNvPr id="31748" name="Picture 3" descr="D:\документы Поздеевой В А\ПЕДАГОГИ\Пугина Н.В\фото\IMG_56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225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D:\документы Поздеевой В А\ПЕДАГОГИ\Пугина Н.В\фото\IMG_56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357188"/>
            <a:ext cx="225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D:\документы Поздеевой В А\ПЕДАГОГИ\Пугина Н.В\фото\IMG_564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3762375"/>
            <a:ext cx="2214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D:\документы Поздеевой В А\ПЕДАГОГИ\Пугина Н.В\фото\IMG_56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713" y="3643313"/>
            <a:ext cx="2251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Индивидуальное   экспериментирование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8610" name="Picture 2" descr="D:\документы Поздеевой В А\ПЕДАГОГИ\Пугина Н.В\фото\IMG_5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30912" y="3021514"/>
            <a:ext cx="4175760" cy="3133344"/>
          </a:xfrm>
          <a:prstGeom prst="ellipse">
            <a:avLst/>
          </a:prstGeom>
        </p:spPr>
      </p:pic>
      <p:pic>
        <p:nvPicPr>
          <p:cNvPr id="19460" name="Picture 4" descr="D:\документы Поздеевой В А\ПЕДАГОГИ\Пугина Н.В\фото\DSC020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3000397" cy="4000528"/>
          </a:xfrm>
          <a:prstGeom prst="ellipse">
            <a:avLst/>
          </a:prstGeom>
          <a:noFill/>
        </p:spPr>
      </p:pic>
      <p:pic>
        <p:nvPicPr>
          <p:cNvPr id="19461" name="Picture 5" descr="D:\документы Поздеевой В А\ПЕДАГОГИ\Пугина Н.В\фото\DSC02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280" y="1169861"/>
            <a:ext cx="4191029" cy="3143272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457201"/>
            <a:ext cx="8686800" cy="614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Зачем бабочке цветная окраска?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3795" name="Picture 2" descr="D:\документы Поздеевой В А\ПЕДАГОГИ\Пугина Н.В\фото\IMG_56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4095750" cy="307181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документы Поздеевой В А\ПЕДАГОГИ\Пугина Н.В\фото\IMG_56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214688"/>
            <a:ext cx="4071937" cy="30559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643734" cy="7858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Где   спрятался  сок?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1" descr="D:\документы Поздеевой В А\ПЕДАГОГИ\Пугина Н.В\фото\DSC019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619525" cy="2714644"/>
          </a:xfrm>
          <a:prstGeom prst="roundRect">
            <a:avLst/>
          </a:prstGeom>
          <a:noFill/>
        </p:spPr>
      </p:pic>
      <p:pic>
        <p:nvPicPr>
          <p:cNvPr id="57346" name="Picture 2" descr="D:\документы Поздеевой В А\ПЕДАГОГИ\Пугина Н.В\фото\DSC019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500174"/>
            <a:ext cx="4524407" cy="3393305"/>
          </a:xfrm>
          <a:prstGeom prst="roundRect">
            <a:avLst/>
          </a:prstGeom>
          <a:noFill/>
        </p:spPr>
      </p:pic>
      <p:pic>
        <p:nvPicPr>
          <p:cNvPr id="5" name="Picture 2" descr="D:\документы Поздеевой В А\ПЕДАГОГИ\Пугина Н.В\фото\DSC019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3571900" cy="2678926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285875"/>
            <a:ext cx="8143875" cy="45005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Расскажи -  и  я забуду,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Покажи - и  я запомню,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Дай попробовать – и я пойму.</a:t>
            </a:r>
          </a:p>
          <a:p>
            <a:endParaRPr lang="ru-RU" dirty="0" smtClean="0"/>
          </a:p>
          <a:p>
            <a:pPr algn="r"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Китайская мудрость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5715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правила  техники  безопасности  при  проведении  экспериментов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409950" cy="45894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с  водой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Коль с водой имеем дело,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Рукава засучим смело.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Пролил воду – не беда: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Тряпка под рукой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всегда.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Фартук – друг: он нам помог,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никто здесь не промок</a:t>
            </a:r>
            <a:r>
              <a:rPr lang="ru-RU" sz="2000" dirty="0" smtClean="0"/>
              <a:t>.</a:t>
            </a:r>
          </a:p>
        </p:txBody>
      </p:sp>
      <p:pic>
        <p:nvPicPr>
          <p:cNvPr id="36868" name="Picture 2" descr="D:\документы Поздеевой В А\ПЕДАГОГИ\Пугина Н.В\фото\IMG_56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071563"/>
            <a:ext cx="41783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04800" y="571500"/>
            <a:ext cx="8686800" cy="5857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b="1" u="sng" dirty="0" smtClean="0"/>
          </a:p>
          <a:p>
            <a:pPr>
              <a:buFont typeface="Wingdings 2" pitchFamily="18" charset="2"/>
              <a:buNone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Со  стеклом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Со стеклом будь осторожен –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Ведь оно разбиться может.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С  огнем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Помни правило: огонь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Ни когда один не тронь!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b="1" u="sng" dirty="0" smtClean="0">
                <a:solidFill>
                  <a:schemeClr val="accent3">
                    <a:lumMod val="50000"/>
                  </a:schemeClr>
                </a:solidFill>
              </a:rPr>
              <a:t>По  окончании  работы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Ты работу завершил?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Все на место положил?</a:t>
            </a:r>
          </a:p>
        </p:txBody>
      </p:sp>
      <p:pic>
        <p:nvPicPr>
          <p:cNvPr id="37891" name="Picture 2" descr="D:\документы Поздеевой В А\ПЕДАГОГИ\Пугина Н.В\фото\IMG_57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7688"/>
            <a:ext cx="4292600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57200"/>
            <a:ext cx="7786742" cy="61434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  с  семьей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786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В целях  повышения компетентности родителей были организованы и проведены :</a:t>
            </a:r>
            <a:endParaRPr lang="ru-RU" sz="2000" b="1" i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Семинар – практикум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«Маленький экспериментатор»</a:t>
            </a:r>
          </a:p>
          <a:p>
            <a:endParaRPr lang="ru-RU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Консультация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«Научные ответы на типичные детские вопросы»</a:t>
            </a:r>
          </a:p>
          <a:p>
            <a:endParaRPr lang="ru-RU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Разработаны индивидуальные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памятки и экспресс- листы</a:t>
            </a:r>
          </a:p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«Чего нельзя делать и что нужно делать для поддержания интереса детей к познавательному экспериментированию»</a:t>
            </a:r>
          </a:p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«Как отвечать на детские вопросы»</a:t>
            </a:r>
          </a:p>
          <a:p>
            <a:endParaRPr lang="ru-RU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Материал в родительском уголке</a:t>
            </a:r>
          </a:p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«Признаки познавательной активности»</a:t>
            </a:r>
          </a:p>
          <a:p>
            <a:endParaRPr lang="ru-RU" sz="1600" b="1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Участие родителей в пополнении оборудованием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 уголка </a:t>
            </a:r>
            <a:r>
              <a:rPr lang="ru-RU" sz="1600" b="1" u="sng" dirty="0" smtClean="0">
                <a:solidFill>
                  <a:schemeClr val="accent3">
                    <a:lumMod val="50000"/>
                  </a:schemeClr>
                </a:solidFill>
              </a:rPr>
              <a:t>экспериментирования и приобретение  книг-энциклопедий</a:t>
            </a:r>
          </a:p>
          <a:p>
            <a:endParaRPr lang="ru-RU" sz="1600" b="1" u="sng" dirty="0" smtClean="0"/>
          </a:p>
          <a:p>
            <a:endParaRPr lang="ru-RU" sz="1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686800" cy="6429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Учим   мам  делать  цветные  льдинки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документы Поздеевой В А\ПЕДАГОГИ\Пугина Н.В\фото\DSC020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4682481" cy="351186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4" name="Picture 3" descr="D:\документы Поздеевой В А\ПЕДАГОГИ\Пугина Н.В\фото\DSC020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5" y="1628800"/>
            <a:ext cx="2646295" cy="352839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691409" y="5445224"/>
            <a:ext cx="7892034" cy="10081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Алена демонстрирует маме оборудование уголка экспериментирования</a:t>
            </a:r>
          </a:p>
        </p:txBody>
      </p:sp>
    </p:spTree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57256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Помощь родителей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оборудовании уголка экспериментирования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3011" name="Picture 2" descr="D:\документы Поздеевой В А\ПЕДАГОГИ\Пугина Н.В\фото\IMG_56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 descr="D:\документы Поздеевой В А\ПЕДАГОГИ\Пугина Н.В\фото\IMG_56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D:\документы Поздеевой В А\ПЕДАГОГИ\Пугина Н.В\фото\IMG_56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D:\документы Поздеевой В А\ПЕДАГОГИ\Пугина Н.В\фото\IMG_56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286250"/>
            <a:ext cx="31432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D:\документы Поздеевой В А\ПЕДАГОГИ\Пугина Н.В\фото\IMG_56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214554"/>
            <a:ext cx="3933795" cy="2950441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doors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501062" cy="550068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«Самое  лучшее  открытие - то,  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которое   ребенок   делает   сам»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                                                                                           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Ральф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У.Эмерсон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документы Поздеевой В А\ПЕДАГОГИ\Пугина Н.В\фото\DSC02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5143513" cy="385763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501062" cy="57150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 мнению академика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Н.Н.Подъякова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деятельности экспериментирования ребёнок выступает как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«своеобразный исследователь»,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самостоятельно воздействующий различными способами на окружающие его предметы и явления с целью более полного их познания и освоения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Picture 2" descr="D:\документы Поздеевой В А\ПЕДАГОГИ\Пугина Н.В\фото\DSC019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857628"/>
            <a:ext cx="3357586" cy="2518190"/>
          </a:xfrm>
          <a:prstGeom prst="roundRect">
            <a:avLst/>
          </a:prstGeom>
          <a:noFill/>
        </p:spPr>
      </p:pic>
      <p:pic>
        <p:nvPicPr>
          <p:cNvPr id="7" name="Picture 2" descr="D:\документы Поздеевой В А\ПЕДАГОГИ\Пугина Н.В\фото\DSC020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893347"/>
            <a:ext cx="3309962" cy="2482471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07157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      метода   экспериментирования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38" y="3214688"/>
            <a:ext cx="6429375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Развитие мыслительной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75" y="5000625"/>
            <a:ext cx="6500813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наблюдательности, любознательности, инициативы,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самостоятельности.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14438" y="1571625"/>
            <a:ext cx="6286500" cy="1071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познавательного интереса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4000">
        <p14:reveal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785938"/>
            <a:ext cx="3500438" cy="1500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1. Расширять  представления о физических свойствах окружающего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4286250"/>
            <a:ext cx="3500437" cy="1643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3.Формировать опыт выполнения правил техники безопасности при проведении физических экспериментов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3" y="1785938"/>
            <a:ext cx="3357562" cy="1500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2. Развивать любознательность, инициативность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4286250" y="1143000"/>
            <a:ext cx="71438" cy="350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929188" y="1168869"/>
            <a:ext cx="2643188" cy="5000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1754161" y="1168870"/>
            <a:ext cx="2571750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низ 8"/>
          <p:cNvSpPr/>
          <p:nvPr/>
        </p:nvSpPr>
        <p:spPr>
          <a:xfrm>
            <a:off x="4929188" y="1143000"/>
            <a:ext cx="71437" cy="3500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7813" y="4357688"/>
            <a:ext cx="3357562" cy="1571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4.Развивать  эмоционально – ценностное отношение к окружающему  миру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29642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Мини - программа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опытно-экспериментальной деятельности  детей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75" y="1285875"/>
            <a:ext cx="6429375" cy="1071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b="1" dirty="0">
                <a:solidFill>
                  <a:schemeClr val="tx1"/>
                </a:solidFill>
              </a:rPr>
              <a:t>Перспективное планирование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75" y="4143375"/>
            <a:ext cx="6500813" cy="1143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3. Предметно-развивающая среда, которая включает уголок экспериментирования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75" y="2643188"/>
            <a:ext cx="6429375" cy="12858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2. Конспекты познавательных занятий с элементами экспериментирования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5572125"/>
            <a:ext cx="6500813" cy="10715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4. Картотека экспериментов на прогулке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7000">
        <p:wipe/>
      </p:transition>
    </mc:Choice>
    <mc:Fallback>
      <p:transition spd="slow" advClick="0" advTm="7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64294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Структура   детского   экспериментирования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4938" y="3857625"/>
            <a:ext cx="3429000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Не подтвердилось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1071563"/>
            <a:ext cx="2857500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Проблемная ситуация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375" y="1643063"/>
            <a:ext cx="2857500" cy="428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</a:rPr>
              <a:t>Целеполагание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(что нужно сделать)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375" y="2214563"/>
            <a:ext cx="2857500" cy="428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Выдвижение гипотез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как ,с помощью чего, что получается)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00375" y="2857500"/>
            <a:ext cx="2857500" cy="571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Проверка предположения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(отбор нужных средств, реализация в действии)</a:t>
            </a:r>
          </a:p>
        </p:txBody>
      </p:sp>
      <p:sp>
        <p:nvSpPr>
          <p:cNvPr id="20" name="Стрелка вниз 19"/>
          <p:cNvSpPr/>
          <p:nvPr/>
        </p:nvSpPr>
        <p:spPr>
          <a:xfrm rot="2375545">
            <a:off x="2500313" y="3352800"/>
            <a:ext cx="428625" cy="604838"/>
          </a:xfrm>
          <a:prstGeom prst="downArrow">
            <a:avLst>
              <a:gd name="adj1" fmla="val 50000"/>
              <a:gd name="adj2" fmla="val 45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643688" y="4214813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2" name="Стрелка вниз 21"/>
          <p:cNvSpPr/>
          <p:nvPr/>
        </p:nvSpPr>
        <p:spPr>
          <a:xfrm rot="18654505">
            <a:off x="5943601" y="3268662"/>
            <a:ext cx="419100" cy="606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43500" y="4500563"/>
            <a:ext cx="3500438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Возникновение новой гипотезы, предположений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43500" y="5143500"/>
            <a:ext cx="3500438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Реализация в действии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43500" y="5715000"/>
            <a:ext cx="3571875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Подтвердилось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143500" y="6286500"/>
            <a:ext cx="3643313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Формулирование выводов </a:t>
            </a:r>
            <a:r>
              <a:rPr lang="ru-RU" sz="1200" dirty="0">
                <a:solidFill>
                  <a:schemeClr val="tx1"/>
                </a:solidFill>
              </a:rPr>
              <a:t>(как получилось)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188" y="4572000"/>
            <a:ext cx="3214687" cy="500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Формулирование выводов (как получилось)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188" y="3929063"/>
            <a:ext cx="3143250" cy="3571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Подтвердилось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6786563" y="5500688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6715125" y="4929188"/>
            <a:ext cx="357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786563" y="6072188"/>
            <a:ext cx="357187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1714500" y="4286250"/>
            <a:ext cx="357188" cy="285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30" name="Стрелка вниз 29"/>
          <p:cNvSpPr/>
          <p:nvPr/>
        </p:nvSpPr>
        <p:spPr>
          <a:xfrm>
            <a:off x="4214813" y="2643188"/>
            <a:ext cx="35718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286250" y="2071688"/>
            <a:ext cx="357188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4214813" y="1428750"/>
            <a:ext cx="35718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9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Уголок     экспериментирования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2226" name="Picture 2" descr="D:\документы Поздеевой В А\ПЕДАГОГИ\Пугина Н.В\фото\IMG_56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7643866" cy="5733083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2000">
        <p:blinds dir="vert"/>
      </p:transition>
    </mc:Choice>
    <mc:Fallback>
      <p:transition spd="slow" advClick="0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572296" cy="7143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Приборы - помощники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42" name="Picture 2" descr="D:\документы Поздеевой В А\ПЕДАГОГИ\Пугина Н.В\фото\IMG_55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3071834" cy="2303950"/>
          </a:xfrm>
          <a:prstGeom prst="ellipse">
            <a:avLst/>
          </a:prstGeom>
          <a:noFill/>
        </p:spPr>
      </p:pic>
      <p:pic>
        <p:nvPicPr>
          <p:cNvPr id="61443" name="Picture 3" descr="D:\документы Поздеевой В А\ПЕДАГОГИ\Пугина Н.В\фото\IMG_55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458" y="1071546"/>
            <a:ext cx="3047924" cy="2286016"/>
          </a:xfrm>
          <a:prstGeom prst="ellipse">
            <a:avLst/>
          </a:prstGeom>
          <a:noFill/>
        </p:spPr>
      </p:pic>
      <p:pic>
        <p:nvPicPr>
          <p:cNvPr id="61444" name="Picture 4" descr="D:\документы Поздеевой В А\ПЕДАГОГИ\Пугина Н.В\фото\IMG_56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14818"/>
            <a:ext cx="3214710" cy="2411110"/>
          </a:xfrm>
          <a:prstGeom prst="ellipse">
            <a:avLst/>
          </a:prstGeom>
          <a:noFill/>
        </p:spPr>
      </p:pic>
      <p:pic>
        <p:nvPicPr>
          <p:cNvPr id="61445" name="Picture 5" descr="D:\документы Поздеевой В А\ПЕДАГОГИ\Пугина Н.В\фото\IMG_563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393396"/>
            <a:ext cx="2857521" cy="2143209"/>
          </a:xfrm>
          <a:prstGeom prst="ellipse">
            <a:avLst/>
          </a:prstGeom>
          <a:noFill/>
        </p:spPr>
      </p:pic>
      <p:pic>
        <p:nvPicPr>
          <p:cNvPr id="61446" name="Picture 6" descr="D:\документы Поздеевой В А\ПЕДАГОГИ\Пугина Н.В\фото\IMG_56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995" y="2304376"/>
            <a:ext cx="3999707" cy="2999876"/>
          </a:xfrm>
          <a:prstGeom prst="ellipse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</TotalTime>
  <Words>458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Конкурс презентации: «Наша дошкольная жизнь» Номинация: «Юные исследователи»  Тема: «Формирование познавательной активности в процессе экспериментирования у детей дошкольного возраста»  Автор: Пугина Наталья Валентиновна воспитатель высшая квалификационная категория                                                 Шадринск 2013</vt:lpstr>
      <vt:lpstr>Презентация PowerPoint</vt:lpstr>
      <vt:lpstr>Презентация PowerPoint</vt:lpstr>
      <vt:lpstr>АКТУАЛЬНОСТЬ      метода   экспериментирования </vt:lpstr>
      <vt:lpstr>задачи</vt:lpstr>
      <vt:lpstr>Мини - программа   опытно-экспериментальной деятельности  детей </vt:lpstr>
      <vt:lpstr>Структура   детского   экспериментирования</vt:lpstr>
      <vt:lpstr>Уголок     экспериментирования</vt:lpstr>
      <vt:lpstr>Приборы - помощники</vt:lpstr>
      <vt:lpstr>Сосуды</vt:lpstr>
      <vt:lpstr>Природный   материал</vt:lpstr>
      <vt:lpstr>Утилизированный  материал</vt:lpstr>
      <vt:lpstr>Технические   материалы  и  осветительные  приборы</vt:lpstr>
      <vt:lpstr>Дополнительное   оборудование</vt:lpstr>
      <vt:lpstr>Работа в уголке экспериментирования организуется  по двум направлениям</vt:lpstr>
      <vt:lpstr>Работа  с  подгруппой  детей</vt:lpstr>
      <vt:lpstr>Индивидуальное   экспериментирование</vt:lpstr>
      <vt:lpstr>Зачем бабочке цветная окраска?</vt:lpstr>
      <vt:lpstr>Где   спрятался  сок?</vt:lpstr>
      <vt:lpstr>  правила  техники  безопасности  при  проведении  экспериментов </vt:lpstr>
      <vt:lpstr>Презентация PowerPoint</vt:lpstr>
      <vt:lpstr>Взаимодействие  с  семьей</vt:lpstr>
      <vt:lpstr>Учим   мам  делать  цветные  льдинки</vt:lpstr>
      <vt:lpstr>Помощь родителей  в оборудовании уголка экспериментирования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образование  Работников ДОУ Как одно из условий Повышения Качества образовательного процесса</dc:title>
  <dc:creator>www.PHILka.RU</dc:creator>
  <cp:lastModifiedBy>Денис</cp:lastModifiedBy>
  <cp:revision>240</cp:revision>
  <dcterms:created xsi:type="dcterms:W3CDTF">2010-03-26T07:19:05Z</dcterms:created>
  <dcterms:modified xsi:type="dcterms:W3CDTF">2013-11-19T12:16:45Z</dcterms:modified>
</cp:coreProperties>
</file>