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8" r:id="rId2"/>
    <p:sldId id="267" r:id="rId3"/>
    <p:sldId id="260" r:id="rId4"/>
    <p:sldId id="288" r:id="rId5"/>
    <p:sldId id="261" r:id="rId6"/>
    <p:sldId id="262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9" r:id="rId18"/>
    <p:sldId id="281" r:id="rId19"/>
    <p:sldId id="282" r:id="rId20"/>
    <p:sldId id="283" r:id="rId21"/>
    <p:sldId id="285" r:id="rId22"/>
    <p:sldId id="291" r:id="rId23"/>
    <p:sldId id="29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CC00"/>
    <a:srgbClr val="0000FF"/>
    <a:srgbClr val="000099"/>
    <a:srgbClr val="FF0000"/>
    <a:srgbClr val="008000"/>
    <a:srgbClr val="0066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0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51854E-3B06-4CBF-89A7-16C015ED3DD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0E4348-0C99-417A-A570-7F69E665A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9498-B83B-4675-893D-AED0B04D18EE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E915-5D32-48CE-B633-9EE4D5FD7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99DA-AFFE-4619-B6C9-7D90E57C2065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5DC1-4977-478B-B33F-23E482D0B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8E89-18D8-4A76-B0E5-79486294416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5A4E-475D-4499-A6C0-7983C756E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2F87-0756-4499-BC2D-79A9E45C3E4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1411-9900-4E54-A273-13B4A1264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E408-6813-45B8-9529-E707B6EA6EE7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DB76-258E-4468-8FEF-764E9E1E4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6EB5-7FA2-41DB-9D37-9C8956597CFE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EE37-EBFD-460F-A3EF-AC1E821D1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2E3B-7B01-40B8-B6D4-45FA0D85BC35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B208-F137-4400-A779-A7377CA28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E8E9-F45B-4FBC-8E13-7AA3FC2709F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BEB3-5399-4499-AB2A-EB9C60FA5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F599-0E2A-4ADC-8D30-7EFD42DD799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CFF58-2D9A-4DFD-B667-A79FE653C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C814-7FF9-4139-B68F-070D0B78F11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E759-28BC-4F2D-A328-CE89CFBDE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52E1-2D26-4453-9199-20BAB75EDDE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1ECF-29B8-49B7-A1D7-7778D7E3F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FAC92-DA9F-4EE6-B925-840DF51DCEBB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12664-CE0D-4B13-815E-C78B13DA7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а рабочая\Кузьмина  Л.А.Новая папка (3)\фото Кузьмина ЛА\Моментальный снимок 15 (27.02.2012 20-4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572032" cy="32901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214313" y="142875"/>
            <a:ext cx="8643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МКДОУ «Введенский детский сад общеразвивающего вида №3»</a:t>
            </a: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428625" y="5286375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Кузьмина Людмила Александровна, Герасимова Татьяна Вольдемаровна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воспитатели первой квалификационной категории.</a:t>
            </a:r>
          </a:p>
        </p:txBody>
      </p:sp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4929188" y="2571750"/>
            <a:ext cx="4000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Тема: «Современные здоровьесберегающие технологии, используемые в детском саду»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571500" y="714375"/>
            <a:ext cx="825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презентаций  «Наша дошкольная жизнь»</a:t>
            </a:r>
            <a:endParaRPr lang="ru-RU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2571750" y="1357313"/>
            <a:ext cx="551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 «Растём здоровыми»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403648" y="188640"/>
            <a:ext cx="6552728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3348038" y="188913"/>
            <a:ext cx="2736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814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</a:rPr>
              <a:t>используем спокойную классическую музыку, звуки природы</a:t>
            </a:r>
            <a:endParaRPr lang="ru-RU" i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88" y="1700213"/>
            <a:ext cx="496887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-60" dirty="0">
                <a:solidFill>
                  <a:srgbClr val="000099"/>
                </a:solidFill>
                <a:latin typeface="Arial" charset="0"/>
                <a:cs typeface="Arial" charset="0"/>
              </a:rPr>
              <a:t>Тише, тише, тишина !   Разговаривать</a:t>
            </a:r>
            <a:r>
              <a:rPr lang="en-US" b="1" spc="-6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b="1" spc="-60" dirty="0">
                <a:solidFill>
                  <a:srgbClr val="000099"/>
                </a:solidFill>
                <a:latin typeface="Arial" charset="0"/>
                <a:cs typeface="Arial" charset="0"/>
              </a:rPr>
              <a:t>нельзя ! </a:t>
            </a:r>
            <a:br>
              <a:rPr lang="ru-RU" b="1" spc="-60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ru-RU" b="1" spc="-120" dirty="0">
                <a:solidFill>
                  <a:srgbClr val="000099"/>
                </a:solidFill>
                <a:latin typeface="Arial" charset="0"/>
                <a:cs typeface="Arial" charset="0"/>
              </a:rPr>
              <a:t>Мы устали – надо спать, ляжем  тихо  на  кровать,</a:t>
            </a:r>
          </a:p>
          <a:p>
            <a:pPr algn="ctr">
              <a:defRPr/>
            </a:pPr>
            <a:r>
              <a:rPr lang="ru-RU" b="1" spc="-120" dirty="0">
                <a:solidFill>
                  <a:srgbClr val="000099"/>
                </a:solidFill>
                <a:latin typeface="Arial" charset="0"/>
                <a:cs typeface="Arial" charset="0"/>
              </a:rPr>
              <a:t>и тихонько  будем  спать.</a:t>
            </a:r>
          </a:p>
        </p:txBody>
      </p:sp>
      <p:sp>
        <p:nvSpPr>
          <p:cNvPr id="11273" name="Rectangle 1"/>
          <p:cNvSpPr>
            <a:spLocks noChangeArrowheads="1"/>
          </p:cNvSpPr>
          <p:nvPr/>
        </p:nvSpPr>
        <p:spPr bwMode="auto">
          <a:xfrm>
            <a:off x="4786314" y="4429132"/>
            <a:ext cx="407193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Будто мы лежим на траве…                                         На зелёной  мягкой травке…</a:t>
            </a: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Греет солнышко сейчас,                                                        руки тёплые у нас.</a:t>
            </a: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Жарче солнышко пригрело                                                     – и ногам тепло, и телу.</a:t>
            </a:r>
            <a:endParaRPr lang="ru-RU" b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</a:rPr>
              <a:t>Дышится легко, вольно, глубоко </a:t>
            </a:r>
          </a:p>
        </p:txBody>
      </p:sp>
      <p:pic>
        <p:nvPicPr>
          <p:cNvPr id="10" name="Рисунок 9" descr="C:\Users\женя\Desktop\Новая папка\P1010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571900" cy="3041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C:\Users\женя\Desktop\Новая папка\P10106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14488"/>
            <a:ext cx="3000396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15616" y="188640"/>
            <a:ext cx="6984776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2124075" y="260350"/>
            <a:ext cx="5040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143108" y="4143380"/>
            <a:ext cx="535785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i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Разотру ладошки сильно,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Каждый пальчик покручу.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Поздороваюсь со всеми,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Никого не обойду.</a:t>
            </a:r>
            <a:r>
              <a:rPr lang="ru-RU" sz="2000" i="1" dirty="0">
                <a:solidFill>
                  <a:srgbClr val="002060"/>
                </a:solidFill>
              </a:rPr>
              <a:t/>
            </a:r>
            <a:br>
              <a:rPr lang="ru-RU" sz="2000" i="1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женя\Desktop\Новая папка\P101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350046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женя\Desktop\Новая папка\P101062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285875"/>
            <a:ext cx="342900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15616" y="188640"/>
            <a:ext cx="684076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411413" y="260350"/>
            <a:ext cx="4681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357188" y="2214563"/>
            <a:ext cx="30241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ежедневно по 3-5 мин. в любое свободное время; в зависимости от интенсивности зрительной нагрузки</a:t>
            </a:r>
          </a:p>
        </p:txBody>
      </p:sp>
      <p:pic>
        <p:nvPicPr>
          <p:cNvPr id="13320" name="Рисунок 8" descr="C:\Users\женя\Desktop\Новая папка\P1010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643063"/>
            <a:ext cx="47863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87624" y="260648"/>
            <a:ext cx="720080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1476375" y="333375"/>
            <a:ext cx="65516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C0099"/>
                </a:solidFill>
                <a:latin typeface="Franklin Gothic Medium Cond"/>
              </a:rPr>
              <a:t>      </a:t>
            </a:r>
            <a:r>
              <a:rPr lang="ru-RU" sz="36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400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179388" y="5084763"/>
            <a:ext cx="43211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Активизируется кислородный обмен во всех тканях организма, что способствует нормализации и оптимизации его работы в целом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679950" y="1773238"/>
            <a:ext cx="4356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0099"/>
                </a:solidFill>
              </a:rPr>
              <a:t>проводится в различных формах физкультурно-оздоровительной работы.</a:t>
            </a:r>
          </a:p>
        </p:txBody>
      </p:sp>
      <p:pic>
        <p:nvPicPr>
          <p:cNvPr id="9" name="Рисунок 8" descr="C:\Users\женя\Desktop\Новая папка\P10106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92909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женя\Desktop\Новая папка\P10106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00372"/>
            <a:ext cx="364333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14480" y="188640"/>
            <a:ext cx="6601936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684213" y="333375"/>
            <a:ext cx="7848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C0099"/>
                </a:solidFill>
                <a:latin typeface="Franklin Gothic Medium Cond"/>
              </a:rPr>
              <a:t>              </a:t>
            </a:r>
            <a:r>
              <a:rPr lang="ru-RU" sz="40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Гимнастика бодрящая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8992" y="1714488"/>
            <a:ext cx="250032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spc="-100" dirty="0">
                <a:solidFill>
                  <a:srgbClr val="000099"/>
                </a:solidFill>
                <a:latin typeface="Arial" charset="0"/>
                <a:cs typeface="Arial" charset="0"/>
              </a:rPr>
              <a:t>проводим после дневного сна, форма проведения различна: упражнения </a:t>
            </a:r>
          </a:p>
          <a:p>
            <a:pPr algn="ctr">
              <a:defRPr/>
            </a:pPr>
            <a:r>
              <a:rPr lang="ru-RU" sz="2000" b="1" i="1" spc="-100" dirty="0">
                <a:solidFill>
                  <a:srgbClr val="000099"/>
                </a:solidFill>
                <a:latin typeface="Arial" charset="0"/>
                <a:cs typeface="Arial" charset="0"/>
              </a:rPr>
              <a:t> на кроватках, обширное умывание,</a:t>
            </a:r>
          </a:p>
          <a:p>
            <a:pPr algn="ctr">
              <a:defRPr/>
            </a:pPr>
            <a:r>
              <a:rPr lang="ru-RU" sz="2000" b="1" i="1" spc="-100" dirty="0">
                <a:solidFill>
                  <a:srgbClr val="000099"/>
                </a:solidFill>
                <a:latin typeface="Arial" charset="0"/>
                <a:cs typeface="Arial" charset="0"/>
              </a:rPr>
              <a:t>ходьба по коврикам «здоровья» </a:t>
            </a:r>
          </a:p>
        </p:txBody>
      </p:sp>
      <p:pic>
        <p:nvPicPr>
          <p:cNvPr id="15368" name="Рисунок 10" descr="C:\Users\женя\Desktop\Новая папка\P1010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0"/>
            <a:ext cx="3044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2" descr="C:\Users\женя\Desktop\Новая папка\P10106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297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3" descr="C:\Users\женя\Desktop\Новая папка\P10106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3890" y="1571612"/>
            <a:ext cx="295168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14" descr="C:\Users\женя\Desktop\Новая папка\P10106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214813"/>
            <a:ext cx="32861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476672"/>
            <a:ext cx="8280920" cy="10081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84296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8000"/>
                </a:solidFill>
                <a:latin typeface="Franklin Gothic Medium Cond"/>
              </a:rPr>
              <a:t>    </a:t>
            </a:r>
          </a:p>
          <a:p>
            <a:pPr algn="ctr"/>
            <a:r>
              <a:rPr lang="ru-RU" sz="3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</a:t>
            </a:r>
          </a:p>
        </p:txBody>
      </p:sp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323850" y="2205038"/>
            <a:ext cx="83518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Утренняя </a:t>
            </a:r>
            <a:r>
              <a:rPr lang="ru-RU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гимнастика, физкультурные </a:t>
            </a:r>
            <a:r>
              <a:rPr lang="ru-RU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Активный отдых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214414" y="285728"/>
            <a:ext cx="7416824" cy="1143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500034" y="404812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Утренняя гимнастика, физкультурные</a:t>
            </a:r>
          </a:p>
          <a:p>
            <a:pPr algn="ctr"/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sz="40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85720" y="1500174"/>
            <a:ext cx="46783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0099"/>
                </a:solidFill>
              </a:rPr>
              <a:t>Точно знаем: по утрам</a:t>
            </a:r>
          </a:p>
          <a:p>
            <a:pPr algn="ctr"/>
            <a:r>
              <a:rPr lang="ru-RU" sz="2000" b="1" i="1" dirty="0">
                <a:solidFill>
                  <a:srgbClr val="000099"/>
                </a:solidFill>
              </a:rPr>
              <a:t>Взрослым всем и малышам</a:t>
            </a:r>
          </a:p>
          <a:p>
            <a:pPr algn="ctr"/>
            <a:r>
              <a:rPr lang="ru-RU" sz="2000" b="1" i="1" dirty="0">
                <a:solidFill>
                  <a:srgbClr val="000099"/>
                </a:solidFill>
              </a:rPr>
              <a:t>Чтоб стать сильным и здоровым,</a:t>
            </a:r>
          </a:p>
          <a:p>
            <a:pPr algn="ctr"/>
            <a:r>
              <a:rPr lang="ru-RU" sz="2000" b="1" i="1" dirty="0">
                <a:solidFill>
                  <a:srgbClr val="000099"/>
                </a:solidFill>
              </a:rPr>
              <a:t>Не болеть и быть весёлым,</a:t>
            </a:r>
          </a:p>
          <a:p>
            <a:pPr algn="ctr"/>
            <a:r>
              <a:rPr lang="ru-RU" sz="2000" b="1" i="1" dirty="0">
                <a:solidFill>
                  <a:srgbClr val="000099"/>
                </a:solidFill>
              </a:rPr>
              <a:t>Надо быстро просыпаться и зарядкой заниматься.</a:t>
            </a:r>
          </a:p>
        </p:txBody>
      </p:sp>
      <p:pic>
        <p:nvPicPr>
          <p:cNvPr id="11" name="Рисунок 10" descr="C:\Users\женя\Desktop\Новая папка (2)\P10106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300039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C:\Users\женя\Desktop\Новая папка (2)\P10106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328614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6248" y="5143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Физкультурные занятия проводятся в соответствии</a:t>
            </a:r>
            <a:r>
              <a:rPr lang="en-US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</a:rPr>
              <a:t>с  программой, по которой работает ДОУ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971600" y="260648"/>
            <a:ext cx="7128792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979613" y="333375"/>
            <a:ext cx="53292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CC0099"/>
                </a:solidFill>
                <a:latin typeface="Franklin Gothic Medium Cond"/>
              </a:rPr>
              <a:t>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/>
              </a:rPr>
              <a:t>Самомассаж</a:t>
            </a:r>
            <a:endParaRPr lang="ru-RU" sz="4000" dirty="0">
              <a:solidFill>
                <a:srgbClr val="CC0099"/>
              </a:solidFill>
              <a:latin typeface="Franklin Gothic Medium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88" y="1412875"/>
            <a:ext cx="489267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Самомассаж</a:t>
            </a:r>
            <a:r>
              <a:rPr lang="ru-RU" sz="2000" b="1" dirty="0">
                <a:solidFill>
                  <a:srgbClr val="000099"/>
                </a:solidFill>
              </a:rPr>
              <a:t> проводим  в игровой форме, в виде пятиминутного занятия   </a:t>
            </a:r>
            <a:r>
              <a:rPr lang="ru-RU" sz="2000" b="1" dirty="0" smtClean="0">
                <a:solidFill>
                  <a:srgbClr val="000099"/>
                </a:solidFill>
              </a:rPr>
              <a:t>или </a:t>
            </a:r>
            <a:r>
              <a:rPr lang="ru-RU" sz="2000" b="1" dirty="0">
                <a:solidFill>
                  <a:srgbClr val="000099"/>
                </a:solidFill>
              </a:rPr>
              <a:t>в виде динамической паузы  на занятиях.  </a:t>
            </a:r>
            <a:r>
              <a:rPr lang="ru-RU" sz="2000" b="1" i="1" dirty="0">
                <a:solidFill>
                  <a:srgbClr val="000099"/>
                </a:solidFill>
              </a:rPr>
              <a:t>        </a:t>
            </a:r>
          </a:p>
          <a:p>
            <a:pPr>
              <a:defRPr/>
            </a:pPr>
            <a:r>
              <a:rPr lang="ru-RU" sz="2000" dirty="0">
                <a:solidFill>
                  <a:srgbClr val="000099"/>
                </a:solidFill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000099"/>
                </a:solidFill>
                <a:latin typeface="+mj-lt"/>
                <a:cs typeface="Arial" charset="0"/>
              </a:rPr>
              <a:t> </a:t>
            </a:r>
          </a:p>
          <a:p>
            <a:pPr>
              <a:defRPr/>
            </a:pPr>
            <a:endParaRPr lang="ru-RU" sz="20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pic>
        <p:nvPicPr>
          <p:cNvPr id="19464" name="Рисунок 9" descr="C:\Users\женя\Desktop\Новая папка\P1010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285875"/>
            <a:ext cx="31146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10" descr="C:\Users\женя\Desktop\Новая папка\P10106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3929063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11" descr="C:\Users\женя\Desktop\Новая папка\P10106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071813"/>
            <a:ext cx="28749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12" descr="C:\Users\женя\Desktop\Новая папка\P10106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143375"/>
            <a:ext cx="2786063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43608" y="260648"/>
            <a:ext cx="7056784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1476375" y="260350"/>
            <a:ext cx="6335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C0099"/>
                </a:solidFill>
                <a:latin typeface="Franklin Gothic Medium Cond"/>
              </a:rPr>
              <a:t>           </a:t>
            </a:r>
            <a:r>
              <a:rPr lang="ru-RU" sz="40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Активный отдых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" y="1196975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   </a:t>
            </a:r>
            <a:r>
              <a:rPr lang="ru-RU" sz="2000" b="1" i="1" dirty="0">
                <a:solidFill>
                  <a:srgbClr val="000099"/>
                </a:solidFill>
              </a:rPr>
              <a:t>физкультурные праздники, досуги, развлечения, дни здоровья</a:t>
            </a:r>
          </a:p>
        </p:txBody>
      </p:sp>
      <p:pic>
        <p:nvPicPr>
          <p:cNvPr id="10" name="Рисунок 9" descr="D:\мамина рабочая\Кузьмина  Л.А.Новая папка (3)\фото Кузьмина ЛА\Моментальный снимок 26 (27.02.2012 20-54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328614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D:\мамина рабочая\Кузьмина  Л.А.Новая папка (3)\фото для фильма\фото для фильма\P10009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643050"/>
            <a:ext cx="3500462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женя\Desktop\Новая папка\P10106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3143272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1" name="Прямоугольник 14"/>
          <p:cNvSpPr>
            <a:spLocks noChangeArrowheads="1"/>
          </p:cNvSpPr>
          <p:nvPr/>
        </p:nvSpPr>
        <p:spPr bwMode="auto">
          <a:xfrm>
            <a:off x="3857625" y="5072063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99"/>
                </a:solidFill>
              </a:rPr>
              <a:t>Спортивное оборудование позволяет                                                                обеспечить максимальную двигательную                        активность  детей на прогулке</a:t>
            </a:r>
            <a:endParaRPr lang="ru-RU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99592" y="332656"/>
            <a:ext cx="7344816" cy="129614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1116013" y="549275"/>
            <a:ext cx="691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008000"/>
                </a:solidFill>
                <a:latin typeface="Franklin Gothic Medium Cond"/>
              </a:rPr>
              <a:t>    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Коррекционные </a:t>
            </a:r>
            <a:r>
              <a:rPr lang="ru-RU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250825" y="2276475"/>
            <a:ext cx="84248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>
                <a:solidFill>
                  <a:srgbClr val="CC0099"/>
                </a:solidFill>
                <a:latin typeface="Franklin Gothic Medium Cond"/>
              </a:rPr>
              <a:t>    Технология музыкального  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CC0099"/>
                </a:solidFill>
                <a:latin typeface="Franklin Gothic Medium Cond"/>
              </a:rPr>
              <a:t>      </a:t>
            </a:r>
            <a:r>
              <a:rPr lang="ru-RU" sz="4000" dirty="0" smtClean="0">
                <a:solidFill>
                  <a:srgbClr val="CC0099"/>
                </a:solidFill>
                <a:latin typeface="Franklin Gothic Medium Cond"/>
              </a:rPr>
              <a:t>воздействия,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/>
              </a:rPr>
              <a:t>сказкотерапия</a:t>
            </a:r>
            <a:endParaRPr lang="ru-RU" sz="4000" dirty="0">
              <a:solidFill>
                <a:srgbClr val="CC0099"/>
              </a:solidFill>
              <a:latin typeface="Franklin Gothic Medium Cond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>
                <a:solidFill>
                  <a:srgbClr val="CC0099"/>
                </a:solidFill>
                <a:latin typeface="Franklin Gothic Medium Cond"/>
              </a:rPr>
              <a:t>    Артикуляционная гимнастика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750" y="3644900"/>
            <a:ext cx="129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spc="-190" dirty="0">
                <a:solidFill>
                  <a:srgbClr val="FF0000"/>
                </a:solidFill>
                <a:latin typeface="Franklin Gothic Medium Cond" pitchFamily="34" charset="0"/>
                <a:cs typeface="Arial" charset="0"/>
              </a:rPr>
              <a:t>,,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71472" y="214290"/>
            <a:ext cx="828092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357158" y="0"/>
            <a:ext cx="75724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музыкального 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воздействия,   </a:t>
            </a:r>
            <a:r>
              <a:rPr lang="ru-RU" sz="28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929058" y="1500174"/>
            <a:ext cx="45005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используем </a:t>
            </a:r>
            <a:r>
              <a:rPr lang="ru-RU" b="1" i="1" dirty="0">
                <a:solidFill>
                  <a:srgbClr val="002060"/>
                </a:solidFill>
              </a:rPr>
              <a:t>в качестве вспомогательного средства, как часть других технологий, для снятия напряжения, повышения эмоционального настроя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2536" name="Рисунок 9" descr="C:\Users\женя\Desktop\Новая папка\P1010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2924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амина рабочая\Кузьмина  Л.А.Новая папка (3)\фото для фильма\P10206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2857520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3071802" y="4000504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используем для психотерапевтической и развивающей работы. Сказку может рассказывать взрослый, либо это может быть групповое рассказывание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3" name="Рисунок 12" descr="D:\мамина рабочая\Кузьмина  Л.А.Новая папка (3)\фото Кузьмина ЛА\Моментальный снимок 7 (27.02.2012 20-45)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256"/>
            <a:ext cx="2786082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11560" y="260648"/>
            <a:ext cx="7920880" cy="10801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1042988" y="404813"/>
            <a:ext cx="7129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C0099"/>
                </a:solidFill>
                <a:latin typeface="Franklin Gothic Medium Cond"/>
              </a:rPr>
              <a:t>     </a:t>
            </a:r>
            <a:r>
              <a:rPr lang="ru-RU" sz="36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400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338" y="1412875"/>
            <a:ext cx="4284662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spc="-100" dirty="0">
                <a:solidFill>
                  <a:srgbClr val="000099"/>
                </a:solidFill>
                <a:latin typeface="Arial" charset="0"/>
                <a:cs typeface="Arial" charset="0"/>
              </a:rPr>
              <a:t>упражнения для тренировки органов   </a:t>
            </a:r>
            <a:r>
              <a:rPr lang="ru-RU" sz="2000" b="1" i="1" spc="-1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артикуляции </a:t>
            </a:r>
            <a:r>
              <a:rPr lang="ru-RU" sz="2000" b="1" i="1" spc="-100" dirty="0">
                <a:solidFill>
                  <a:srgbClr val="000099"/>
                </a:solidFill>
                <a:latin typeface="Arial" charset="0"/>
                <a:cs typeface="Arial" charset="0"/>
              </a:rPr>
              <a:t>(губ, языка,  </a:t>
            </a:r>
            <a:r>
              <a:rPr lang="ru-RU" sz="2000" b="1" i="1" spc="-1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i="1" spc="-100" dirty="0">
                <a:solidFill>
                  <a:srgbClr val="000099"/>
                </a:solidFill>
                <a:latin typeface="Arial" charset="0"/>
                <a:cs typeface="Arial" charset="0"/>
              </a:rPr>
              <a:t>нижней челюсти), необходимые для правильного звукопроизношения</a:t>
            </a:r>
            <a:r>
              <a:rPr lang="ru-RU" sz="200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9" name="Рисунок 8" descr="C:\Users\женя\Desktop\Новая папка\P10106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00250"/>
            <a:ext cx="357187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женя\Desktop\Новая папка\P101065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50"/>
            <a:ext cx="3786187" cy="28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фон для презент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971600" y="332656"/>
            <a:ext cx="7344816" cy="10081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1042988" y="404813"/>
            <a:ext cx="73453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008000"/>
                </a:solidFill>
                <a:latin typeface="Franklin Gothic Medium Cond"/>
              </a:rPr>
              <a:t>         </a:t>
            </a:r>
            <a:r>
              <a:rPr lang="ru-RU" sz="4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95288" y="1700213"/>
            <a:ext cx="8391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 err="1">
                <a:solidFill>
                  <a:srgbClr val="000099"/>
                </a:solidFill>
              </a:rPr>
              <a:t>Валеологическое</a:t>
            </a:r>
            <a:r>
              <a:rPr lang="ru-RU" sz="2400" i="1" dirty="0">
                <a:solidFill>
                  <a:srgbClr val="000099"/>
                </a:solidFill>
              </a:rPr>
              <a:t> просвещение родителей, совместные спортивные досуги</a:t>
            </a:r>
            <a:r>
              <a:rPr lang="ru-RU" sz="2400" dirty="0"/>
              <a:t> </a:t>
            </a:r>
          </a:p>
        </p:txBody>
      </p:sp>
      <p:pic>
        <p:nvPicPr>
          <p:cNvPr id="8" name="Рисунок 7" descr="D:\мамина рабочая\Кузьмина  Л.А.Новая папка (3)\фото Кузьмина ЛА\Моментальный снимок 18 (27.02.2012 20-5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428868"/>
            <a:ext cx="2928958" cy="2084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:\мамина рабочая\Кузьмина  Л.А.Новая папка (3)\фото Кузьмина ЛА\Моментальный снимок 17 (27.02.2012 20-50)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3276600" cy="24646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C:\Users\женя\Desktop\Новая папка\P10106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357694"/>
            <a:ext cx="271464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476375" y="260350"/>
            <a:ext cx="6335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C0099"/>
                </a:solidFill>
                <a:latin typeface="Franklin Gothic Medium Cond"/>
              </a:rPr>
              <a:t>          </a:t>
            </a: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179388" y="1196975"/>
            <a:ext cx="540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000099"/>
                </a:solidFill>
              </a:rPr>
              <a:t> </a:t>
            </a:r>
            <a:endParaRPr lang="ru-RU" sz="2000" i="1">
              <a:solidFill>
                <a:srgbClr val="000099"/>
              </a:solidFill>
            </a:endParaRP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500063" y="500063"/>
            <a:ext cx="8215312" cy="12001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Итогом работы по использованию здоровьесберегающих технологий  является  снижение уровня заболеваемости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воспитанников за последние 3 года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2500313" y="1928813"/>
            <a:ext cx="4786312" cy="3143250"/>
            <a:chOff x="1065" y="1110"/>
            <a:chExt cx="2535" cy="2250"/>
          </a:xfrm>
        </p:grpSpPr>
        <p:sp>
          <p:nvSpPr>
            <p:cNvPr id="26634" name="Rectangle 7"/>
            <p:cNvSpPr>
              <a:spLocks noChangeArrowheads="1"/>
            </p:cNvSpPr>
            <p:nvPr/>
          </p:nvSpPr>
          <p:spPr bwMode="auto">
            <a:xfrm>
              <a:off x="1065" y="1110"/>
              <a:ext cx="465" cy="22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/>
                <a:t>26%</a:t>
              </a:r>
            </a:p>
          </p:txBody>
        </p:sp>
        <p:sp>
          <p:nvSpPr>
            <p:cNvPr id="26635" name="Rectangle 8"/>
            <p:cNvSpPr>
              <a:spLocks noChangeArrowheads="1"/>
            </p:cNvSpPr>
            <p:nvPr/>
          </p:nvSpPr>
          <p:spPr bwMode="auto">
            <a:xfrm>
              <a:off x="2125" y="1826"/>
              <a:ext cx="465" cy="148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/>
                <a:t>21%</a:t>
              </a:r>
            </a:p>
          </p:txBody>
        </p:sp>
        <p:sp>
          <p:nvSpPr>
            <p:cNvPr id="26636" name="Rectangle 9"/>
            <p:cNvSpPr>
              <a:spLocks noChangeArrowheads="1"/>
            </p:cNvSpPr>
            <p:nvPr/>
          </p:nvSpPr>
          <p:spPr bwMode="auto">
            <a:xfrm>
              <a:off x="3185" y="2337"/>
              <a:ext cx="415" cy="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/>
                <a:t>16%</a:t>
              </a:r>
            </a:p>
          </p:txBody>
        </p:sp>
      </p:grp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4572000" y="5429250"/>
            <a:ext cx="85725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2012г.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2571750" y="5429250"/>
            <a:ext cx="85725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2011г.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6572250" y="5357813"/>
            <a:ext cx="85725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2013г.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260648"/>
            <a:ext cx="8352928" cy="136683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28728" y="2571744"/>
            <a:ext cx="6286544" cy="179863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5" y="1714500"/>
            <a:ext cx="484188" cy="4333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520" y="5445125"/>
            <a:ext cx="2736155" cy="1189038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131840" y="5445125"/>
            <a:ext cx="2880022" cy="1152525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156175" y="5445125"/>
            <a:ext cx="2736305" cy="1152525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5" name="TextBox 12"/>
          <p:cNvSpPr txBox="1">
            <a:spLocks noChangeArrowheads="1"/>
          </p:cNvSpPr>
          <p:nvPr/>
        </p:nvSpPr>
        <p:spPr bwMode="auto">
          <a:xfrm>
            <a:off x="179388" y="5732463"/>
            <a:ext cx="287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CC0099"/>
                </a:solidFill>
                <a:latin typeface="Franklin Gothic Medium Cond"/>
              </a:rPr>
              <a:t>ребенка и педагога</a:t>
            </a:r>
          </a:p>
        </p:txBody>
      </p:sp>
      <p:sp>
        <p:nvSpPr>
          <p:cNvPr id="4116" name="TextBox 13"/>
          <p:cNvSpPr txBox="1">
            <a:spLocks noChangeArrowheads="1"/>
          </p:cNvSpPr>
          <p:nvPr/>
        </p:nvSpPr>
        <p:spPr bwMode="auto">
          <a:xfrm>
            <a:off x="3000375" y="5643563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Franklin Gothic Medium Cond"/>
              </a:rPr>
              <a:t>   </a:t>
            </a:r>
            <a:r>
              <a:rPr lang="ru-RU" sz="2000">
                <a:solidFill>
                  <a:srgbClr val="CC0099"/>
                </a:solidFill>
                <a:latin typeface="Franklin Gothic Medium Cond"/>
              </a:rPr>
              <a:t>ребенка и родителей</a:t>
            </a:r>
          </a:p>
        </p:txBody>
      </p:sp>
      <p:sp>
        <p:nvSpPr>
          <p:cNvPr id="4117" name="TextBox 14"/>
          <p:cNvSpPr txBox="1">
            <a:spLocks noChangeArrowheads="1"/>
          </p:cNvSpPr>
          <p:nvPr/>
        </p:nvSpPr>
        <p:spPr bwMode="auto">
          <a:xfrm>
            <a:off x="6084888" y="5732463"/>
            <a:ext cx="287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Franklin Gothic Medium Cond"/>
              </a:rPr>
              <a:t>  </a:t>
            </a:r>
            <a:r>
              <a:rPr lang="ru-RU" sz="2000">
                <a:solidFill>
                  <a:srgbClr val="CC0099"/>
                </a:solidFill>
                <a:latin typeface="Franklin Gothic Medium Cond"/>
              </a:rPr>
              <a:t>ребенка и доктора</a:t>
            </a:r>
          </a:p>
        </p:txBody>
      </p:sp>
      <p:sp>
        <p:nvSpPr>
          <p:cNvPr id="18" name="Стрелка влево 17"/>
          <p:cNvSpPr/>
          <p:nvPr/>
        </p:nvSpPr>
        <p:spPr>
          <a:xfrm rot="18247776">
            <a:off x="2035969" y="4479132"/>
            <a:ext cx="744537" cy="3365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286250" y="4572000"/>
            <a:ext cx="287338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987514">
            <a:off x="6314281" y="4564857"/>
            <a:ext cx="720725" cy="28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21" name="TextBox 22"/>
          <p:cNvSpPr txBox="1">
            <a:spLocks noChangeArrowheads="1"/>
          </p:cNvSpPr>
          <p:nvPr/>
        </p:nvSpPr>
        <p:spPr bwMode="auto">
          <a:xfrm>
            <a:off x="1357313" y="2357438"/>
            <a:ext cx="650083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C0099"/>
                </a:solidFill>
                <a:latin typeface="Franklin Gothic Medium Cond"/>
              </a:rPr>
              <a:t> </a:t>
            </a:r>
            <a:r>
              <a:rPr lang="ru-RU" sz="2400" dirty="0">
                <a:solidFill>
                  <a:srgbClr val="CC0099"/>
                </a:solidFill>
                <a:latin typeface="Franklin Gothic Medium Cond"/>
              </a:rPr>
              <a:t>целостная система </a:t>
            </a:r>
            <a:r>
              <a:rPr lang="ru-RU" sz="2400" dirty="0" err="1">
                <a:solidFill>
                  <a:srgbClr val="CC0099"/>
                </a:solidFill>
                <a:latin typeface="Franklin Gothic Medium Cond"/>
              </a:rPr>
              <a:t>воспитательно</a:t>
            </a:r>
            <a:r>
              <a:rPr lang="ru-RU" sz="2400" dirty="0">
                <a:solidFill>
                  <a:srgbClr val="CC0099"/>
                </a:solidFill>
                <a:latin typeface="Franklin Gothic Medium Cond"/>
              </a:rPr>
              <a:t>-</a:t>
            </a:r>
          </a:p>
          <a:p>
            <a:pPr algn="ctr"/>
            <a:r>
              <a:rPr lang="ru-RU" sz="2400" dirty="0">
                <a:solidFill>
                  <a:srgbClr val="CC0099"/>
                </a:solidFill>
                <a:latin typeface="Franklin Gothic Medium Cond"/>
              </a:rPr>
              <a:t> оздоровительных, коррекционных</a:t>
            </a:r>
          </a:p>
          <a:p>
            <a:pPr algn="ctr"/>
            <a:r>
              <a:rPr lang="ru-RU" sz="2400" dirty="0">
                <a:solidFill>
                  <a:srgbClr val="CC0099"/>
                </a:solidFill>
                <a:latin typeface="Franklin Gothic Medium Cond"/>
              </a:rPr>
              <a:t> и профилактических  мер  которые осуществляются в процессе взаимодействия</a:t>
            </a:r>
            <a:endParaRPr lang="ru-RU" sz="2800" dirty="0">
              <a:solidFill>
                <a:srgbClr val="CC0099"/>
              </a:solidFill>
              <a:latin typeface="Franklin Gothic Medium Cond"/>
            </a:endParaRPr>
          </a:p>
        </p:txBody>
      </p:sp>
      <p:sp>
        <p:nvSpPr>
          <p:cNvPr id="4122" name="TextBox 23"/>
          <p:cNvSpPr txBox="1">
            <a:spLocks noChangeArrowheads="1"/>
          </p:cNvSpPr>
          <p:nvPr/>
        </p:nvSpPr>
        <p:spPr bwMode="auto">
          <a:xfrm>
            <a:off x="323850" y="476250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Franklin Gothic Medium Cond"/>
              </a:rPr>
              <a:t>Здоровьесберегающие технологии – это:</a:t>
            </a:r>
            <a:endParaRPr lang="ru-RU" sz="4800">
              <a:solidFill>
                <a:srgbClr val="FF0000"/>
              </a:solidFill>
              <a:latin typeface="Franklin Gothic Medium Cond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68313" y="2205038"/>
            <a:ext cx="84248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rgbClr val="CC0099"/>
                </a:solidFill>
                <a:latin typeface="Franklin Gothic Medium Cond"/>
              </a:rPr>
              <a:t>Обеспечить дошкольнику возможность</a:t>
            </a:r>
          </a:p>
          <a:p>
            <a:r>
              <a:rPr lang="ru-RU" sz="3200">
                <a:solidFill>
                  <a:srgbClr val="CC0099"/>
                </a:solidFill>
                <a:latin typeface="Franklin Gothic Medium Cond"/>
              </a:rPr>
              <a:t>       сохранения здоровья</a:t>
            </a:r>
          </a:p>
          <a:p>
            <a:endParaRPr lang="ru-RU" sz="3200">
              <a:solidFill>
                <a:srgbClr val="CC0099"/>
              </a:solidFill>
              <a:latin typeface="Franklin Gothic Medium Cond"/>
            </a:endParaRP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rgbClr val="CC0099"/>
                </a:solidFill>
                <a:latin typeface="Franklin Gothic Medium Cond"/>
              </a:rPr>
              <a:t>  Сформировать у него необходимые</a:t>
            </a:r>
          </a:p>
          <a:p>
            <a:r>
              <a:rPr lang="ru-RU" sz="3200">
                <a:solidFill>
                  <a:srgbClr val="CC0099"/>
                </a:solidFill>
                <a:latin typeface="Franklin Gothic Medium Cond"/>
              </a:rPr>
              <a:t>      знания, умения и навыки по ЗОЖ</a:t>
            </a:r>
          </a:p>
          <a:p>
            <a:endParaRPr lang="ru-RU" sz="3200">
              <a:solidFill>
                <a:srgbClr val="CC0099"/>
              </a:solidFill>
              <a:latin typeface="Franklin Gothic Medium Cond"/>
            </a:endParaRP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rgbClr val="CC0099"/>
                </a:solidFill>
                <a:latin typeface="Franklin Gothic Medium Cond"/>
              </a:rPr>
              <a:t>   Научить использовать полученные</a:t>
            </a:r>
          </a:p>
          <a:p>
            <a:r>
              <a:rPr lang="ru-RU" sz="3200">
                <a:solidFill>
                  <a:srgbClr val="CC0099"/>
                </a:solidFill>
                <a:latin typeface="Franklin Gothic Medium Cond"/>
              </a:rPr>
              <a:t>       знания в повседневной жизни</a:t>
            </a:r>
          </a:p>
          <a:p>
            <a:endParaRPr lang="ru-RU" sz="3200">
              <a:solidFill>
                <a:srgbClr val="CC0099"/>
              </a:solidFill>
              <a:latin typeface="Franklin Gothic Medium Cond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395536" y="332656"/>
            <a:ext cx="8352928" cy="1224136"/>
          </a:xfrm>
          <a:prstGeom prst="flowChart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9552" y="1988840"/>
            <a:ext cx="8064896" cy="14401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39552" y="3573016"/>
            <a:ext cx="8064896" cy="14401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9552" y="5157192"/>
            <a:ext cx="8064896" cy="136815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9" name="TextBox 6"/>
          <p:cNvSpPr txBox="1">
            <a:spLocks noChangeArrowheads="1"/>
          </p:cNvSpPr>
          <p:nvPr/>
        </p:nvSpPr>
        <p:spPr bwMode="auto">
          <a:xfrm>
            <a:off x="357188" y="285750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представлены как:</a:t>
            </a:r>
          </a:p>
        </p:txBody>
      </p:sp>
      <p:sp>
        <p:nvSpPr>
          <p:cNvPr id="6160" name="TextBox 7"/>
          <p:cNvSpPr txBox="1">
            <a:spLocks noChangeArrowheads="1"/>
          </p:cNvSpPr>
          <p:nvPr/>
        </p:nvSpPr>
        <p:spPr bwMode="auto">
          <a:xfrm>
            <a:off x="755650" y="1989138"/>
            <a:ext cx="77041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</a:t>
            </a:r>
          </a:p>
          <a:p>
            <a:pPr algn="ctr"/>
            <a:r>
              <a:rPr lang="ru-RU" sz="3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здоровья</a:t>
            </a:r>
          </a:p>
        </p:txBody>
      </p:sp>
      <p:sp>
        <p:nvSpPr>
          <p:cNvPr id="6161" name="TextBox 8"/>
          <p:cNvSpPr txBox="1">
            <a:spLocks noChangeArrowheads="1"/>
          </p:cNvSpPr>
          <p:nvPr/>
        </p:nvSpPr>
        <p:spPr bwMode="auto">
          <a:xfrm>
            <a:off x="468313" y="3789363"/>
            <a:ext cx="8207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995738" y="1557338"/>
            <a:ext cx="431800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TextBox 10"/>
          <p:cNvSpPr txBox="1">
            <a:spLocks noChangeArrowheads="1"/>
          </p:cNvSpPr>
          <p:nvPr/>
        </p:nvSpPr>
        <p:spPr bwMode="auto">
          <a:xfrm>
            <a:off x="684213" y="5445125"/>
            <a:ext cx="7704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коррекционные технологии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260648"/>
            <a:ext cx="8424936" cy="115212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</a:t>
            </a:r>
          </a:p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здоровья: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539750" y="1916113"/>
            <a:ext cx="828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>
                <a:solidFill>
                  <a:srgbClr val="CC0099"/>
                </a:solidFill>
                <a:latin typeface="Franklin Gothic Medium Cond"/>
              </a:rPr>
              <a:t> Ритмопластика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>
                <a:solidFill>
                  <a:srgbClr val="CC0099"/>
                </a:solidFill>
                <a:latin typeface="Franklin Gothic Medium Cond"/>
              </a:rPr>
              <a:t> Динамические паузы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>
                <a:solidFill>
                  <a:srgbClr val="CC0099"/>
                </a:solidFill>
                <a:latin typeface="Franklin Gothic Medium Cond"/>
              </a:rPr>
              <a:t> Подвижные и спортивные игры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>
                <a:solidFill>
                  <a:srgbClr val="CC0099"/>
                </a:solidFill>
                <a:latin typeface="Franklin Gothic Medium Cond"/>
              </a:rPr>
              <a:t> Релаксация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>
                <a:solidFill>
                  <a:srgbClr val="CC0099"/>
                </a:solidFill>
                <a:latin typeface="Franklin Gothic Medium Cond"/>
              </a:rPr>
              <a:t> Пальчиковая гимнастика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>
                <a:solidFill>
                  <a:srgbClr val="CC0099"/>
                </a:solidFill>
                <a:latin typeface="Franklin Gothic Medium Cond"/>
              </a:rPr>
              <a:t> Гимнастика для глаз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>
                <a:solidFill>
                  <a:srgbClr val="CC0099"/>
                </a:solidFill>
                <a:latin typeface="Franklin Gothic Medium Cond"/>
              </a:rPr>
              <a:t> Дыхательная гимнастика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>
                <a:solidFill>
                  <a:srgbClr val="CC0099"/>
                </a:solidFill>
                <a:latin typeface="Franklin Gothic Medium Cond"/>
              </a:rPr>
              <a:t> Гимнастика бодрящая</a:t>
            </a:r>
            <a:endParaRPr lang="ru-RU" sz="3600">
              <a:latin typeface="Franklin Gothic Medium Cond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259632" y="260648"/>
            <a:ext cx="669674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1908175" y="333375"/>
            <a:ext cx="5400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C0099"/>
                </a:solidFill>
                <a:latin typeface="Franklin Gothic Medium Cond"/>
              </a:rPr>
              <a:t>   </a:t>
            </a:r>
            <a:r>
              <a:rPr lang="ru-RU" sz="40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Ритмопластика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714375" y="4786313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ctr"/>
            <a:r>
              <a:rPr lang="ru-RU" sz="2400" i="1">
                <a:solidFill>
                  <a:srgbClr val="000099"/>
                </a:solidFill>
              </a:rPr>
              <a:t>Ритмическая гимнастика  укрепляет опорно-двигательный аппарат, дыхательную и сердечно-</a:t>
            </a:r>
            <a:r>
              <a:rPr lang="en-US" sz="2400" i="1">
                <a:solidFill>
                  <a:srgbClr val="000099"/>
                </a:solidFill>
              </a:rPr>
              <a:t> </a:t>
            </a:r>
            <a:r>
              <a:rPr lang="ru-RU" sz="2400" i="1">
                <a:solidFill>
                  <a:srgbClr val="000099"/>
                </a:solidFill>
              </a:rPr>
              <a:t>сосудистую системы, способствует формированию правильной осанки, развитию музыкальности.</a:t>
            </a:r>
          </a:p>
        </p:txBody>
      </p:sp>
      <p:pic>
        <p:nvPicPr>
          <p:cNvPr id="6" name="Рисунок 5" descr="C:\Users\женя\Desktop\Новая папка (2)\P10106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4143404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женя\Desktop\Новая папка (2)\P10106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357298"/>
            <a:ext cx="4000528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259632" y="260648"/>
            <a:ext cx="6768752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1619250" y="333375"/>
            <a:ext cx="6121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C0099"/>
                </a:solidFill>
                <a:latin typeface="Franklin Gothic Medium Cond"/>
              </a:rPr>
              <a:t>       </a:t>
            </a:r>
            <a:r>
              <a:rPr lang="ru-RU" sz="36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sz="400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214283" y="1341438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0099"/>
                </a:solidFill>
              </a:rPr>
              <a:t>во время занятий, 2-5 мин., по мере утомляемости детей</a:t>
            </a:r>
          </a:p>
        </p:txBody>
      </p:sp>
      <p:pic>
        <p:nvPicPr>
          <p:cNvPr id="7" name="Рисунок 6" descr="C:\Users\женя\Desktop\Новая папка (2)\P10106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14554"/>
            <a:ext cx="5643602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971600" y="188640"/>
            <a:ext cx="7200800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1547813" y="188913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4787900" y="1606550"/>
            <a:ext cx="38877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как часть физкультурного занятия, на прогулке, в групповой комнате – малой, со средней степенью подвижности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D:\мамина рабочая\Кузьмина  Л.А.Новая папка (3)\фото для фильма\P1020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:\мамина рабочая\Кузьмина  Л.А.Новая папка (3)\фото Кузьмина ЛА\Моментальный снимок 32 (27.02.2012 20-57)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14818"/>
            <a:ext cx="3214710" cy="231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женя\Desktop\Новая папка\P10106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57562"/>
            <a:ext cx="3500462" cy="2843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1898</TotalTime>
  <Words>576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Admin</cp:lastModifiedBy>
  <cp:revision>312</cp:revision>
  <dcterms:created xsi:type="dcterms:W3CDTF">2012-05-14T07:20:49Z</dcterms:created>
  <dcterms:modified xsi:type="dcterms:W3CDTF">2013-11-18T13:12:44Z</dcterms:modified>
</cp:coreProperties>
</file>